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5" r:id="rId6"/>
    <p:sldId id="277" r:id="rId7"/>
    <p:sldId id="278" r:id="rId8"/>
    <p:sldId id="279" r:id="rId9"/>
    <p:sldId id="280" r:id="rId10"/>
    <p:sldId id="283" r:id="rId11"/>
    <p:sldId id="281" r:id="rId12"/>
    <p:sldId id="282" r:id="rId13"/>
    <p:sldId id="284" r:id="rId14"/>
    <p:sldId id="285" r:id="rId15"/>
    <p:sldId id="286"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333CC"/>
    <a:srgbClr val="030873"/>
    <a:srgbClr val="000F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293"/>
      </p:cViewPr>
      <p:guideLst/>
    </p:cSldViewPr>
  </p:slideViewPr>
  <p:notesTextViewPr>
    <p:cViewPr>
      <p:scale>
        <a:sx n="1" d="1"/>
        <a:sy n="1" d="1"/>
      </p:scale>
      <p:origin x="0" y="0"/>
    </p:cViewPr>
  </p:notesTextViewPr>
  <p:sorterViewPr>
    <p:cViewPr>
      <p:scale>
        <a:sx n="100" d="100"/>
        <a:sy n="100" d="100"/>
      </p:scale>
      <p:origin x="0" y="-27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7E68-16EE-4E3F-9030-21F6566B8854}"/>
              </a:ext>
            </a:extLst>
          </p:cNvPr>
          <p:cNvSpPr>
            <a:spLocks noGrp="1"/>
          </p:cNvSpPr>
          <p:nvPr>
            <p:ph type="ctrTitle" hasCustomPrompt="1"/>
          </p:nvPr>
        </p:nvSpPr>
        <p:spPr>
          <a:xfrm>
            <a:off x="1524000" y="1122363"/>
            <a:ext cx="9956800" cy="2387600"/>
          </a:xfrm>
        </p:spPr>
        <p:txBody>
          <a:bodyPr anchor="b"/>
          <a:lstStyle>
            <a:lvl1pPr algn="ctr">
              <a:defRPr sz="600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F007CDF-4E5E-4125-856A-DA55F403C42E}"/>
              </a:ext>
            </a:extLst>
          </p:cNvPr>
          <p:cNvSpPr>
            <a:spLocks noGrp="1"/>
          </p:cNvSpPr>
          <p:nvPr>
            <p:ph type="subTitle" idx="1"/>
          </p:nvPr>
        </p:nvSpPr>
        <p:spPr>
          <a:xfrm>
            <a:off x="1524000" y="4358640"/>
            <a:ext cx="9956800" cy="899160"/>
          </a:xfrm>
        </p:spPr>
        <p:txBody>
          <a:bodyPr/>
          <a:lstStyle>
            <a:lvl1pPr marL="0" indent="0" algn="ctr">
              <a:buNone/>
              <a:defRPr sz="2400">
                <a:latin typeface="Arial Black" panose="020B0A04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Slide Number Placeholder 5">
            <a:extLst>
              <a:ext uri="{FF2B5EF4-FFF2-40B4-BE49-F238E27FC236}">
                <a16:creationId xmlns:a16="http://schemas.microsoft.com/office/drawing/2014/main" id="{23B45EF3-E6DA-4780-9CF5-64E24D646166}"/>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6568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22C-E408-4A3D-95CC-17C3DE745C8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0132452-C2A0-4A06-A2BE-92096204D3A4}"/>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6A6C1702-47CE-4F4D-8080-FAB57C31471A}"/>
              </a:ext>
            </a:extLst>
          </p:cNvPr>
          <p:cNvSpPr>
            <a:spLocks noGrp="1"/>
          </p:cNvSpPr>
          <p:nvPr>
            <p:ph type="sldNum" sz="quarter" idx="4"/>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122392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AF0D-E5EE-4D5F-A476-049641907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6C4879-3853-4310-930F-19837239A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37D6B7C7-72AE-4E71-9A3D-8BE52209775C}"/>
              </a:ext>
            </a:extLst>
          </p:cNvPr>
          <p:cNvSpPr>
            <a:spLocks noGrp="1"/>
          </p:cNvSpPr>
          <p:nvPr>
            <p:ph type="sldNum" sz="quarter" idx="4"/>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125061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C605-C12E-43C4-ACA1-9495834D2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0D38E-B9EC-4CCB-984F-FC7B5EEE06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79DAB-DEE3-4E33-96CC-EFDD76359A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FB95A256-ED50-40A2-8934-141FF3260373}"/>
              </a:ext>
            </a:extLst>
          </p:cNvPr>
          <p:cNvSpPr>
            <a:spLocks noGrp="1"/>
          </p:cNvSpPr>
          <p:nvPr>
            <p:ph type="sldNum" sz="quarter" idx="4"/>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193141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9C3B-579E-46D0-A0E5-91E1CE2A1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AB92C3-E98A-41C2-972A-3CBC37480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87DBBC-A3B6-4F78-8614-97CAC210AD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EBDE4-D371-463C-A5E3-A5C72DF61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9FB13D-12E8-4921-AE34-3C28E3EDE3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16FFC261-AC13-4361-B3CF-4CB94F345B3C}"/>
              </a:ext>
            </a:extLst>
          </p:cNvPr>
          <p:cNvSpPr>
            <a:spLocks noGrp="1"/>
          </p:cNvSpPr>
          <p:nvPr>
            <p:ph type="sldNum" sz="quarter" idx="10"/>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422543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1B-708F-4B63-9DF0-75B7B9A94D3D}"/>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DDF236C0-82F6-4830-A363-91C7D25FDBC3}"/>
              </a:ext>
            </a:extLst>
          </p:cNvPr>
          <p:cNvSpPr>
            <a:spLocks noGrp="1"/>
          </p:cNvSpPr>
          <p:nvPr>
            <p:ph type="sldNum" sz="quarter" idx="4"/>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180807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687A369-0A7E-4651-A8A7-A9E69DCD3E83}"/>
              </a:ext>
            </a:extLst>
          </p:cNvPr>
          <p:cNvSpPr>
            <a:spLocks noGrp="1"/>
          </p:cNvSpPr>
          <p:nvPr>
            <p:ph type="sldNum" sz="quarter" idx="4"/>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55625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304D-5EE6-44A6-B889-D38E34BF50D6}"/>
              </a:ext>
            </a:extLst>
          </p:cNvPr>
          <p:cNvSpPr>
            <a:spLocks noGrp="1"/>
          </p:cNvSpPr>
          <p:nvPr>
            <p:ph type="title"/>
          </p:nvPr>
        </p:nvSpPr>
        <p:spPr>
          <a:xfrm>
            <a:off x="419878" y="457200"/>
            <a:ext cx="4352147" cy="1600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E07CC0B-4F0D-42BC-9E40-4DD77E158D7D}"/>
              </a:ext>
            </a:extLst>
          </p:cNvPr>
          <p:cNvSpPr>
            <a:spLocks noGrp="1"/>
          </p:cNvSpPr>
          <p:nvPr>
            <p:ph idx="1"/>
          </p:nvPr>
        </p:nvSpPr>
        <p:spPr>
          <a:xfrm>
            <a:off x="5183188" y="457200"/>
            <a:ext cx="6489408" cy="54117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699A7-8D73-4C8C-B17B-CA051C8FF2E6}"/>
              </a:ext>
            </a:extLst>
          </p:cNvPr>
          <p:cNvSpPr>
            <a:spLocks noGrp="1"/>
          </p:cNvSpPr>
          <p:nvPr>
            <p:ph type="body" sz="half" idx="2"/>
          </p:nvPr>
        </p:nvSpPr>
        <p:spPr>
          <a:xfrm>
            <a:off x="419878" y="2230016"/>
            <a:ext cx="4352147" cy="363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a:extLst>
              <a:ext uri="{FF2B5EF4-FFF2-40B4-BE49-F238E27FC236}">
                <a16:creationId xmlns:a16="http://schemas.microsoft.com/office/drawing/2014/main" id="{BCD10F92-646C-4F2E-8C43-3AA28EA5CB49}"/>
              </a:ext>
            </a:extLst>
          </p:cNvPr>
          <p:cNvSpPr>
            <a:spLocks noGrp="1"/>
          </p:cNvSpPr>
          <p:nvPr>
            <p:ph type="sldNum" sz="quarter" idx="4"/>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42183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6B04-879A-49E1-A7AA-6D7D41AAD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9E1B78-46EE-43E1-9600-61C9A42DB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D3109D-AD19-4598-A59A-B04E2EE3E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a:extLst>
              <a:ext uri="{FF2B5EF4-FFF2-40B4-BE49-F238E27FC236}">
                <a16:creationId xmlns:a16="http://schemas.microsoft.com/office/drawing/2014/main" id="{F4188717-AF26-4249-ACCE-BBFDB64A4128}"/>
              </a:ext>
            </a:extLst>
          </p:cNvPr>
          <p:cNvSpPr>
            <a:spLocks noGrp="1"/>
          </p:cNvSpPr>
          <p:nvPr>
            <p:ph type="sldNum" sz="quarter" idx="4"/>
          </p:nvPr>
        </p:nvSpPr>
        <p:spPr>
          <a:xfrm>
            <a:off x="9260840" y="6356350"/>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351384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4A67E-AFBC-4C3A-9195-EF9F4F23EB52}"/>
              </a:ext>
            </a:extLst>
          </p:cNvPr>
          <p:cNvSpPr>
            <a:spLocks noGrp="1"/>
          </p:cNvSpPr>
          <p:nvPr>
            <p:ph type="title"/>
          </p:nvPr>
        </p:nvSpPr>
        <p:spPr>
          <a:xfrm>
            <a:off x="838200" y="365125"/>
            <a:ext cx="10723880" cy="843915"/>
          </a:xfrm>
          <a:prstGeom prst="rect">
            <a:avLst/>
          </a:prstGeom>
          <a:noFill/>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1951B729-6B1E-455E-B0EC-922CA4119BBD}"/>
              </a:ext>
            </a:extLst>
          </p:cNvPr>
          <p:cNvSpPr>
            <a:spLocks noGrp="1"/>
          </p:cNvSpPr>
          <p:nvPr>
            <p:ph type="body" idx="1"/>
          </p:nvPr>
        </p:nvSpPr>
        <p:spPr>
          <a:xfrm>
            <a:off x="838200" y="1493520"/>
            <a:ext cx="10723880" cy="4683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C79868B-DE49-411A-927F-1A0ABDEE39AD}"/>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a:t>
            </a:fld>
            <a:endParaRPr lang="en-US"/>
          </a:p>
        </p:txBody>
      </p:sp>
    </p:spTree>
    <p:extLst>
      <p:ext uri="{BB962C8B-B14F-4D97-AF65-F5344CB8AC3E}">
        <p14:creationId xmlns:p14="http://schemas.microsoft.com/office/powerpoint/2010/main" val="962653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3600" kern="1200">
          <a:solidFill>
            <a:srgbClr val="003399"/>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898F-6594-49F6-9798-2AE263725A0F}"/>
              </a:ext>
            </a:extLst>
          </p:cNvPr>
          <p:cNvSpPr>
            <a:spLocks noGrp="1"/>
          </p:cNvSpPr>
          <p:nvPr>
            <p:ph type="ctrTitle"/>
          </p:nvPr>
        </p:nvSpPr>
        <p:spPr>
          <a:xfrm>
            <a:off x="6563746" y="1590919"/>
            <a:ext cx="5496560" cy="2889114"/>
          </a:xfrm>
        </p:spPr>
        <p:txBody>
          <a:bodyPr anchor="b">
            <a:normAutofit/>
          </a:bodyPr>
          <a:lstStyle/>
          <a:p>
            <a:pPr algn="l"/>
            <a:r>
              <a:rPr lang="en-US" sz="3300" b="1" dirty="0">
                <a:solidFill>
                  <a:schemeClr val="tx1"/>
                </a:solidFill>
              </a:rPr>
              <a:t>EXPLORATORY DATA ANALYSIS OF CRIMES AGAINST WOMEN IN INDIA – </a:t>
            </a:r>
            <a:br>
              <a:rPr lang="en-US" sz="3300" b="1" dirty="0">
                <a:solidFill>
                  <a:schemeClr val="tx1"/>
                </a:solidFill>
              </a:rPr>
            </a:br>
            <a:r>
              <a:rPr lang="en-US" sz="3300" b="1" dirty="0">
                <a:solidFill>
                  <a:schemeClr val="tx1"/>
                </a:solidFill>
              </a:rPr>
              <a:t>(2001-2012)</a:t>
            </a:r>
            <a:br>
              <a:rPr lang="en-US" sz="3300" b="1" dirty="0">
                <a:solidFill>
                  <a:schemeClr val="tx1"/>
                </a:solidFill>
              </a:rPr>
            </a:br>
            <a:endParaRPr lang="en-US" sz="3300" dirty="0">
              <a:solidFill>
                <a:schemeClr val="tx1"/>
              </a:solidFill>
            </a:endParaRPr>
          </a:p>
        </p:txBody>
      </p:sp>
      <p:sp>
        <p:nvSpPr>
          <p:cNvPr id="3" name="Subtitle 2">
            <a:extLst>
              <a:ext uri="{FF2B5EF4-FFF2-40B4-BE49-F238E27FC236}">
                <a16:creationId xmlns:a16="http://schemas.microsoft.com/office/drawing/2014/main" id="{D90B7492-D556-4D7E-8EC8-07F5325123E9}"/>
              </a:ext>
            </a:extLst>
          </p:cNvPr>
          <p:cNvSpPr>
            <a:spLocks noGrp="1"/>
          </p:cNvSpPr>
          <p:nvPr>
            <p:ph type="subTitle" idx="1"/>
          </p:nvPr>
        </p:nvSpPr>
        <p:spPr>
          <a:xfrm>
            <a:off x="6563746" y="4943933"/>
            <a:ext cx="5292974" cy="1147863"/>
          </a:xfrm>
        </p:spPr>
        <p:txBody>
          <a:bodyPr anchor="t">
            <a:normAutofit lnSpcReduction="10000"/>
          </a:bodyPr>
          <a:lstStyle/>
          <a:p>
            <a:pPr algn="l"/>
            <a:r>
              <a:rPr lang="en-US" dirty="0"/>
              <a:t>Project Curator: </a:t>
            </a:r>
          </a:p>
          <a:p>
            <a:pPr algn="l"/>
            <a:r>
              <a:rPr lang="en-US" dirty="0"/>
              <a:t>Aditya Vardhan Gopaldas Pawan</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4" name="Picture 2" descr="https://www.newsclick.in/sites/default/files/2017-12/Crimes%20Against%20Women.jpg">
            <a:extLst>
              <a:ext uri="{FF2B5EF4-FFF2-40B4-BE49-F238E27FC236}">
                <a16:creationId xmlns:a16="http://schemas.microsoft.com/office/drawing/2014/main" id="{B204BEAA-28BB-4D0F-A1B7-393AB54AE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38" r="12417"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044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6" y="530258"/>
            <a:ext cx="4861754" cy="1788736"/>
          </a:xfrm>
        </p:spPr>
        <p:txBody>
          <a:bodyPr anchor="t">
            <a:noAutofit/>
          </a:bodyPr>
          <a:lstStyle/>
          <a:p>
            <a:r>
              <a:rPr lang="en-US" sz="3600" b="1" dirty="0"/>
              <a:t>100 DISTRICTS WITH LOWEST CRIMES</a:t>
            </a:r>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340165" y="2493896"/>
            <a:ext cx="3932237" cy="3638972"/>
          </a:xfrm>
        </p:spPr>
        <p:txBody>
          <a:bodyPr>
            <a:normAutofit/>
          </a:bodyPr>
          <a:lstStyle/>
          <a:p>
            <a:r>
              <a:rPr lang="en-US" sz="1800" dirty="0"/>
              <a:t>The adjacent graph displays the </a:t>
            </a:r>
            <a:r>
              <a:rPr lang="en-US" sz="1800" b="1" dirty="0"/>
              <a:t>100 Districts </a:t>
            </a:r>
            <a:r>
              <a:rPr lang="en-US" sz="1800" dirty="0"/>
              <a:t>with</a:t>
            </a:r>
            <a:r>
              <a:rPr lang="en-US" sz="1800" b="1" dirty="0"/>
              <a:t> Lowest Crime Rates </a:t>
            </a:r>
            <a:r>
              <a:rPr lang="en-US" sz="1800" dirty="0"/>
              <a:t>between 2001 and 2012.</a:t>
            </a:r>
          </a:p>
          <a:p>
            <a:endParaRPr lang="en-US" sz="1800" dirty="0"/>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10</a:t>
            </a:fld>
            <a:endParaRPr lang="en-US"/>
          </a:p>
        </p:txBody>
      </p:sp>
      <p:pic>
        <p:nvPicPr>
          <p:cNvPr id="21508" name="Picture 4">
            <a:extLst>
              <a:ext uri="{FF2B5EF4-FFF2-40B4-BE49-F238E27FC236}">
                <a16:creationId xmlns:a16="http://schemas.microsoft.com/office/drawing/2014/main" id="{76AB5008-8544-421A-AD76-31AE05306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320" y="52834"/>
            <a:ext cx="7005515" cy="680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2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7" y="530257"/>
            <a:ext cx="4577468" cy="2045553"/>
          </a:xfrm>
        </p:spPr>
        <p:txBody>
          <a:bodyPr anchor="t">
            <a:noAutofit/>
          </a:bodyPr>
          <a:lstStyle/>
          <a:p>
            <a:r>
              <a:rPr lang="en-US" sz="3600" b="1" dirty="0"/>
              <a:t>TOTAL CRIMES BY STATE AND  YEAR-WISE</a:t>
            </a:r>
            <a:endParaRPr lang="en-US" sz="3600" dirty="0"/>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340166" y="2462705"/>
            <a:ext cx="3932237" cy="3638972"/>
          </a:xfrm>
        </p:spPr>
        <p:txBody>
          <a:bodyPr>
            <a:normAutofit/>
          </a:bodyPr>
          <a:lstStyle/>
          <a:p>
            <a:r>
              <a:rPr lang="en-US" sz="1800" dirty="0"/>
              <a:t>The adjacent plot displays the </a:t>
            </a:r>
            <a:r>
              <a:rPr lang="en-US" sz="1800" b="1" dirty="0"/>
              <a:t>total crime count by State and Year-wise.</a:t>
            </a:r>
          </a:p>
          <a:p>
            <a:r>
              <a:rPr lang="en-US" sz="1800" dirty="0"/>
              <a:t>From the adjacent plot, we see that the </a:t>
            </a:r>
            <a:r>
              <a:rPr lang="en-US" sz="1800" b="1" dirty="0"/>
              <a:t>highest crime state </a:t>
            </a:r>
            <a:r>
              <a:rPr lang="en-US" sz="1800" dirty="0"/>
              <a:t>is </a:t>
            </a:r>
            <a:r>
              <a:rPr lang="en-US" sz="1800" b="1" dirty="0"/>
              <a:t>WEST BENGAL in 2012 </a:t>
            </a:r>
            <a:r>
              <a:rPr lang="en-US" sz="1800" dirty="0"/>
              <a:t>and the </a:t>
            </a:r>
            <a:r>
              <a:rPr lang="en-US" sz="1800" b="1" dirty="0"/>
              <a:t>lowest crime state is LAKSHADWEEP in 2006</a:t>
            </a:r>
            <a:r>
              <a:rPr lang="en-US" sz="1800" dirty="0"/>
              <a:t>.</a:t>
            </a:r>
          </a:p>
          <a:p>
            <a:endParaRPr lang="en-US" sz="1800" dirty="0"/>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11</a:t>
            </a:fld>
            <a:endParaRPr lang="en-US"/>
          </a:p>
        </p:txBody>
      </p:sp>
      <p:pic>
        <p:nvPicPr>
          <p:cNvPr id="14338" name="Picture 2">
            <a:extLst>
              <a:ext uri="{FF2B5EF4-FFF2-40B4-BE49-F238E27FC236}">
                <a16:creationId xmlns:a16="http://schemas.microsoft.com/office/drawing/2014/main" id="{C6498A5D-64BA-4405-9A1E-FBB754CC8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634" y="-1"/>
            <a:ext cx="6934200" cy="683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25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7" y="530257"/>
            <a:ext cx="8700138" cy="591533"/>
          </a:xfrm>
        </p:spPr>
        <p:txBody>
          <a:bodyPr anchor="t">
            <a:noAutofit/>
          </a:bodyPr>
          <a:lstStyle/>
          <a:p>
            <a:r>
              <a:rPr lang="en-US" sz="3600" b="1" dirty="0"/>
              <a:t>TYPES OF CRIMES YEAR-WISE</a:t>
            </a:r>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12</a:t>
            </a:fld>
            <a:endParaRPr lang="en-US"/>
          </a:p>
        </p:txBody>
      </p:sp>
      <p:pic>
        <p:nvPicPr>
          <p:cNvPr id="20482" name="Picture 2">
            <a:extLst>
              <a:ext uri="{FF2B5EF4-FFF2-40B4-BE49-F238E27FC236}">
                <a16:creationId xmlns:a16="http://schemas.microsoft.com/office/drawing/2014/main" id="{C3E099E6-9ACC-490E-AFD2-7FE5C18B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66" y="1260014"/>
            <a:ext cx="5176714" cy="358700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086C7551-0D54-48A1-8B59-2E2648BEB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794" y="1233678"/>
            <a:ext cx="5061880" cy="3587001"/>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395770" y="4932567"/>
            <a:ext cx="11095190" cy="1874761"/>
          </a:xfrm>
        </p:spPr>
        <p:txBody>
          <a:bodyPr>
            <a:normAutofit fontScale="92500" lnSpcReduction="10000"/>
          </a:bodyPr>
          <a:lstStyle/>
          <a:p>
            <a:r>
              <a:rPr lang="en-US" dirty="0"/>
              <a:t>From the above two plots, we see that:</a:t>
            </a:r>
          </a:p>
          <a:p>
            <a:pPr marL="285750" indent="-285750">
              <a:buFont typeface="Arial" panose="020B0604020202020204" pitchFamily="34" charset="0"/>
              <a:buChar char="•"/>
            </a:pPr>
            <a:r>
              <a:rPr lang="en-US" b="1" dirty="0"/>
              <a:t>Cruelty by Husband or his Relatives</a:t>
            </a:r>
            <a:r>
              <a:rPr lang="en-US" dirty="0"/>
              <a:t> shows an increasing trend</a:t>
            </a:r>
          </a:p>
          <a:p>
            <a:pPr marL="285750" indent="-285750">
              <a:buFont typeface="Arial" panose="020B0604020202020204" pitchFamily="34" charset="0"/>
              <a:buChar char="•"/>
            </a:pPr>
            <a:r>
              <a:rPr lang="en-US" b="1" dirty="0"/>
              <a:t>Assault on women with intent to outrage her modesty</a:t>
            </a:r>
            <a:r>
              <a:rPr lang="en-US" dirty="0"/>
              <a:t> shows a decreasing trend</a:t>
            </a:r>
          </a:p>
          <a:p>
            <a:pPr marL="285750" indent="-285750">
              <a:buFont typeface="Arial" panose="020B0604020202020204" pitchFamily="34" charset="0"/>
              <a:buChar char="•"/>
            </a:pPr>
            <a:r>
              <a:rPr lang="en-US" b="1" dirty="0"/>
              <a:t>Kidnapping and Abduction</a:t>
            </a:r>
            <a:r>
              <a:rPr lang="en-US" dirty="0"/>
              <a:t> decreased till 2003, then it gradually increased</a:t>
            </a:r>
          </a:p>
          <a:p>
            <a:pPr marL="285750" indent="-285750">
              <a:buFont typeface="Arial" panose="020B0604020202020204" pitchFamily="34" charset="0"/>
              <a:buChar char="•"/>
            </a:pPr>
            <a:r>
              <a:rPr lang="en-US" b="1" dirty="0"/>
              <a:t>Insult to modesty of Women</a:t>
            </a:r>
            <a:r>
              <a:rPr lang="en-US" dirty="0"/>
              <a:t> increased till 2003, then it gradually decreased</a:t>
            </a:r>
          </a:p>
          <a:p>
            <a:pPr marL="285750" indent="-285750">
              <a:buFont typeface="Arial" panose="020B0604020202020204" pitchFamily="34" charset="0"/>
              <a:buChar char="•"/>
            </a:pPr>
            <a:r>
              <a:rPr lang="en-US" b="1" dirty="0"/>
              <a:t>Importation of Girls</a:t>
            </a:r>
            <a:r>
              <a:rPr lang="en-US" dirty="0"/>
              <a:t> has been constant for most of the time</a:t>
            </a:r>
          </a:p>
        </p:txBody>
      </p:sp>
      <p:cxnSp>
        <p:nvCxnSpPr>
          <p:cNvPr id="4" name="Straight Connector 3">
            <a:extLst>
              <a:ext uri="{FF2B5EF4-FFF2-40B4-BE49-F238E27FC236}">
                <a16:creationId xmlns:a16="http://schemas.microsoft.com/office/drawing/2014/main" id="{CB151D7E-5594-46C6-A7E5-EF65D10D253E}"/>
              </a:ext>
            </a:extLst>
          </p:cNvPr>
          <p:cNvCxnSpPr/>
          <p:nvPr/>
        </p:nvCxnSpPr>
        <p:spPr>
          <a:xfrm>
            <a:off x="6281057" y="1233678"/>
            <a:ext cx="0" cy="3587001"/>
          </a:xfrm>
          <a:prstGeom prst="line">
            <a:avLst/>
          </a:prstGeom>
          <a:ln w="28575">
            <a:solidFill>
              <a:srgbClr val="0033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4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7" y="530257"/>
            <a:ext cx="8700138" cy="591533"/>
          </a:xfrm>
        </p:spPr>
        <p:txBody>
          <a:bodyPr anchor="t">
            <a:noAutofit/>
          </a:bodyPr>
          <a:lstStyle/>
          <a:p>
            <a:r>
              <a:rPr lang="en-US" sz="3600" b="1" dirty="0"/>
              <a:t>TYPES OF CRIMES STATE-WISE</a:t>
            </a:r>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13</a:t>
            </a:fld>
            <a:endParaRPr lang="en-US"/>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188941" y="5195517"/>
            <a:ext cx="11095190" cy="1444769"/>
          </a:xfrm>
        </p:spPr>
        <p:txBody>
          <a:bodyPr>
            <a:normAutofit/>
          </a:bodyPr>
          <a:lstStyle/>
          <a:p>
            <a:pPr>
              <a:lnSpc>
                <a:spcPct val="80000"/>
              </a:lnSpc>
            </a:pPr>
            <a:r>
              <a:rPr lang="en-US" sz="1800" dirty="0"/>
              <a:t>From above two plots, we see that:</a:t>
            </a:r>
          </a:p>
          <a:p>
            <a:pPr marL="285750" indent="-285750">
              <a:lnSpc>
                <a:spcPct val="80000"/>
              </a:lnSpc>
              <a:buFont typeface="Arial" panose="020B0604020202020204" pitchFamily="34" charset="0"/>
              <a:buChar char="•"/>
            </a:pPr>
            <a:r>
              <a:rPr lang="en-US" sz="1800" b="1" dirty="0"/>
              <a:t>Cruelty by Husband or his Relatives</a:t>
            </a:r>
            <a:r>
              <a:rPr lang="en-US" sz="1800" dirty="0"/>
              <a:t> is mostly higher for most of the states.</a:t>
            </a:r>
          </a:p>
          <a:p>
            <a:pPr marL="285750" indent="-285750">
              <a:lnSpc>
                <a:spcPct val="80000"/>
              </a:lnSpc>
              <a:buFont typeface="Arial" panose="020B0604020202020204" pitchFamily="34" charset="0"/>
              <a:buChar char="•"/>
            </a:pPr>
            <a:r>
              <a:rPr lang="en-US" sz="1800" b="1" dirty="0"/>
              <a:t>Rape </a:t>
            </a:r>
            <a:r>
              <a:rPr lang="en-US" sz="1800" dirty="0"/>
              <a:t>dominates in three States.</a:t>
            </a:r>
          </a:p>
          <a:p>
            <a:pPr marL="285750" indent="-285750">
              <a:lnSpc>
                <a:spcPct val="80000"/>
              </a:lnSpc>
              <a:buFont typeface="Arial" panose="020B0604020202020204" pitchFamily="34" charset="0"/>
              <a:buChar char="•"/>
            </a:pPr>
            <a:r>
              <a:rPr lang="en-US" sz="1800" b="1" dirty="0"/>
              <a:t>Importation of Girls</a:t>
            </a:r>
            <a:r>
              <a:rPr lang="en-US" sz="1800" dirty="0"/>
              <a:t> is lowest in most of the states.</a:t>
            </a:r>
          </a:p>
        </p:txBody>
      </p:sp>
      <p:cxnSp>
        <p:nvCxnSpPr>
          <p:cNvPr id="4" name="Straight Connector 3">
            <a:extLst>
              <a:ext uri="{FF2B5EF4-FFF2-40B4-BE49-F238E27FC236}">
                <a16:creationId xmlns:a16="http://schemas.microsoft.com/office/drawing/2014/main" id="{CB151D7E-5594-46C6-A7E5-EF65D10D253E}"/>
              </a:ext>
            </a:extLst>
          </p:cNvPr>
          <p:cNvCxnSpPr/>
          <p:nvPr/>
        </p:nvCxnSpPr>
        <p:spPr>
          <a:xfrm>
            <a:off x="6281057" y="1233678"/>
            <a:ext cx="0" cy="3587001"/>
          </a:xfrm>
          <a:prstGeom prst="line">
            <a:avLst/>
          </a:prstGeom>
          <a:ln w="28575">
            <a:solidFill>
              <a:srgbClr val="003399"/>
            </a:solidFill>
          </a:ln>
        </p:spPr>
        <p:style>
          <a:lnRef idx="1">
            <a:schemeClr val="accent1"/>
          </a:lnRef>
          <a:fillRef idx="0">
            <a:schemeClr val="accent1"/>
          </a:fillRef>
          <a:effectRef idx="0">
            <a:schemeClr val="accent1"/>
          </a:effectRef>
          <a:fontRef idx="minor">
            <a:schemeClr val="tx1"/>
          </a:fontRef>
        </p:style>
      </p:cxnSp>
      <p:pic>
        <p:nvPicPr>
          <p:cNvPr id="22530" name="Picture 2">
            <a:extLst>
              <a:ext uri="{FF2B5EF4-FFF2-40B4-BE49-F238E27FC236}">
                <a16:creationId xmlns:a16="http://schemas.microsoft.com/office/drawing/2014/main" id="{0AC92C2C-A907-4184-AA97-19AB66BDA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45" y="1157188"/>
            <a:ext cx="4828629" cy="380803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DB1456CF-0554-4675-B022-98660B6CC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313" y="1121790"/>
            <a:ext cx="4571370" cy="3961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8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6" y="530257"/>
            <a:ext cx="9646893" cy="591533"/>
          </a:xfrm>
        </p:spPr>
        <p:txBody>
          <a:bodyPr anchor="t">
            <a:noAutofit/>
          </a:bodyPr>
          <a:lstStyle/>
          <a:p>
            <a:r>
              <a:rPr lang="en-US" sz="3600" b="1" dirty="0"/>
              <a:t>TYPES OF CRIMES DISTRICT-WISE</a:t>
            </a:r>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14</a:t>
            </a:fld>
            <a:endParaRPr lang="en-US"/>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242121" y="5394980"/>
            <a:ext cx="5547830" cy="1444769"/>
          </a:xfrm>
        </p:spPr>
        <p:txBody>
          <a:bodyPr>
            <a:normAutofit/>
          </a:bodyPr>
          <a:lstStyle/>
          <a:p>
            <a:r>
              <a:rPr lang="en-US" sz="1800" dirty="0"/>
              <a:t>From the above two plots, we see that </a:t>
            </a:r>
            <a:r>
              <a:rPr lang="en-US" sz="1800" b="1" dirty="0"/>
              <a:t>Rape</a:t>
            </a:r>
            <a:r>
              <a:rPr lang="en-US" sz="1800" dirty="0"/>
              <a:t>, </a:t>
            </a:r>
            <a:r>
              <a:rPr lang="en-US" sz="1800" b="1" dirty="0"/>
              <a:t>Dowry Deaths</a:t>
            </a:r>
            <a:r>
              <a:rPr lang="en-US" sz="1800" dirty="0"/>
              <a:t> and </a:t>
            </a:r>
            <a:r>
              <a:rPr lang="en-US" sz="1800" b="1" dirty="0"/>
              <a:t>Insult to Modesty of Women</a:t>
            </a:r>
            <a:r>
              <a:rPr lang="en-US" sz="1800" dirty="0"/>
              <a:t> show similar trends for a sample of Districts, but </a:t>
            </a:r>
            <a:r>
              <a:rPr lang="en-US" sz="1800" b="1" dirty="0"/>
              <a:t>Cruelty by Husband or his Relatives</a:t>
            </a:r>
            <a:r>
              <a:rPr lang="en-US" sz="1800" dirty="0"/>
              <a:t> are higher in the set.</a:t>
            </a:r>
          </a:p>
        </p:txBody>
      </p:sp>
      <p:cxnSp>
        <p:nvCxnSpPr>
          <p:cNvPr id="4" name="Straight Connector 3">
            <a:extLst>
              <a:ext uri="{FF2B5EF4-FFF2-40B4-BE49-F238E27FC236}">
                <a16:creationId xmlns:a16="http://schemas.microsoft.com/office/drawing/2014/main" id="{CB151D7E-5594-46C6-A7E5-EF65D10D253E}"/>
              </a:ext>
            </a:extLst>
          </p:cNvPr>
          <p:cNvCxnSpPr>
            <a:cxnSpLocks/>
          </p:cNvCxnSpPr>
          <p:nvPr/>
        </p:nvCxnSpPr>
        <p:spPr>
          <a:xfrm>
            <a:off x="6281057" y="1233678"/>
            <a:ext cx="0" cy="3926151"/>
          </a:xfrm>
          <a:prstGeom prst="line">
            <a:avLst/>
          </a:prstGeom>
          <a:ln w="28575">
            <a:solidFill>
              <a:srgbClr val="003399"/>
            </a:solidFill>
          </a:ln>
        </p:spPr>
        <p:style>
          <a:lnRef idx="1">
            <a:schemeClr val="accent1"/>
          </a:lnRef>
          <a:fillRef idx="0">
            <a:schemeClr val="accent1"/>
          </a:fillRef>
          <a:effectRef idx="0">
            <a:schemeClr val="accent1"/>
          </a:effectRef>
          <a:fontRef idx="minor">
            <a:schemeClr val="tx1"/>
          </a:fontRef>
        </p:style>
      </p:cxnSp>
      <p:pic>
        <p:nvPicPr>
          <p:cNvPr id="23554" name="Picture 2">
            <a:extLst>
              <a:ext uri="{FF2B5EF4-FFF2-40B4-BE49-F238E27FC236}">
                <a16:creationId xmlns:a16="http://schemas.microsoft.com/office/drawing/2014/main" id="{155DF2A6-F3FD-4669-A2BF-B669A7AD1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72" y="1121790"/>
            <a:ext cx="5547829" cy="4273189"/>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BADADB85-53AE-4B75-9793-46CB68D00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260" y="1121790"/>
            <a:ext cx="5161619" cy="56794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D166D68-D2E1-45E1-8E60-27C3B7D76111}"/>
              </a:ext>
            </a:extLst>
          </p:cNvPr>
          <p:cNvSpPr/>
          <p:nvPr/>
        </p:nvSpPr>
        <p:spPr>
          <a:xfrm>
            <a:off x="762000" y="1310640"/>
            <a:ext cx="1493520" cy="518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79099A-AF53-421B-9E50-84E6E16AEB5F}"/>
              </a:ext>
            </a:extLst>
          </p:cNvPr>
          <p:cNvSpPr/>
          <p:nvPr/>
        </p:nvSpPr>
        <p:spPr>
          <a:xfrm>
            <a:off x="4892040" y="1310640"/>
            <a:ext cx="754380" cy="518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BB5835-CD1A-48DC-8190-FBEE41B7FF1F}"/>
              </a:ext>
            </a:extLst>
          </p:cNvPr>
          <p:cNvSpPr/>
          <p:nvPr/>
        </p:nvSpPr>
        <p:spPr>
          <a:xfrm>
            <a:off x="10187940" y="1089622"/>
            <a:ext cx="624840" cy="5378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065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7" y="530257"/>
            <a:ext cx="4872856" cy="2393896"/>
          </a:xfrm>
        </p:spPr>
        <p:txBody>
          <a:bodyPr anchor="t">
            <a:noAutofit/>
          </a:bodyPr>
          <a:lstStyle/>
          <a:p>
            <a:r>
              <a:rPr lang="en-US" sz="3600" b="1" dirty="0"/>
              <a:t>TOP 30 MAX AND MIN CRIMES COUNT FOR YEAR, PER STATE AND DISTRICT</a:t>
            </a:r>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378358" y="3291799"/>
            <a:ext cx="3932237" cy="3274066"/>
          </a:xfrm>
        </p:spPr>
        <p:txBody>
          <a:bodyPr>
            <a:normAutofit/>
          </a:bodyPr>
          <a:lstStyle/>
          <a:p>
            <a:r>
              <a:rPr lang="en-US" sz="1800" dirty="0"/>
              <a:t>The adjacent plot displays the </a:t>
            </a:r>
            <a:r>
              <a:rPr lang="en-US" sz="1800" b="1" dirty="0"/>
              <a:t>Top 30</a:t>
            </a:r>
            <a:r>
              <a:rPr lang="en-US" sz="1800" dirty="0"/>
              <a:t> </a:t>
            </a:r>
            <a:r>
              <a:rPr lang="en-US" sz="1800" b="1" dirty="0"/>
              <a:t>Maximum and Minimum crime count for year, per State and District.</a:t>
            </a:r>
          </a:p>
          <a:p>
            <a:r>
              <a:rPr lang="en-US" sz="1800" dirty="0"/>
              <a:t>From the plot, we see that </a:t>
            </a:r>
            <a:r>
              <a:rPr lang="en-US" sz="1800" b="1" dirty="0"/>
              <a:t>3 of West Bengal's Districts</a:t>
            </a:r>
            <a:r>
              <a:rPr lang="en-US" sz="1800" dirty="0"/>
              <a:t> show higher rates of crime from the selected sample.</a:t>
            </a:r>
            <a:endParaRPr lang="en-US" sz="2000" dirty="0"/>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15</a:t>
            </a:fld>
            <a:endParaRPr lang="en-US" dirty="0"/>
          </a:p>
        </p:txBody>
      </p:sp>
      <p:pic>
        <p:nvPicPr>
          <p:cNvPr id="24578" name="Picture 2">
            <a:extLst>
              <a:ext uri="{FF2B5EF4-FFF2-40B4-BE49-F238E27FC236}">
                <a16:creationId xmlns:a16="http://schemas.microsoft.com/office/drawing/2014/main" id="{D81DD60D-1584-4B5C-AE40-45B5EE988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483" y="24553"/>
            <a:ext cx="5975350" cy="68088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9286B7-2EF1-4BB0-9DCA-FA482E2712CB}"/>
              </a:ext>
            </a:extLst>
          </p:cNvPr>
          <p:cNvSpPr/>
          <p:nvPr/>
        </p:nvSpPr>
        <p:spPr>
          <a:xfrm>
            <a:off x="6297105" y="292231"/>
            <a:ext cx="593889" cy="6466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01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BA60C29-A67E-403F-9E0E-B6AF0635AD8C}"/>
              </a:ext>
            </a:extLst>
          </p:cNvPr>
          <p:cNvSpPr>
            <a:spLocks noGrp="1"/>
          </p:cNvSpPr>
          <p:nvPr>
            <p:ph idx="1"/>
          </p:nvPr>
        </p:nvSpPr>
        <p:spPr/>
        <p:txBody>
          <a:bodyPr>
            <a:normAutofit fontScale="77500" lnSpcReduction="20000"/>
          </a:bodyPr>
          <a:lstStyle/>
          <a:p>
            <a:pPr marL="0" indent="0">
              <a:buNone/>
            </a:pPr>
            <a:r>
              <a:rPr lang="en-US" dirty="0"/>
              <a:t>From the above analysis we can conclude that:</a:t>
            </a:r>
          </a:p>
          <a:p>
            <a:r>
              <a:rPr lang="en-US" sz="1700" dirty="0"/>
              <a:t>Highest Crimes against women occurred in </a:t>
            </a:r>
            <a:r>
              <a:rPr lang="en-US" sz="1700" b="1" dirty="0"/>
              <a:t>ANDHRA PRADESH </a:t>
            </a:r>
            <a:r>
              <a:rPr lang="en-US" sz="1700" dirty="0"/>
              <a:t>between 2001 and 2012.</a:t>
            </a:r>
          </a:p>
          <a:p>
            <a:r>
              <a:rPr lang="en-US" sz="1700" dirty="0"/>
              <a:t>Lowest Crimes against women occurred in </a:t>
            </a:r>
            <a:r>
              <a:rPr lang="en-US" sz="1700" b="1" dirty="0"/>
              <a:t>LAKSHADWEEP</a:t>
            </a:r>
            <a:r>
              <a:rPr lang="en-US" sz="1700" dirty="0"/>
              <a:t> between 2001 and 2012.</a:t>
            </a:r>
          </a:p>
          <a:p>
            <a:r>
              <a:rPr lang="en-US" sz="1700" dirty="0"/>
              <a:t>There has been a gradual increase in Crimes Against Women with negligible change between 2001-2003 and 2004-2005.</a:t>
            </a:r>
          </a:p>
          <a:p>
            <a:r>
              <a:rPr lang="en-US" sz="1700" b="1" dirty="0"/>
              <a:t>WEST BENGAL</a:t>
            </a:r>
            <a:r>
              <a:rPr lang="en-US" sz="1700" dirty="0"/>
              <a:t> has the highest crime rate in 2011 followed by </a:t>
            </a:r>
            <a:r>
              <a:rPr lang="en-US" sz="1700" b="1" dirty="0"/>
              <a:t>ANDHRA PRADESH</a:t>
            </a:r>
            <a:r>
              <a:rPr lang="en-US" sz="1700" dirty="0"/>
              <a:t> in 2010.</a:t>
            </a:r>
          </a:p>
          <a:p>
            <a:r>
              <a:rPr lang="en-US" sz="1700" b="1" dirty="0"/>
              <a:t>MURSHIDABAD</a:t>
            </a:r>
            <a:r>
              <a:rPr lang="en-US" sz="1700" dirty="0"/>
              <a:t> has Highest Crimes Against Women in 2011 followed by </a:t>
            </a:r>
            <a:r>
              <a:rPr lang="en-US" sz="1700" b="1" dirty="0"/>
              <a:t>24 PARGANAS SOUTH</a:t>
            </a:r>
            <a:r>
              <a:rPr lang="en-US" sz="1700" dirty="0"/>
              <a:t> in the same year.</a:t>
            </a:r>
          </a:p>
          <a:p>
            <a:r>
              <a:rPr lang="en-US" sz="1700" dirty="0"/>
              <a:t>Highest crime state is </a:t>
            </a:r>
            <a:r>
              <a:rPr lang="en-US" sz="1700" b="1" dirty="0"/>
              <a:t>WEST BENGAL </a:t>
            </a:r>
            <a:r>
              <a:rPr lang="en-US" sz="1700" dirty="0"/>
              <a:t>in 2012 and the lowest crime state is </a:t>
            </a:r>
            <a:r>
              <a:rPr lang="en-US" sz="1700" b="1" dirty="0"/>
              <a:t>LAKSHADWEEP</a:t>
            </a:r>
            <a:r>
              <a:rPr lang="en-US" sz="1700" dirty="0"/>
              <a:t> in 2006.</a:t>
            </a:r>
          </a:p>
          <a:p>
            <a:r>
              <a:rPr lang="en-US" sz="1700" b="1" dirty="0"/>
              <a:t>Cruelty by Husband or his Relatives</a:t>
            </a:r>
            <a:r>
              <a:rPr lang="en-US" sz="1700" dirty="0"/>
              <a:t> show an increasing trend.</a:t>
            </a:r>
          </a:p>
          <a:p>
            <a:r>
              <a:rPr lang="en-US" sz="1700" b="1" dirty="0"/>
              <a:t>Assault on women with intent to outrage her modesty</a:t>
            </a:r>
            <a:r>
              <a:rPr lang="en-US" sz="1700" dirty="0"/>
              <a:t> show a decreasing trend.</a:t>
            </a:r>
          </a:p>
          <a:p>
            <a:r>
              <a:rPr lang="en-US" sz="1700" b="1" dirty="0"/>
              <a:t>Kidnapping and Abduction</a:t>
            </a:r>
            <a:r>
              <a:rPr lang="en-US" sz="1700" dirty="0"/>
              <a:t> decreased till 2003 then it gradually increased</a:t>
            </a:r>
          </a:p>
          <a:p>
            <a:r>
              <a:rPr lang="en-US" sz="1700" b="1" dirty="0"/>
              <a:t>Insult to modesty of Women</a:t>
            </a:r>
            <a:r>
              <a:rPr lang="en-US" sz="1700" dirty="0"/>
              <a:t> increased till 2003 then it gradually decreased</a:t>
            </a:r>
          </a:p>
          <a:p>
            <a:r>
              <a:rPr lang="en-US" sz="1700" b="1" dirty="0"/>
              <a:t>Importation of Girls </a:t>
            </a:r>
            <a:r>
              <a:rPr lang="en-US" sz="1700" dirty="0"/>
              <a:t>had been constant most of the time</a:t>
            </a:r>
          </a:p>
          <a:p>
            <a:r>
              <a:rPr lang="en-US" sz="1700" b="1" dirty="0"/>
              <a:t>Cruelty by Husband or his Relatives</a:t>
            </a:r>
            <a:r>
              <a:rPr lang="en-US" sz="1700" dirty="0"/>
              <a:t> is mostly higher for most of the states.</a:t>
            </a:r>
          </a:p>
          <a:p>
            <a:r>
              <a:rPr lang="en-US" sz="1700" b="1" dirty="0"/>
              <a:t>Rape</a:t>
            </a:r>
            <a:r>
              <a:rPr lang="en-US" sz="1700" dirty="0"/>
              <a:t> dominates in three States namely </a:t>
            </a:r>
            <a:r>
              <a:rPr lang="en-US" sz="1700" b="1" dirty="0"/>
              <a:t>Nagaland, Meghalaya and Mizoram</a:t>
            </a:r>
            <a:r>
              <a:rPr lang="en-US" sz="1700" dirty="0"/>
              <a:t>.</a:t>
            </a:r>
          </a:p>
          <a:p>
            <a:r>
              <a:rPr lang="en-US" sz="1700" b="1" dirty="0"/>
              <a:t>Importation of Girls</a:t>
            </a:r>
            <a:r>
              <a:rPr lang="en-US" sz="1700" dirty="0"/>
              <a:t> is lowest in most of the states. </a:t>
            </a:r>
          </a:p>
          <a:p>
            <a:r>
              <a:rPr lang="en-US" sz="1700" b="1" dirty="0"/>
              <a:t>Rape, Dowry Deaths and Insult to Modesty of Women</a:t>
            </a:r>
            <a:r>
              <a:rPr lang="en-US" sz="1700" dirty="0"/>
              <a:t> show a similar trend for a sample of Districts, with </a:t>
            </a:r>
            <a:r>
              <a:rPr lang="en-US" sz="1700" b="1" dirty="0"/>
              <a:t>Cruelty by Husband or his      Relatives</a:t>
            </a:r>
            <a:r>
              <a:rPr lang="en-US" sz="1700" dirty="0"/>
              <a:t> being higher in the set.</a:t>
            </a:r>
          </a:p>
          <a:p>
            <a:r>
              <a:rPr lang="en-US" sz="1700" dirty="0"/>
              <a:t>3 of </a:t>
            </a:r>
            <a:r>
              <a:rPr lang="en-US" sz="1700" b="1" dirty="0"/>
              <a:t>West Bengal's </a:t>
            </a:r>
            <a:r>
              <a:rPr lang="en-US" sz="1700" dirty="0"/>
              <a:t>Districts show higher rates of crime.</a:t>
            </a:r>
          </a:p>
        </p:txBody>
      </p:sp>
      <p:sp>
        <p:nvSpPr>
          <p:cNvPr id="5" name="Slide Number Placeholder 5">
            <a:extLst>
              <a:ext uri="{FF2B5EF4-FFF2-40B4-BE49-F238E27FC236}">
                <a16:creationId xmlns:a16="http://schemas.microsoft.com/office/drawing/2014/main" id="{FD928371-4251-4274-83E6-8FEC89E82E44}"/>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16</a:t>
            </a:fld>
            <a:endParaRPr lang="en-US" dirty="0"/>
          </a:p>
        </p:txBody>
      </p:sp>
    </p:spTree>
    <p:extLst>
      <p:ext uri="{BB962C8B-B14F-4D97-AF65-F5344CB8AC3E}">
        <p14:creationId xmlns:p14="http://schemas.microsoft.com/office/powerpoint/2010/main" val="212962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idx="4294967295"/>
          </p:nvPr>
        </p:nvSpPr>
        <p:spPr>
          <a:xfrm>
            <a:off x="1082358" y="2803524"/>
            <a:ext cx="8965882" cy="1677035"/>
          </a:xfrm>
        </p:spPr>
        <p:txBody>
          <a:bodyPr>
            <a:normAutofit/>
          </a:bodyPr>
          <a:lstStyle/>
          <a:p>
            <a:r>
              <a:rPr lang="en-US" sz="6600" dirty="0">
                <a:solidFill>
                  <a:schemeClr val="bg1"/>
                </a:solidFill>
              </a:rPr>
              <a:t>THANK YOU!</a:t>
            </a:r>
          </a:p>
        </p:txBody>
      </p:sp>
    </p:spTree>
    <p:extLst>
      <p:ext uri="{BB962C8B-B14F-4D97-AF65-F5344CB8AC3E}">
        <p14:creationId xmlns:p14="http://schemas.microsoft.com/office/powerpoint/2010/main" val="150644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BA60C29-A67E-403F-9E0E-B6AF0635AD8C}"/>
              </a:ext>
            </a:extLst>
          </p:cNvPr>
          <p:cNvSpPr>
            <a:spLocks noGrp="1"/>
          </p:cNvSpPr>
          <p:nvPr>
            <p:ph idx="1"/>
          </p:nvPr>
        </p:nvSpPr>
        <p:spPr/>
        <p:txBody>
          <a:bodyPr/>
          <a:lstStyle/>
          <a:p>
            <a:pPr marL="0" indent="0">
              <a:buNone/>
            </a:pPr>
            <a:r>
              <a:rPr lang="en-US" dirty="0"/>
              <a:t>The history of </a:t>
            </a:r>
            <a:r>
              <a:rPr lang="en-US" b="1" dirty="0"/>
              <a:t>violence against women</a:t>
            </a:r>
            <a:r>
              <a:rPr lang="en-US" dirty="0"/>
              <a:t> remains vague in scientific literature. This is in part because many kinds of </a:t>
            </a:r>
            <a:r>
              <a:rPr lang="en-US" b="1" dirty="0"/>
              <a:t>violence against women (specifically rape, sexual assault, and domestic violence) </a:t>
            </a:r>
            <a:r>
              <a:rPr lang="en-US" dirty="0"/>
              <a:t>are under-reported</a:t>
            </a:r>
            <a:r>
              <a:rPr lang="en-US" b="1" dirty="0"/>
              <a:t>, </a:t>
            </a:r>
            <a:r>
              <a:rPr lang="en-US" dirty="0"/>
              <a:t>often due to societal norms, taboos, stigma, and the sensitive nature of the subject. It is widely recognized that even today, a lack of reliable and continuous data is an obstacle to forming a clear picture of violence against women. In this EDA we try to get some insights from the data available between 2001 and 2012 and find out the patterns in the data.</a:t>
            </a:r>
          </a:p>
        </p:txBody>
      </p:sp>
      <p:sp>
        <p:nvSpPr>
          <p:cNvPr id="6" name="Slide Number Placeholder 5">
            <a:extLst>
              <a:ext uri="{FF2B5EF4-FFF2-40B4-BE49-F238E27FC236}">
                <a16:creationId xmlns:a16="http://schemas.microsoft.com/office/drawing/2014/main" id="{238B17F4-A924-491E-AD7A-1199A3A2E37A}"/>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2</a:t>
            </a:fld>
            <a:endParaRPr lang="en-US"/>
          </a:p>
        </p:txBody>
      </p:sp>
    </p:spTree>
    <p:extLst>
      <p:ext uri="{BB962C8B-B14F-4D97-AF65-F5344CB8AC3E}">
        <p14:creationId xmlns:p14="http://schemas.microsoft.com/office/powerpoint/2010/main" val="199837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4BA60C29-A67E-403F-9E0E-B6AF0635AD8C}"/>
              </a:ext>
            </a:extLst>
          </p:cNvPr>
          <p:cNvSpPr>
            <a:spLocks noGrp="1"/>
          </p:cNvSpPr>
          <p:nvPr>
            <p:ph idx="1"/>
          </p:nvPr>
        </p:nvSpPr>
        <p:spPr/>
        <p:txBody>
          <a:bodyPr>
            <a:normAutofit/>
          </a:bodyPr>
          <a:lstStyle/>
          <a:p>
            <a:pPr marL="0" indent="0">
              <a:buNone/>
            </a:pPr>
            <a:r>
              <a:rPr lang="en-US" dirty="0"/>
              <a:t>The Data Set used has the following characteristics:</a:t>
            </a:r>
          </a:p>
          <a:p>
            <a:pPr marL="0" indent="0">
              <a:buNone/>
            </a:pPr>
            <a:r>
              <a:rPr lang="en-US" sz="1600" b="1" dirty="0"/>
              <a:t>Columns</a:t>
            </a:r>
          </a:p>
          <a:p>
            <a:pPr lvl="1"/>
            <a:r>
              <a:rPr lang="en-US" sz="1400" dirty="0"/>
              <a:t>STATE/UT</a:t>
            </a:r>
          </a:p>
          <a:p>
            <a:pPr lvl="1"/>
            <a:r>
              <a:rPr lang="en-US" sz="1400" dirty="0"/>
              <a:t>DISTRICT </a:t>
            </a:r>
          </a:p>
          <a:p>
            <a:pPr lvl="1"/>
            <a:r>
              <a:rPr lang="en-US" sz="1400" dirty="0"/>
              <a:t>Year </a:t>
            </a:r>
          </a:p>
          <a:p>
            <a:pPr lvl="1"/>
            <a:r>
              <a:rPr lang="en-US" sz="1400" dirty="0"/>
              <a:t>Rape</a:t>
            </a:r>
          </a:p>
          <a:p>
            <a:pPr lvl="1"/>
            <a:r>
              <a:rPr lang="en-US" sz="1400" dirty="0"/>
              <a:t>Kidnapping and Abduction      </a:t>
            </a:r>
          </a:p>
          <a:p>
            <a:pPr lvl="1"/>
            <a:r>
              <a:rPr lang="en-US" sz="1400" dirty="0"/>
              <a:t>Dowry Deaths </a:t>
            </a:r>
          </a:p>
          <a:p>
            <a:pPr lvl="1"/>
            <a:r>
              <a:rPr lang="en-US" sz="1400" dirty="0"/>
              <a:t>Assault on women with intent to outrage her modesty    </a:t>
            </a:r>
          </a:p>
          <a:p>
            <a:pPr lvl="1"/>
            <a:r>
              <a:rPr lang="en-US" sz="1400" dirty="0"/>
              <a:t>Insult to modesty of Women </a:t>
            </a:r>
          </a:p>
          <a:p>
            <a:pPr lvl="1"/>
            <a:r>
              <a:rPr lang="en-US" sz="1400" dirty="0"/>
              <a:t>Cruelty by Husband or his Relatives</a:t>
            </a:r>
          </a:p>
          <a:p>
            <a:pPr lvl="1"/>
            <a:r>
              <a:rPr lang="en-US" sz="1400" dirty="0"/>
              <a:t>Importation of Girls</a:t>
            </a:r>
          </a:p>
          <a:p>
            <a:pPr marL="0" indent="0">
              <a:buNone/>
            </a:pPr>
            <a:r>
              <a:rPr lang="en-US" sz="1600" b="1" dirty="0"/>
              <a:t>Rows</a:t>
            </a:r>
          </a:p>
          <a:p>
            <a:pPr lvl="1"/>
            <a:r>
              <a:rPr lang="en-US" sz="1400" dirty="0"/>
              <a:t>9017</a:t>
            </a:r>
          </a:p>
          <a:p>
            <a:pPr marL="0" indent="0">
              <a:buNone/>
            </a:pPr>
            <a:r>
              <a:rPr lang="en-US" sz="1600" b="1" dirty="0"/>
              <a:t>Additional Columns</a:t>
            </a:r>
          </a:p>
          <a:p>
            <a:pPr lvl="1"/>
            <a:r>
              <a:rPr lang="en-US" sz="1400" dirty="0" err="1"/>
              <a:t>Total_Crimes</a:t>
            </a:r>
            <a:endParaRPr lang="en-US" sz="1400" dirty="0"/>
          </a:p>
        </p:txBody>
      </p:sp>
      <p:sp>
        <p:nvSpPr>
          <p:cNvPr id="6" name="Slide Number Placeholder 5">
            <a:extLst>
              <a:ext uri="{FF2B5EF4-FFF2-40B4-BE49-F238E27FC236}">
                <a16:creationId xmlns:a16="http://schemas.microsoft.com/office/drawing/2014/main" id="{CC1D3C48-16E7-4E7A-8E2D-FB21C982148E}"/>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3</a:t>
            </a:fld>
            <a:endParaRPr lang="en-US"/>
          </a:p>
        </p:txBody>
      </p:sp>
    </p:spTree>
    <p:extLst>
      <p:ext uri="{BB962C8B-B14F-4D97-AF65-F5344CB8AC3E}">
        <p14:creationId xmlns:p14="http://schemas.microsoft.com/office/powerpoint/2010/main" val="81768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p:txBody>
          <a:bodyPr>
            <a:normAutofit fontScale="90000"/>
          </a:bodyPr>
          <a:lstStyle/>
          <a:p>
            <a:r>
              <a:rPr lang="en-US" dirty="0"/>
              <a:t>Problem Statement and Methodologies used</a:t>
            </a:r>
          </a:p>
        </p:txBody>
      </p:sp>
      <p:sp>
        <p:nvSpPr>
          <p:cNvPr id="3" name="Content Placeholder 2">
            <a:extLst>
              <a:ext uri="{FF2B5EF4-FFF2-40B4-BE49-F238E27FC236}">
                <a16:creationId xmlns:a16="http://schemas.microsoft.com/office/drawing/2014/main" id="{4BA60C29-A67E-403F-9E0E-B6AF0635AD8C}"/>
              </a:ext>
            </a:extLst>
          </p:cNvPr>
          <p:cNvSpPr>
            <a:spLocks noGrp="1"/>
          </p:cNvSpPr>
          <p:nvPr>
            <p:ph idx="1"/>
          </p:nvPr>
        </p:nvSpPr>
        <p:spPr>
          <a:xfrm>
            <a:off x="838200" y="1493520"/>
            <a:ext cx="9578419" cy="4683443"/>
          </a:xfrm>
        </p:spPr>
        <p:txBody>
          <a:bodyPr>
            <a:normAutofit/>
          </a:bodyPr>
          <a:lstStyle/>
          <a:p>
            <a:pPr marL="0" indent="0">
              <a:buNone/>
            </a:pPr>
            <a:r>
              <a:rPr lang="en-US" sz="1800" dirty="0"/>
              <a:t>This analysis focuses on </a:t>
            </a:r>
            <a:r>
              <a:rPr lang="en-US" sz="1800" b="1" dirty="0"/>
              <a:t>Exploratory Data Analysis(EDA)</a:t>
            </a:r>
            <a:r>
              <a:rPr lang="en-US" sz="1800" dirty="0"/>
              <a:t> of </a:t>
            </a:r>
            <a:r>
              <a:rPr lang="en-US" sz="1800" b="1" dirty="0"/>
              <a:t>CAW(Crimes Against Women between 2001 and 2012)</a:t>
            </a:r>
            <a:r>
              <a:rPr lang="en-US" sz="1800" dirty="0"/>
              <a:t> Data Set to derive meaningful insights from data, which includes cleaning, reshaping, slicing, manipulating and transforming the data.</a:t>
            </a:r>
          </a:p>
          <a:p>
            <a:pPr marL="0" indent="0">
              <a:buNone/>
            </a:pPr>
            <a:endParaRPr lang="en-US" dirty="0"/>
          </a:p>
          <a:p>
            <a:pPr marL="0" indent="0">
              <a:lnSpc>
                <a:spcPct val="100000"/>
              </a:lnSpc>
              <a:spcBef>
                <a:spcPts val="500"/>
              </a:spcBef>
              <a:spcAft>
                <a:spcPts val="1800"/>
              </a:spcAft>
              <a:buNone/>
            </a:pPr>
            <a:r>
              <a:rPr lang="en-US" sz="1900" b="1" dirty="0"/>
              <a:t>Exploratory Data Analysis:</a:t>
            </a:r>
            <a:br>
              <a:rPr lang="en-US" dirty="0"/>
            </a:br>
            <a:r>
              <a:rPr lang="en-US" sz="1800" dirty="0"/>
              <a:t>EDA refers to critical process of performing initial investigation on data, we will have a closer look of CAW(Crimes Against Women) data to resolve data ambiguities and analyze data by using the below strategies:</a:t>
            </a:r>
          </a:p>
          <a:p>
            <a:r>
              <a:rPr lang="en-US" sz="1800" dirty="0"/>
              <a:t>Finding Patterns in Data</a:t>
            </a:r>
          </a:p>
          <a:p>
            <a:r>
              <a:rPr lang="en-US" sz="1800" dirty="0"/>
              <a:t>Checking Assumptions</a:t>
            </a:r>
          </a:p>
          <a:p>
            <a:r>
              <a:rPr lang="en-US" sz="1800" dirty="0"/>
              <a:t>Handling missing Values if any</a:t>
            </a:r>
          </a:p>
          <a:p>
            <a:r>
              <a:rPr lang="en-US" sz="1800" dirty="0"/>
              <a:t>Determining Relationship between Variables in Data</a:t>
            </a:r>
          </a:p>
          <a:p>
            <a:r>
              <a:rPr lang="en-US" sz="1800" dirty="0"/>
              <a:t>Introducing new dimensions</a:t>
            </a:r>
          </a:p>
          <a:p>
            <a:endParaRPr lang="en-US" sz="1800" dirty="0"/>
          </a:p>
        </p:txBody>
      </p:sp>
      <p:sp>
        <p:nvSpPr>
          <p:cNvPr id="6" name="Slide Number Placeholder 5">
            <a:extLst>
              <a:ext uri="{FF2B5EF4-FFF2-40B4-BE49-F238E27FC236}">
                <a16:creationId xmlns:a16="http://schemas.microsoft.com/office/drawing/2014/main" id="{1A9D9C5C-49FF-43BF-BDFE-0FCD3594DB8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4</a:t>
            </a:fld>
            <a:endParaRPr lang="en-US" dirty="0"/>
          </a:p>
        </p:txBody>
      </p:sp>
    </p:spTree>
    <p:extLst>
      <p:ext uri="{BB962C8B-B14F-4D97-AF65-F5344CB8AC3E}">
        <p14:creationId xmlns:p14="http://schemas.microsoft.com/office/powerpoint/2010/main" val="266304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7" y="530258"/>
            <a:ext cx="4212979" cy="1578990"/>
          </a:xfrm>
        </p:spPr>
        <p:txBody>
          <a:bodyPr anchor="t">
            <a:normAutofit/>
          </a:bodyPr>
          <a:lstStyle/>
          <a:p>
            <a:r>
              <a:rPr lang="en-US" sz="3600" b="1" dirty="0"/>
              <a:t>TOTAL CRIMES IN EACH STATE</a:t>
            </a:r>
            <a:endParaRPr lang="en-US" sz="3600" dirty="0"/>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289917" y="2473244"/>
            <a:ext cx="3932237" cy="3638972"/>
          </a:xfrm>
        </p:spPr>
        <p:txBody>
          <a:bodyPr>
            <a:normAutofit/>
          </a:bodyPr>
          <a:lstStyle/>
          <a:p>
            <a:r>
              <a:rPr lang="en-US" sz="1800" dirty="0"/>
              <a:t>The adjacent plot displays the </a:t>
            </a:r>
            <a:r>
              <a:rPr lang="en-US" sz="1800" b="1" dirty="0"/>
              <a:t>total crimes </a:t>
            </a:r>
            <a:r>
              <a:rPr lang="en-US" sz="1800" dirty="0"/>
              <a:t>against women in each </a:t>
            </a:r>
            <a:r>
              <a:rPr lang="en-US" sz="1800" b="1" dirty="0"/>
              <a:t>State in India between 2001 to 2012. </a:t>
            </a:r>
          </a:p>
          <a:p>
            <a:r>
              <a:rPr lang="en-US" sz="1800" dirty="0"/>
              <a:t>From the plot, we observe that the </a:t>
            </a:r>
            <a:r>
              <a:rPr lang="en-US" sz="1800" b="1" dirty="0"/>
              <a:t>Highest Crimes </a:t>
            </a:r>
            <a:r>
              <a:rPr lang="en-US" sz="1800" dirty="0"/>
              <a:t>against women occurred in </a:t>
            </a:r>
            <a:r>
              <a:rPr lang="en-US" sz="1800" b="1" dirty="0"/>
              <a:t>ANDHRA PRADESH </a:t>
            </a:r>
            <a:r>
              <a:rPr lang="en-US" sz="1800" dirty="0"/>
              <a:t>and the</a:t>
            </a:r>
            <a:r>
              <a:rPr lang="en-US" sz="1800" b="1" dirty="0"/>
              <a:t> Lowest Crimes </a:t>
            </a:r>
            <a:r>
              <a:rPr lang="en-US" sz="1800" dirty="0"/>
              <a:t>against women</a:t>
            </a:r>
            <a:r>
              <a:rPr lang="en-US" sz="1800" b="1" dirty="0"/>
              <a:t> </a:t>
            </a:r>
            <a:r>
              <a:rPr lang="en-US" sz="1800" dirty="0"/>
              <a:t>occurred in </a:t>
            </a:r>
            <a:r>
              <a:rPr lang="en-US" sz="1800" b="1" dirty="0"/>
              <a:t>LAKSHADWEEP </a:t>
            </a:r>
            <a:r>
              <a:rPr lang="en-US" sz="1800" dirty="0"/>
              <a:t>between 2001 and 2012.</a:t>
            </a:r>
          </a:p>
          <a:p>
            <a:endParaRPr lang="en-US" sz="1800" dirty="0"/>
          </a:p>
          <a:p>
            <a:endParaRPr lang="en-US" sz="1800" dirty="0"/>
          </a:p>
          <a:p>
            <a:endParaRPr lang="en-US" sz="1800" dirty="0"/>
          </a:p>
        </p:txBody>
      </p:sp>
      <p:pic>
        <p:nvPicPr>
          <p:cNvPr id="5" name="Picture 2">
            <a:extLst>
              <a:ext uri="{FF2B5EF4-FFF2-40B4-BE49-F238E27FC236}">
                <a16:creationId xmlns:a16="http://schemas.microsoft.com/office/drawing/2014/main" id="{967EA3B9-10DE-4F7A-AD5E-CEEBD22F0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754" y="571912"/>
            <a:ext cx="7600603" cy="59043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3841AFA-6E36-42E6-B51B-D3ECD9BFE471}"/>
              </a:ext>
            </a:extLst>
          </p:cNvPr>
          <p:cNvSpPr/>
          <p:nvPr/>
        </p:nvSpPr>
        <p:spPr>
          <a:xfrm>
            <a:off x="5146956" y="600193"/>
            <a:ext cx="335280" cy="3759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DDB638C-1FDF-4262-B543-6771F2BD9284}"/>
              </a:ext>
            </a:extLst>
          </p:cNvPr>
          <p:cNvSpPr/>
          <p:nvPr/>
        </p:nvSpPr>
        <p:spPr>
          <a:xfrm>
            <a:off x="8439838" y="5364690"/>
            <a:ext cx="335280" cy="3759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5</a:t>
            </a:fld>
            <a:endParaRPr lang="en-US"/>
          </a:p>
        </p:txBody>
      </p:sp>
    </p:spTree>
    <p:extLst>
      <p:ext uri="{BB962C8B-B14F-4D97-AF65-F5344CB8AC3E}">
        <p14:creationId xmlns:p14="http://schemas.microsoft.com/office/powerpoint/2010/main" val="328743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7" y="530258"/>
            <a:ext cx="4212979" cy="1578990"/>
          </a:xfrm>
        </p:spPr>
        <p:txBody>
          <a:bodyPr anchor="t">
            <a:normAutofit/>
          </a:bodyPr>
          <a:lstStyle/>
          <a:p>
            <a:r>
              <a:rPr lang="en-US" sz="3600" b="1" dirty="0"/>
              <a:t>TOP 20 TOTAL CRIMES IN EACH DISTRICT</a:t>
            </a:r>
            <a:endParaRPr lang="en-US" sz="3600" dirty="0"/>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289917" y="2473244"/>
            <a:ext cx="3932237" cy="3638972"/>
          </a:xfrm>
        </p:spPr>
        <p:txBody>
          <a:bodyPr>
            <a:normAutofit/>
          </a:bodyPr>
          <a:lstStyle/>
          <a:p>
            <a:r>
              <a:rPr lang="en-US" sz="1800" dirty="0"/>
              <a:t>The adjacent graph displays the </a:t>
            </a:r>
            <a:r>
              <a:rPr lang="en-US" sz="1800" b="1" dirty="0"/>
              <a:t>total crimes </a:t>
            </a:r>
            <a:r>
              <a:rPr lang="en-US" sz="1800" dirty="0"/>
              <a:t>against women in </a:t>
            </a:r>
            <a:r>
              <a:rPr lang="en-US" sz="1800" b="1" dirty="0"/>
              <a:t>Top 20 Districts</a:t>
            </a:r>
            <a:r>
              <a:rPr lang="en-US" sz="1800" dirty="0"/>
              <a:t> </a:t>
            </a:r>
            <a:r>
              <a:rPr lang="en-US" sz="1800" b="1" dirty="0"/>
              <a:t>in India between 2001 to 2012. </a:t>
            </a:r>
          </a:p>
          <a:p>
            <a:r>
              <a:rPr lang="en-US" sz="1800" dirty="0"/>
              <a:t>From the graph, we see that </a:t>
            </a:r>
            <a:r>
              <a:rPr lang="en-US" sz="1800" b="1" dirty="0"/>
              <a:t>MURSHIDABAD</a:t>
            </a:r>
            <a:r>
              <a:rPr lang="en-US" sz="1800" dirty="0"/>
              <a:t> has Highest </a:t>
            </a:r>
            <a:r>
              <a:rPr lang="en-US" sz="1800" b="1" dirty="0"/>
              <a:t>Crimes</a:t>
            </a:r>
            <a:r>
              <a:rPr lang="en-US" sz="1800" dirty="0"/>
              <a:t> Against Women followed by </a:t>
            </a:r>
            <a:r>
              <a:rPr lang="en-US" sz="1800" b="1" dirty="0"/>
              <a:t>24 PARGANAS SOUTH</a:t>
            </a:r>
            <a:r>
              <a:rPr lang="en-US" sz="1800" dirty="0"/>
              <a:t> between </a:t>
            </a:r>
            <a:r>
              <a:rPr lang="en-US" sz="1800" b="1" dirty="0"/>
              <a:t>2001-2012</a:t>
            </a:r>
            <a:r>
              <a:rPr lang="en-US" sz="1800" dirty="0"/>
              <a:t>.</a:t>
            </a:r>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6</a:t>
            </a:fld>
            <a:endParaRPr lang="en-US"/>
          </a:p>
        </p:txBody>
      </p:sp>
      <p:pic>
        <p:nvPicPr>
          <p:cNvPr id="10" name="Picture 2">
            <a:extLst>
              <a:ext uri="{FF2B5EF4-FFF2-40B4-BE49-F238E27FC236}">
                <a16:creationId xmlns:a16="http://schemas.microsoft.com/office/drawing/2014/main" id="{FD1C7DAF-CE62-4EDD-9E38-926D2637F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668" y="-22478"/>
            <a:ext cx="6271165" cy="68804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3841AFA-6E36-42E6-B51B-D3ECD9BFE471}"/>
              </a:ext>
            </a:extLst>
          </p:cNvPr>
          <p:cNvSpPr/>
          <p:nvPr/>
        </p:nvSpPr>
        <p:spPr>
          <a:xfrm>
            <a:off x="6334733" y="18853"/>
            <a:ext cx="335280" cy="8107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43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7" y="530258"/>
            <a:ext cx="4740880" cy="1722748"/>
          </a:xfrm>
        </p:spPr>
        <p:txBody>
          <a:bodyPr anchor="t">
            <a:noAutofit/>
          </a:bodyPr>
          <a:lstStyle/>
          <a:p>
            <a:r>
              <a:rPr lang="en-US" sz="3600" b="1" dirty="0"/>
              <a:t>TOTAL CRIME TREND BETWEEN 2001 AND 2012</a:t>
            </a:r>
            <a:endParaRPr lang="en-US" sz="3600" dirty="0"/>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289917" y="2473244"/>
            <a:ext cx="3932237" cy="3638972"/>
          </a:xfrm>
        </p:spPr>
        <p:txBody>
          <a:bodyPr>
            <a:normAutofit/>
          </a:bodyPr>
          <a:lstStyle/>
          <a:p>
            <a:r>
              <a:rPr lang="en-US" sz="1800" dirty="0"/>
              <a:t>The adjacent plot displays the </a:t>
            </a:r>
            <a:r>
              <a:rPr lang="en-US" sz="1800" b="1" dirty="0"/>
              <a:t>total crime trend </a:t>
            </a:r>
            <a:r>
              <a:rPr lang="en-US" sz="1800" dirty="0"/>
              <a:t>against women </a:t>
            </a:r>
            <a:r>
              <a:rPr lang="en-US" sz="1800" b="1" dirty="0"/>
              <a:t>in India between 2001 to 2012. </a:t>
            </a:r>
          </a:p>
          <a:p>
            <a:r>
              <a:rPr lang="en-US" sz="1800" dirty="0"/>
              <a:t>From the adjacent plot, we see that there has been a gradual increase in </a:t>
            </a:r>
            <a:r>
              <a:rPr lang="en-US" sz="1800" b="1" dirty="0"/>
              <a:t>Crimes Against Women with negligible change between 2001-2003</a:t>
            </a:r>
            <a:r>
              <a:rPr lang="en-US" sz="1800" dirty="0"/>
              <a:t> and </a:t>
            </a:r>
            <a:r>
              <a:rPr lang="en-US" sz="1800" b="1" dirty="0"/>
              <a:t>2004-2005</a:t>
            </a:r>
            <a:r>
              <a:rPr lang="en-US" sz="1800" dirty="0"/>
              <a:t>.</a:t>
            </a:r>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7</a:t>
            </a:fld>
            <a:endParaRPr lang="en-US"/>
          </a:p>
        </p:txBody>
      </p:sp>
      <p:pic>
        <p:nvPicPr>
          <p:cNvPr id="17410" name="Picture 2">
            <a:extLst>
              <a:ext uri="{FF2B5EF4-FFF2-40B4-BE49-F238E27FC236}">
                <a16:creationId xmlns:a16="http://schemas.microsoft.com/office/drawing/2014/main" id="{12261415-DD95-4947-8BAD-2427F12E9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020" y="0"/>
            <a:ext cx="6850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46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6" y="530258"/>
            <a:ext cx="5212221" cy="1722748"/>
          </a:xfrm>
        </p:spPr>
        <p:txBody>
          <a:bodyPr anchor="t">
            <a:noAutofit/>
          </a:bodyPr>
          <a:lstStyle/>
          <a:p>
            <a:r>
              <a:rPr lang="en-US" sz="3600" b="1" dirty="0"/>
              <a:t>MAX CRIME FOR A STATE AND THE YEAR</a:t>
            </a:r>
            <a:endParaRPr lang="en-US" sz="3600" dirty="0"/>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289917" y="2473244"/>
            <a:ext cx="3932237" cy="3638972"/>
          </a:xfrm>
        </p:spPr>
        <p:txBody>
          <a:bodyPr>
            <a:normAutofit/>
          </a:bodyPr>
          <a:lstStyle/>
          <a:p>
            <a:r>
              <a:rPr lang="en-US" sz="1800" dirty="0"/>
              <a:t>The adjacent plot displays the </a:t>
            </a:r>
            <a:r>
              <a:rPr lang="en-US" sz="1800" b="1" dirty="0"/>
              <a:t>maximum</a:t>
            </a:r>
            <a:r>
              <a:rPr lang="en-US" sz="1800" dirty="0"/>
              <a:t> </a:t>
            </a:r>
            <a:r>
              <a:rPr lang="en-US" sz="1800" b="1" dirty="0"/>
              <a:t>total crime for a State and the Year.</a:t>
            </a:r>
          </a:p>
          <a:p>
            <a:r>
              <a:rPr lang="en-US" sz="1800" dirty="0"/>
              <a:t>We see from the adjacent plot that </a:t>
            </a:r>
            <a:r>
              <a:rPr lang="en-US" sz="1800" b="1" dirty="0"/>
              <a:t>WEST BENGAL</a:t>
            </a:r>
            <a:r>
              <a:rPr lang="en-US" sz="1800" dirty="0"/>
              <a:t> has the highest crime rate in 2011 followed by </a:t>
            </a:r>
            <a:r>
              <a:rPr lang="en-US" sz="1800" b="1" dirty="0"/>
              <a:t>ANDHRA PRADESH</a:t>
            </a:r>
            <a:r>
              <a:rPr lang="en-US" sz="1800" dirty="0"/>
              <a:t> in 2010.</a:t>
            </a:r>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8</a:t>
            </a:fld>
            <a:endParaRPr lang="en-US"/>
          </a:p>
        </p:txBody>
      </p:sp>
      <p:pic>
        <p:nvPicPr>
          <p:cNvPr id="6" name="Picture 2">
            <a:extLst>
              <a:ext uri="{FF2B5EF4-FFF2-40B4-BE49-F238E27FC236}">
                <a16:creationId xmlns:a16="http://schemas.microsoft.com/office/drawing/2014/main" id="{A8482DF1-048C-4C08-8F6E-C2381E884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183" y="0"/>
            <a:ext cx="6216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83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A148-F7FA-483A-A7D7-C95F527BBDC8}"/>
              </a:ext>
            </a:extLst>
          </p:cNvPr>
          <p:cNvSpPr>
            <a:spLocks noGrp="1"/>
          </p:cNvSpPr>
          <p:nvPr>
            <p:ph type="title"/>
          </p:nvPr>
        </p:nvSpPr>
        <p:spPr>
          <a:xfrm>
            <a:off x="340166" y="530258"/>
            <a:ext cx="5570440" cy="1788736"/>
          </a:xfrm>
        </p:spPr>
        <p:txBody>
          <a:bodyPr anchor="t">
            <a:noAutofit/>
          </a:bodyPr>
          <a:lstStyle/>
          <a:p>
            <a:r>
              <a:rPr lang="en-US" sz="3600" b="1" dirty="0"/>
              <a:t>TOP 10 CRIME COUNT PER DISTRICT AND THE YEAR </a:t>
            </a:r>
            <a:endParaRPr lang="en-US" sz="3600" dirty="0"/>
          </a:p>
        </p:txBody>
      </p:sp>
      <p:sp>
        <p:nvSpPr>
          <p:cNvPr id="9" name="Text Placeholder 8">
            <a:extLst>
              <a:ext uri="{FF2B5EF4-FFF2-40B4-BE49-F238E27FC236}">
                <a16:creationId xmlns:a16="http://schemas.microsoft.com/office/drawing/2014/main" id="{33F81EE8-50C8-456C-9934-980F5787B8ED}"/>
              </a:ext>
            </a:extLst>
          </p:cNvPr>
          <p:cNvSpPr>
            <a:spLocks noGrp="1"/>
          </p:cNvSpPr>
          <p:nvPr>
            <p:ph type="body" sz="half" idx="2"/>
          </p:nvPr>
        </p:nvSpPr>
        <p:spPr>
          <a:xfrm>
            <a:off x="340166" y="2940936"/>
            <a:ext cx="3932237" cy="3638972"/>
          </a:xfrm>
        </p:spPr>
        <p:txBody>
          <a:bodyPr>
            <a:normAutofit/>
          </a:bodyPr>
          <a:lstStyle/>
          <a:p>
            <a:r>
              <a:rPr lang="en-US" sz="1800" dirty="0"/>
              <a:t>The adjacent graph displays the </a:t>
            </a:r>
            <a:r>
              <a:rPr lang="en-US" sz="1800" b="1" dirty="0"/>
              <a:t>Top 10 crime count for a District and the Year.</a:t>
            </a:r>
          </a:p>
          <a:p>
            <a:r>
              <a:rPr lang="en-US" sz="1800" dirty="0"/>
              <a:t>From the adjacent graph, we see that </a:t>
            </a:r>
            <a:r>
              <a:rPr lang="en-US" sz="1800" b="1" dirty="0"/>
              <a:t>MURSHIDABAD</a:t>
            </a:r>
            <a:r>
              <a:rPr lang="en-US" sz="1800" dirty="0"/>
              <a:t> has Highest Crimes Against Women in </a:t>
            </a:r>
            <a:r>
              <a:rPr lang="en-US" sz="1800" b="1" dirty="0"/>
              <a:t>2011</a:t>
            </a:r>
            <a:r>
              <a:rPr lang="en-US" sz="1800" dirty="0"/>
              <a:t> followed by </a:t>
            </a:r>
            <a:r>
              <a:rPr lang="en-US" sz="1800" b="1" dirty="0"/>
              <a:t>24 PARGANAS SOUTH</a:t>
            </a:r>
            <a:r>
              <a:rPr lang="en-US" sz="1800" dirty="0"/>
              <a:t> in the </a:t>
            </a:r>
            <a:r>
              <a:rPr lang="en-US" sz="1800" b="1" dirty="0"/>
              <a:t>same year.</a:t>
            </a:r>
          </a:p>
          <a:p>
            <a:endParaRPr lang="en-US" sz="1800" dirty="0"/>
          </a:p>
        </p:txBody>
      </p:sp>
      <p:sp>
        <p:nvSpPr>
          <p:cNvPr id="12" name="Slide Number Placeholder 5">
            <a:extLst>
              <a:ext uri="{FF2B5EF4-FFF2-40B4-BE49-F238E27FC236}">
                <a16:creationId xmlns:a16="http://schemas.microsoft.com/office/drawing/2014/main" id="{E44FFAE7-EEED-46FC-980E-4FA8DAFD58E8}"/>
              </a:ext>
            </a:extLst>
          </p:cNvPr>
          <p:cNvSpPr>
            <a:spLocks noGrp="1"/>
          </p:cNvSpPr>
          <p:nvPr>
            <p:ph type="sldNum" sz="quarter" idx="4"/>
          </p:nvPr>
        </p:nvSpPr>
        <p:spPr>
          <a:xfrm>
            <a:off x="9849503" y="6468322"/>
            <a:ext cx="230124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CAF6A2CF-A3FA-450C-8858-E9AA86750C26}" type="slidenum">
              <a:rPr lang="en-US" smtClean="0"/>
              <a:pPr/>
              <a:t>9</a:t>
            </a:fld>
            <a:endParaRPr lang="en-US"/>
          </a:p>
        </p:txBody>
      </p:sp>
      <p:pic>
        <p:nvPicPr>
          <p:cNvPr id="7" name="Picture 2">
            <a:extLst>
              <a:ext uri="{FF2B5EF4-FFF2-40B4-BE49-F238E27FC236}">
                <a16:creationId xmlns:a16="http://schemas.microsoft.com/office/drawing/2014/main" id="{47FFCA53-7C62-40A0-901F-58A7DD887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918" y="141401"/>
            <a:ext cx="5483165" cy="643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98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451</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Calibri</vt:lpstr>
      <vt:lpstr>Office Theme</vt:lpstr>
      <vt:lpstr>EXPLORATORY DATA ANALYSIS OF CRIMES AGAINST WOMEN IN INDIA –  (2001-2012) </vt:lpstr>
      <vt:lpstr>Introduction</vt:lpstr>
      <vt:lpstr>Data Description</vt:lpstr>
      <vt:lpstr>Problem Statement and Methodologies used</vt:lpstr>
      <vt:lpstr>TOTAL CRIMES IN EACH STATE</vt:lpstr>
      <vt:lpstr>TOP 20 TOTAL CRIMES IN EACH DISTRICT</vt:lpstr>
      <vt:lpstr>TOTAL CRIME TREND BETWEEN 2001 AND 2012</vt:lpstr>
      <vt:lpstr>MAX CRIME FOR A STATE AND THE YEAR</vt:lpstr>
      <vt:lpstr>TOP 10 CRIME COUNT PER DISTRICT AND THE YEAR </vt:lpstr>
      <vt:lpstr>100 DISTRICTS WITH LOWEST CRIMES</vt:lpstr>
      <vt:lpstr>TOTAL CRIMES BY STATE AND  YEAR-WISE</vt:lpstr>
      <vt:lpstr>TYPES OF CRIMES YEAR-WISE</vt:lpstr>
      <vt:lpstr>TYPES OF CRIMES STATE-WISE</vt:lpstr>
      <vt:lpstr>TYPES OF CRIMES DISTRICT-WISE</vt:lpstr>
      <vt:lpstr>TOP 30 MAX AND MIN CRIMES COUNT FOR YEAR, PER STATE AND DISTRICT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Crimes Against Women - DataSet Between 2001-2012 </dc:title>
  <dc:creator>Aditya Vardhan Gopaldas Pawan</dc:creator>
  <cp:lastModifiedBy>Aditya Vardhan Gopaldas Pawan</cp:lastModifiedBy>
  <cp:revision>206</cp:revision>
  <dcterms:created xsi:type="dcterms:W3CDTF">2019-05-05T13:17:28Z</dcterms:created>
  <dcterms:modified xsi:type="dcterms:W3CDTF">2019-05-05T16:26:26Z</dcterms:modified>
</cp:coreProperties>
</file>