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57" r:id="rId4"/>
    <p:sldId id="270" r:id="rId5"/>
    <p:sldId id="272" r:id="rId6"/>
    <p:sldId id="258" r:id="rId7"/>
    <p:sldId id="259" r:id="rId8"/>
    <p:sldId id="265" r:id="rId9"/>
    <p:sldId id="260" r:id="rId10"/>
    <p:sldId id="261" r:id="rId11"/>
    <p:sldId id="268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2B"/>
    <a:srgbClr val="111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B70B-3F8A-3B49-0B2E-D718826C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D2AC-9358-3492-A9DA-8DA6CC7AA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BDEE-D3EF-8A41-3BBD-DAD54B79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45CC-BF78-4863-2D6F-A9CF21C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3A8B-C646-EF27-BECD-BAB0F3A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EF7B-7DD2-EFAF-9EA0-CACE6D32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7DC8-F075-ED20-B19D-04AE41018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D9D1-E2B7-6EF1-FA6A-2821D51D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B753-09C6-A04C-1C0D-E0604294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5F64-2228-4AFA-7DCC-39F25E55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ABA34-CC55-0440-9EE5-D19C6397F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5564-4B8C-E7EC-6D4F-EE76632F5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815-E002-AA8C-47A6-1DEA15F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798E-AABA-DA92-8A78-F5ACF25D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7121-7CD7-A8AD-FA92-DC053AB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DA46-04C0-B0AC-3698-BC9429A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97EA-80E4-5A55-8835-EF5A9FF4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3480-007D-0955-D889-0514B880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B12A-F83F-9112-2AE4-19B1A302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C7EC-D8CE-9B5B-21E3-510274C8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BF0B-FD48-092B-42F0-FA2EF804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F5A9-B7F7-4F3B-7900-17E04B44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42D4-80A5-E27C-57EB-4299B6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66C6-B637-2BB5-C661-54E2401A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CDE2-A80F-29FD-F5FD-D73C83C0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FE8-8EFF-765E-BD50-765991C6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36A3-E42D-E65B-7EBA-91817A115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4619-587D-027E-0AA4-5E6BA39E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8F07-006A-344A-0C11-4B53AF9B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BE74B-D0F9-6C38-4043-94CC1ECC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1EE76-B64C-A317-B24E-11EF6374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722-2095-ADEB-A5D3-3909BFBF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8686-6214-552C-AA2A-B302C20C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0FAE-48A8-2534-4126-D9BE15BE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9B237-95B6-E56F-F0D7-53C67567C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C5D46-2EC2-81F0-BAF5-14D8F53E2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2E8F1-B004-CDCD-2FEA-823A6264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E2072-D6CE-0C5E-D958-CC7EA309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2BB74-AECC-9D4A-0116-A573A330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F3A5-B5B2-CAB4-646D-8B66333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BDD02-C937-CDE4-3059-1F35E45A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E0A93-1D5D-46DD-CD26-1BA7297A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4F254-68ED-28F0-30D8-978CB11C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1E4E7-AD0A-1ED2-1156-74272B6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B10A9-FBF3-09E9-1D88-8FD4B35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AD9E7-CD2F-0396-924E-E497032B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A90B-0CB1-8911-2D0C-602CD98C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BBC6-05DD-A785-7448-4E15CCAF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26B8-096F-E3A5-6354-E6CDFF94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74F9-377D-ABAC-E035-B2C1B563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1476-A988-F185-A2B9-46CF118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96DFA-F864-43CB-9C32-4E05B852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3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3EB0-8CB1-29D0-A0AA-EC2F9B6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F4983-3DF6-82B1-2713-A1EC06DAC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1B90A-B322-6CDE-5F7F-9C4A3CA37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DE2A-B5BE-0CBC-47ED-3568D2BD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8D80-2DC7-5B5E-3F68-7191FC0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774C-7E01-795A-1AB7-E96448D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EB0A0-B1CD-4596-CB90-1B544AAA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BF43-1F73-804C-26A8-9DA4B02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003F-E365-74C9-3403-25CAA01C6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3638-84D0-4F7E-9891-83B4F00BC451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B13A-3B66-B4F0-8686-275C3278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CDD6-881F-F3F9-98DA-C3FCB610A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654B-40D6-490F-8EFD-382D3E7C3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atlas/app-services/sync/configure/enable-sync/#std-label-enable-flexible-sync" TargetMode="External"/><Relationship Id="rId2" Type="http://schemas.openxmlformats.org/officeDocument/2006/relationships/hyperlink" Target="https://www.mongodb.com/docs/atlas/app-services/apps/create/#std-label-create-a-realm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docs/atlas/app-services/sync/configure/sync-settings/#std-label-development-mo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546CE-C8A7-BE61-AA84-564903F1A9E6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 descr="A logo with a circle and a circle in the middle&#10;&#10;Description automatically generated">
            <a:extLst>
              <a:ext uri="{FF2B5EF4-FFF2-40B4-BE49-F238E27FC236}">
                <a16:creationId xmlns:a16="http://schemas.microsoft.com/office/drawing/2014/main" id="{8E43A5A2-D7B7-0C61-1F18-87D1C5C02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4" y="48128"/>
            <a:ext cx="10154648" cy="6749715"/>
          </a:xfrm>
        </p:spPr>
      </p:pic>
    </p:spTree>
    <p:extLst>
      <p:ext uri="{BB962C8B-B14F-4D97-AF65-F5344CB8AC3E}">
        <p14:creationId xmlns:p14="http://schemas.microsoft.com/office/powerpoint/2010/main" val="146325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0F5B2B-859E-0FE9-9BAA-BE029E8008F4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212C7-D9F4-7464-C86A-F2403E3A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91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Working-</a:t>
            </a:r>
            <a:r>
              <a:rPr lang="en-I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Pull changes From </a:t>
            </a:r>
            <a:r>
              <a:rPr lang="en-IN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mongoDB</a:t>
            </a:r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A987-40A1-48FE-8161-D9159DB7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1079480" cy="469360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If another user inserting a different document but that one needed to flow down to the client.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device sync sees that, it sees that it should be synced down to clients.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It automatically picks up that document.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Convert into the realm operation.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Sync and pushes down to the clients.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client first receives that operation applies it to its local state on disk</a:t>
            </a: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Realm </a:t>
            </a:r>
            <a:r>
              <a:rPr lang="en-I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SDK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has notification API that fires and allow developer to update the UI.</a:t>
            </a:r>
          </a:p>
          <a:p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01BA9F-1D4C-5F8A-11C6-86AB127B5D97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D977A-1949-F19C-5E45-4F6E5376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Realm offers Two </a:t>
            </a:r>
            <a:r>
              <a:rPr lang="en-I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types of sync-</a:t>
            </a:r>
            <a:endParaRPr lang="en-I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F1294-AE20-7CA7-2D71-FECF6CE3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561464"/>
            <a:ext cx="10815320" cy="51644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Flexible sync-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Allows you to synchronize data between client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(such as mobile device)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and server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(Realm server)</a:t>
            </a: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Use Case: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to synchronize a large, shared dataset across multiple clients.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	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Key features-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Schema changes.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Automatic conflict Resolution.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Scalability.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Partition Sync-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Allows you to synchronize a specific subset or partition of data between client and server.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Use Case: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It's particularly useful for applications where different clients work with 	different subsets of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Key features-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Focused Data Sync.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Fine-Grained Control.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Reduced Bandwidth Usage.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BB8A8A-9035-AEE6-A206-1FD8106B6639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E3001-18F9-E017-33EE-0950C2C9A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6967"/>
            <a:ext cx="8666155" cy="2495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Prerequisites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bg1"/>
              </a:solidFill>
              <a:latin typeface="Century Gothic" panose="020B0502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App Services 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Flexible 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 enabled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 Mode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8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ED453E-8A32-9C36-1387-7F034788DFAA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F30-B2F3-568E-9FF0-DC58D246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----- Thank You -----</a:t>
            </a:r>
          </a:p>
        </p:txBody>
      </p:sp>
    </p:spTree>
    <p:extLst>
      <p:ext uri="{BB962C8B-B14F-4D97-AF65-F5344CB8AC3E}">
        <p14:creationId xmlns:p14="http://schemas.microsoft.com/office/powerpoint/2010/main" val="4172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D4646-5DFC-8E52-1941-822933A75CCD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542E3-C614-3E05-E2FE-A6F56221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E3C3-3DBA-C624-874F-841742FB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773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realm.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Why Realm.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Application Architecture Without Realm.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Realm Architecture.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How realm works.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Types of sync offered by realm.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Prerequisites.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1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73E99-B469-4394-4F39-C9C8FCB582AC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8BB2C-69E2-A27B-E219-C274A633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Realm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402D-FCB1-CD3A-4523-3553C9BE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276840" cy="508952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MongoDB Realm is a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mobile-first database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that is designed for modern, data-driven applications. It 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is a </a:t>
            </a:r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Fully managed mobile database platform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provided by </a:t>
            </a:r>
            <a:r>
              <a:rPr lang="en-IN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mongoDB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that enables developers to build applications with real-time synchronization.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  </a:t>
            </a:r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(Synchronization is  a process of ensuring that multiple copies of data are kept consistent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    and up-to-date </a:t>
            </a:r>
            <a:r>
              <a:rPr lang="en-IN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accress</a:t>
            </a:r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different system devices)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Key features-</a:t>
            </a:r>
          </a:p>
          <a:p>
            <a:pPr lvl="1"/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Real-Time Sync.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Robust user authentication and authorization.</a:t>
            </a:r>
          </a:p>
          <a:p>
            <a:pPr lvl="1"/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Secured-  AES256 Encryption.</a:t>
            </a:r>
          </a:p>
          <a:p>
            <a:pPr lvl="1"/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Supports cross-platform development.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Supports JSON.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6714B-A58C-FE46-12B0-3A90224FE3E7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41A7-506B-81B4-6812-A2DBBA66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160"/>
            <a:ext cx="10515600" cy="345687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Realm SDKs integrates with MongoDB Atlas and Atlas app services like Device Sync.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MongoDB Atlas- A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cloud-hosted database service that provides a managed experience for MongoDB.</a:t>
            </a:r>
          </a:p>
          <a:p>
            <a:pPr algn="just"/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Atlas Device Sync-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It is a cloud-to-edge sync service that allows mobile apps to keep their data synchronized across multiple devices, even when offline.</a:t>
            </a:r>
          </a:p>
          <a:p>
            <a:pPr marL="0" indent="0" algn="just">
              <a:buNone/>
            </a:pP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73E99-B469-4394-4F39-C9C8FCB582AC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8BB2C-69E2-A27B-E219-C274A633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Why Realm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402D-FCB1-CD3A-4523-3553C9BE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5089525"/>
          </a:xfrm>
        </p:spPr>
        <p:txBody>
          <a:bodyPr>
            <a:normAutofit/>
          </a:bodyPr>
          <a:lstStyle/>
          <a:p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A9458-D8C9-2086-B344-ECCEE7E0B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37843"/>
              </p:ext>
            </p:extLst>
          </p:nvPr>
        </p:nvGraphicFramePr>
        <p:xfrm>
          <a:off x="838201" y="1825625"/>
          <a:ext cx="10764519" cy="409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73">
                  <a:extLst>
                    <a:ext uri="{9D8B030D-6E8A-4147-A177-3AD203B41FA5}">
                      <a16:colId xmlns:a16="http://schemas.microsoft.com/office/drawing/2014/main" val="610554370"/>
                    </a:ext>
                  </a:extLst>
                </a:gridCol>
                <a:gridCol w="3588173">
                  <a:extLst>
                    <a:ext uri="{9D8B030D-6E8A-4147-A177-3AD203B41FA5}">
                      <a16:colId xmlns:a16="http://schemas.microsoft.com/office/drawing/2014/main" val="1283479182"/>
                    </a:ext>
                  </a:extLst>
                </a:gridCol>
                <a:gridCol w="3588173">
                  <a:extLst>
                    <a:ext uri="{9D8B030D-6E8A-4147-A177-3AD203B41FA5}">
                      <a16:colId xmlns:a16="http://schemas.microsoft.com/office/drawing/2014/main" val="2994308216"/>
                    </a:ext>
                  </a:extLst>
                </a:gridCol>
              </a:tblGrid>
              <a:tr h="81821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entury Gothic" panose="020B0502020202020204" pitchFamily="34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entury Gothic" panose="020B0502020202020204" pitchFamily="34" charset="0"/>
                        </a:rPr>
                        <a:t>Applications with Realm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entury Gothic" panose="020B0502020202020204" pitchFamily="34" charset="0"/>
                        </a:rPr>
                        <a:t>Applications without Realm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5716"/>
                  </a:ext>
                </a:extLst>
              </a:tr>
              <a:tr h="818212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Performance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Very Fast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Comparatively slow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30162"/>
                  </a:ext>
                </a:extLst>
              </a:tr>
              <a:tr h="818212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Simplicity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 Need to learn SQL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Need to learn SQL</a:t>
                      </a: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99309"/>
                  </a:ext>
                </a:extLst>
              </a:tr>
              <a:tr h="818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Offline Support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Yes</a:t>
                      </a:r>
                      <a:endParaRPr lang="en-IN" sz="16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No, or Limited</a:t>
                      </a:r>
                      <a:endParaRPr lang="en-IN" sz="16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85243"/>
                  </a:ext>
                </a:extLst>
              </a:tr>
              <a:tr h="818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Features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Live Queries, change tracking, built in security and more</a:t>
                      </a:r>
                      <a:endParaRPr lang="en-IN" sz="16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Limited set of features</a:t>
                      </a:r>
                      <a:endParaRPr lang="en-IN" sz="16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rgbClr val="001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1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197C7F-1616-FC65-C4DF-EE3F640322C0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2362-622E-9C9C-99A4-E8BE5C5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Application Architecture Without Realm</a:t>
            </a:r>
          </a:p>
        </p:txBody>
      </p:sp>
      <p:pic>
        <p:nvPicPr>
          <p:cNvPr id="5" name="Content Placeholder 4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2ADA85BE-0A95-CDE8-A4C3-C416BCB1A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6" y="1825625"/>
            <a:ext cx="9624207" cy="4351338"/>
          </a:xfrm>
        </p:spPr>
      </p:pic>
    </p:spTree>
    <p:extLst>
      <p:ext uri="{BB962C8B-B14F-4D97-AF65-F5344CB8AC3E}">
        <p14:creationId xmlns:p14="http://schemas.microsoft.com/office/powerpoint/2010/main" val="28903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F87A38-9A70-EEA0-510F-53F727D4737E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5E517-A06A-2BB1-EFA0-0621B959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Basic Overview Of Realm</a:t>
            </a:r>
          </a:p>
        </p:txBody>
      </p:sp>
      <p:pic>
        <p:nvPicPr>
          <p:cNvPr id="9" name="Content Placeholder 8" descr="A diagram of a data sync&#10;&#10;Description automatically generated">
            <a:extLst>
              <a:ext uri="{FF2B5EF4-FFF2-40B4-BE49-F238E27FC236}">
                <a16:creationId xmlns:a16="http://schemas.microsoft.com/office/drawing/2014/main" id="{F710C6FC-4133-42C2-5AE6-EE9F5558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1" y="2123825"/>
            <a:ext cx="10117057" cy="3822803"/>
          </a:xfrm>
        </p:spPr>
      </p:pic>
    </p:spTree>
    <p:extLst>
      <p:ext uri="{BB962C8B-B14F-4D97-AF65-F5344CB8AC3E}">
        <p14:creationId xmlns:p14="http://schemas.microsoft.com/office/powerpoint/2010/main" val="69805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52E99DD-65A7-F7A1-56AA-1001E54A39EC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F5F4AD-B610-FE92-5A59-A3688B7E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6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Realm Architecture</a:t>
            </a:r>
          </a:p>
        </p:txBody>
      </p:sp>
      <p:pic>
        <p:nvPicPr>
          <p:cNvPr id="32" name="Picture 31" descr="A black cell phone with a black background&#10;&#10;Description automatically generated">
            <a:extLst>
              <a:ext uri="{FF2B5EF4-FFF2-40B4-BE49-F238E27FC236}">
                <a16:creationId xmlns:a16="http://schemas.microsoft.com/office/drawing/2014/main" id="{3B7A3D28-C2F7-DB56-ED0D-01DECEE88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751" y="2344733"/>
            <a:ext cx="4238029" cy="4144680"/>
          </a:xfrm>
          <a:prstGeom prst="rect">
            <a:avLst/>
          </a:prstGeom>
        </p:spPr>
      </p:pic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DE634C55-4ED5-2695-9906-7DC38C7F2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886" y="5235045"/>
            <a:ext cx="1006756" cy="8288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3C8302C-E6CF-2596-5ACC-3F634FA23BA0}"/>
              </a:ext>
            </a:extLst>
          </p:cNvPr>
          <p:cNvSpPr/>
          <p:nvPr/>
        </p:nvSpPr>
        <p:spPr>
          <a:xfrm>
            <a:off x="906514" y="3697197"/>
            <a:ext cx="1313574" cy="3263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Realm SDK</a:t>
            </a:r>
          </a:p>
        </p:txBody>
      </p:sp>
      <p:pic>
        <p:nvPicPr>
          <p:cNvPr id="55" name="Graphic 54" descr="Cloud outline">
            <a:extLst>
              <a:ext uri="{FF2B5EF4-FFF2-40B4-BE49-F238E27FC236}">
                <a16:creationId xmlns:a16="http://schemas.microsoft.com/office/drawing/2014/main" id="{C508A534-7E7D-1D2C-1DA6-7A8D1E67C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3921" y="-895349"/>
            <a:ext cx="9187179" cy="974192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F8E07E-98CF-D6DB-2780-B4A50E91EEBC}"/>
              </a:ext>
            </a:extLst>
          </p:cNvPr>
          <p:cNvCxnSpPr>
            <a:cxnSpLocks/>
          </p:cNvCxnSpPr>
          <p:nvPr/>
        </p:nvCxnSpPr>
        <p:spPr>
          <a:xfrm>
            <a:off x="1552074" y="4126836"/>
            <a:ext cx="0" cy="112024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55599B-D919-C9FA-675A-DCC3E214AD76}"/>
              </a:ext>
            </a:extLst>
          </p:cNvPr>
          <p:cNvCxnSpPr>
            <a:cxnSpLocks/>
          </p:cNvCxnSpPr>
          <p:nvPr/>
        </p:nvCxnSpPr>
        <p:spPr>
          <a:xfrm>
            <a:off x="2358190" y="3860364"/>
            <a:ext cx="373098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Database with solid fill">
            <a:extLst>
              <a:ext uri="{FF2B5EF4-FFF2-40B4-BE49-F238E27FC236}">
                <a16:creationId xmlns:a16="http://schemas.microsoft.com/office/drawing/2014/main" id="{F61051EE-3D2E-C9A7-6818-3D3B0C525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0358" y="4607329"/>
            <a:ext cx="1006756" cy="8288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C625F8-A72C-B33C-3FC9-236C46D7445B}"/>
              </a:ext>
            </a:extLst>
          </p:cNvPr>
          <p:cNvSpPr txBox="1"/>
          <p:nvPr/>
        </p:nvSpPr>
        <p:spPr>
          <a:xfrm>
            <a:off x="6228248" y="2443132"/>
            <a:ext cx="2237966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Realm services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68E5AC-BD5D-C27F-154A-C5ACE0B5D4DE}"/>
              </a:ext>
            </a:extLst>
          </p:cNvPr>
          <p:cNvCxnSpPr>
            <a:cxnSpLocks/>
          </p:cNvCxnSpPr>
          <p:nvPr/>
        </p:nvCxnSpPr>
        <p:spPr>
          <a:xfrm>
            <a:off x="8637644" y="5021767"/>
            <a:ext cx="1141589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FD68A9F-6C7D-48AB-FFDF-808A847A852B}"/>
              </a:ext>
            </a:extLst>
          </p:cNvPr>
          <p:cNvSpPr/>
          <p:nvPr/>
        </p:nvSpPr>
        <p:spPr>
          <a:xfrm>
            <a:off x="9874483" y="4533890"/>
            <a:ext cx="1520261" cy="13255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Atlas Storage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D44DB5-AA01-1A95-11F6-500D37B2D1CA}"/>
              </a:ext>
            </a:extLst>
          </p:cNvPr>
          <p:cNvSpPr/>
          <p:nvPr/>
        </p:nvSpPr>
        <p:spPr>
          <a:xfrm>
            <a:off x="6522414" y="4917911"/>
            <a:ext cx="1674659" cy="326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476B28-DB3F-7353-6C36-436088BED50B}"/>
              </a:ext>
            </a:extLst>
          </p:cNvPr>
          <p:cNvSpPr/>
          <p:nvPr/>
        </p:nvSpPr>
        <p:spPr>
          <a:xfrm>
            <a:off x="6514393" y="4204040"/>
            <a:ext cx="1674659" cy="5855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IN" dirty="0" err="1">
                <a:solidFill>
                  <a:schemeClr val="bg1"/>
                </a:solidFill>
              </a:rPr>
              <a:t>ata</a:t>
            </a:r>
            <a:r>
              <a:rPr lang="en-IN" dirty="0">
                <a:solidFill>
                  <a:schemeClr val="bg1"/>
                </a:solidFill>
              </a:rPr>
              <a:t> Access Rules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4B8722-C2A8-277E-73CB-5EB48681D886}"/>
              </a:ext>
            </a:extLst>
          </p:cNvPr>
          <p:cNvSpPr/>
          <p:nvPr/>
        </p:nvSpPr>
        <p:spPr>
          <a:xfrm>
            <a:off x="6518508" y="3764049"/>
            <a:ext cx="1674659" cy="326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Triggers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F3F448-0051-2B2B-CA15-4E7E792D1595}"/>
              </a:ext>
            </a:extLst>
          </p:cNvPr>
          <p:cNvSpPr/>
          <p:nvPr/>
        </p:nvSpPr>
        <p:spPr>
          <a:xfrm>
            <a:off x="6522414" y="3292121"/>
            <a:ext cx="1674659" cy="326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Device Sync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7460FA-C79F-4D6B-4B2E-266C980A52E3}"/>
              </a:ext>
            </a:extLst>
          </p:cNvPr>
          <p:cNvSpPr/>
          <p:nvPr/>
        </p:nvSpPr>
        <p:spPr>
          <a:xfrm>
            <a:off x="6522414" y="2852130"/>
            <a:ext cx="1674659" cy="326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421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86C28-42F2-CEA6-E2F2-C00B80F0B684}"/>
              </a:ext>
            </a:extLst>
          </p:cNvPr>
          <p:cNvSpPr/>
          <p:nvPr/>
        </p:nvSpPr>
        <p:spPr>
          <a:xfrm>
            <a:off x="-13648" y="-13648"/>
            <a:ext cx="12205648" cy="6871648"/>
          </a:xfrm>
          <a:prstGeom prst="rect">
            <a:avLst/>
          </a:prstGeom>
          <a:solidFill>
            <a:srgbClr val="001E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1D315-C1C4-437F-6525-C47B83D2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Working</a:t>
            </a:r>
            <a:r>
              <a:rPr lang="en-I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- Push changes to </a:t>
            </a:r>
            <a:r>
              <a:rPr lang="en-IN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mongoDB</a:t>
            </a:r>
            <a:r>
              <a:rPr lang="en-I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4109-F6EB-7B43-D4B5-8F3D2019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As the user makes Edit, it commits that transaction locally from there in background thread.</a:t>
            </a:r>
          </a:p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The realm synchronization thread automatically sees that and it has connection to the backend to device sync.</a:t>
            </a:r>
          </a:p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It replicates that operation to the device sync.</a:t>
            </a:r>
          </a:p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Translates that into a </a:t>
            </a:r>
            <a:r>
              <a:rPr lang="en-IN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mongoDB</a:t>
            </a: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 API command (</a:t>
            </a:r>
            <a:r>
              <a:rPr lang="en-IN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mql</a:t>
            </a: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 command).</a:t>
            </a:r>
          </a:p>
          <a:p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Insert that document model into </a:t>
            </a:r>
            <a:r>
              <a:rPr lang="en-IN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altas</a:t>
            </a:r>
            <a:r>
              <a:rPr lang="en-IN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523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Index</vt:lpstr>
      <vt:lpstr>Introduction to Realm</vt:lpstr>
      <vt:lpstr>PowerPoint Presentation</vt:lpstr>
      <vt:lpstr>Why Realm</vt:lpstr>
      <vt:lpstr>Application Architecture Without Realm</vt:lpstr>
      <vt:lpstr>Basic Overview Of Realm</vt:lpstr>
      <vt:lpstr>Realm Architecture</vt:lpstr>
      <vt:lpstr>Working- Push changes to mongoDB </vt:lpstr>
      <vt:lpstr>Working- Pull changes From mongoDB</vt:lpstr>
      <vt:lpstr>Realm offers Two types of sync-</vt:lpstr>
      <vt:lpstr>PowerPoint Presentation</vt:lpstr>
      <vt:lpstr>----- Thank You 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realm</dc:title>
  <dc:creator>Aditya Vinchu</dc:creator>
  <cp:lastModifiedBy>Aditya Vinchu</cp:lastModifiedBy>
  <cp:revision>102</cp:revision>
  <dcterms:created xsi:type="dcterms:W3CDTF">2023-09-26T07:20:07Z</dcterms:created>
  <dcterms:modified xsi:type="dcterms:W3CDTF">2023-10-30T07:59:32Z</dcterms:modified>
</cp:coreProperties>
</file>