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3"/>
  </p:notesMasterIdLst>
  <p:sldIdLst>
    <p:sldId id="256" r:id="rId2"/>
    <p:sldId id="257" r:id="rId3"/>
    <p:sldId id="290" r:id="rId4"/>
    <p:sldId id="294" r:id="rId5"/>
    <p:sldId id="278" r:id="rId6"/>
    <p:sldId id="283" r:id="rId7"/>
    <p:sldId id="306" r:id="rId8"/>
    <p:sldId id="303" r:id="rId9"/>
    <p:sldId id="296" r:id="rId10"/>
    <p:sldId id="298" r:id="rId11"/>
    <p:sldId id="299" r:id="rId12"/>
    <p:sldId id="301" r:id="rId13"/>
    <p:sldId id="302" r:id="rId14"/>
    <p:sldId id="297" r:id="rId15"/>
    <p:sldId id="304" r:id="rId16"/>
    <p:sldId id="300" r:id="rId17"/>
    <p:sldId id="305" r:id="rId18"/>
    <p:sldId id="293" r:id="rId19"/>
    <p:sldId id="277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24BF-1299-4C3F-A434-0657C93F7BFC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D172-6312-4419-93E1-2CE5F41D1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55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7E3C-A527-44C7-9572-1E054A018ABA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72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7272-425C-44FC-8D88-EEA118227ECF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9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D451-7A0E-4DD3-A514-1E1E78AF0920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6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55E1-2AE0-4CF7-9191-2F51DFC21CDA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59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C68E-A46D-41EF-9591-AF2E009ED8D6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7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E84-4D71-415F-9D50-25B269B098A5}" type="datetime1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96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CCE9-7441-4236-A8B1-8C334E934ED8}" type="datetime1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06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0DA5-5F70-40F2-84BB-B800E3917E33}" type="datetime1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86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0628-5CDB-4B31-A709-E9CAB66176CE}" type="datetime1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51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6969-159C-4106-8625-3227661AB9C6}" type="datetime1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3A65-E641-4D48-8BC8-CBD97C2B822E}" type="datetime1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04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DD6B-BD65-4740-A88A-885A38F96792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E2B47-2DBF-4A3B-8B40-CC49350BC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76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4014-E0DF-401D-84A8-62EF51993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2562"/>
            <a:ext cx="9144000" cy="139273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BMI(BODY MASS INDEX)  PREDICTION USING FACE IMAGE </a:t>
            </a:r>
            <a:endParaRPr lang="en-IN" sz="3600" b="1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91138-BCA1-4384-B40D-8D7EB87DF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802" y="4519412"/>
            <a:ext cx="6278319" cy="1258318"/>
          </a:xfrm>
        </p:spPr>
        <p:txBody>
          <a:bodyPr>
            <a:noAutofit/>
          </a:bodyPr>
          <a:lstStyle/>
          <a:p>
            <a:pPr algn="l"/>
            <a:r>
              <a:rPr lang="en-IN" sz="2800" dirty="0">
                <a:latin typeface="Palatino Linotype" panose="02040502050505030304" pitchFamily="18" charset="0"/>
              </a:rPr>
              <a:t>Presented By: -</a:t>
            </a:r>
          </a:p>
          <a:p>
            <a:pPr algn="l"/>
            <a:r>
              <a:rPr lang="en-IN" sz="2800" dirty="0">
                <a:latin typeface="Palatino Linotype" panose="02040502050505030304" pitchFamily="18" charset="0"/>
              </a:rPr>
              <a:t>			Aditya Viswabhusan</a:t>
            </a:r>
          </a:p>
          <a:p>
            <a:pPr algn="l"/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C25C2-3C0B-4B77-B26E-B2877B7F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82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1831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PROPOSED TECHNIQUE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89408"/>
            <a:ext cx="10972800" cy="393676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Augmentation:-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    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/>
              <a:t>To increase the number of times each original training 	image could be used to train the network.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ii) The image augmentation and face detection 		 	library </a:t>
            </a:r>
            <a:r>
              <a:rPr lang="en-US" b="1" u="sng" dirty="0"/>
              <a:t>MTCNN</a:t>
            </a:r>
            <a:r>
              <a:rPr lang="en-US" dirty="0"/>
              <a:t> was used.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85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11</a:t>
            </a:fld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8FD25-328A-4BCE-85FA-FCA2B923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795" y="72495"/>
            <a:ext cx="3676207" cy="5852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15" y="1104353"/>
            <a:ext cx="8686800" cy="4780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89938" y="6154615"/>
            <a:ext cx="377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Image Augmented</a:t>
            </a:r>
          </a:p>
        </p:txBody>
      </p:sp>
    </p:spTree>
    <p:extLst>
      <p:ext uri="{BB962C8B-B14F-4D97-AF65-F5344CB8AC3E}">
        <p14:creationId xmlns:p14="http://schemas.microsoft.com/office/powerpoint/2010/main" val="335949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2970"/>
            <a:ext cx="9144000" cy="88674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PROPOSED TECHNIQUE</a:t>
            </a:r>
            <a:endParaRPr lang="en-IN" sz="3600" b="1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31832"/>
            <a:ext cx="9144000" cy="3325969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/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12</a:t>
            </a:fld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8FD25-328A-4BCE-85FA-FCA2B923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795" y="72495"/>
            <a:ext cx="3676207" cy="5852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46B973-A123-47DC-9B5E-D22BDDBBCBFA}"/>
              </a:ext>
            </a:extLst>
          </p:cNvPr>
          <p:cNvSpPr txBox="1">
            <a:spLocks/>
          </p:cNvSpPr>
          <p:nvPr/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Neural Network(CNN)-: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CNN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– A kind of neural network where the input is image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– Contains less fully connectivity between neurons 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■ CNN layers 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– Input layer                       – Fully connected layer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– Convolutional layer        – Loss layer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– Pooling layer		 – 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11447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4903"/>
            <a:ext cx="9144000" cy="88674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PROPOSED TECHNIQUE</a:t>
            </a:r>
            <a:endParaRPr lang="en-IN" sz="3600" b="1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31832"/>
            <a:ext cx="9144000" cy="3325969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/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13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46B973-A123-47DC-9B5E-D22BDDBBCBFA}"/>
              </a:ext>
            </a:extLst>
          </p:cNvPr>
          <p:cNvSpPr txBox="1">
            <a:spLocks/>
          </p:cNvSpPr>
          <p:nvPr/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7B28B-533E-46B2-B405-7FB18783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72" y="2112136"/>
            <a:ext cx="8946655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4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18912"/>
            <a:ext cx="10972800" cy="1143000"/>
          </a:xfrm>
        </p:spPr>
        <p:txBody>
          <a:bodyPr/>
          <a:lstStyle/>
          <a:p>
            <a:r>
              <a:rPr lang="en-US" dirty="0"/>
              <a:t>Advantages of BMI using face image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90930"/>
            <a:ext cx="10972800" cy="3035239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In Medical, BMI prediction can be non invasive.</a:t>
            </a:r>
          </a:p>
          <a:p>
            <a:pPr marL="0" indent="0" fontAlgn="base">
              <a:buNone/>
            </a:pPr>
            <a:endParaRPr lang="en-US" sz="2400" dirty="0"/>
          </a:p>
          <a:p>
            <a:pPr fontAlgn="base"/>
            <a:r>
              <a:rPr lang="en-US" sz="2400" dirty="0"/>
              <a:t>No need to measure height and weight in order to compute his or her BMI.</a:t>
            </a:r>
          </a:p>
          <a:p>
            <a:pPr marL="0" indent="0" fontAlgn="base">
              <a:buNone/>
            </a:pPr>
            <a:endParaRPr lang="en-US" sz="2400" dirty="0"/>
          </a:p>
          <a:p>
            <a:pPr fontAlgn="base"/>
            <a:r>
              <a:rPr lang="en-US" sz="2400" dirty="0"/>
              <a:t>Practical uses such as online photos and surveillance videos can be used.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04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2591"/>
            <a:ext cx="10972800" cy="1143000"/>
          </a:xfrm>
        </p:spPr>
        <p:txBody>
          <a:bodyPr/>
          <a:lstStyle/>
          <a:p>
            <a:r>
              <a:rPr lang="en-US" dirty="0"/>
              <a:t>Disadvantages of BMI using face image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65927"/>
            <a:ext cx="10972800" cy="346024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dirty="0"/>
          </a:p>
          <a:p>
            <a:pPr fontAlgn="base"/>
            <a:r>
              <a:rPr lang="en-US" sz="2400" dirty="0"/>
              <a:t>Poor performance when evaluating images captured from an angle.</a:t>
            </a:r>
          </a:p>
          <a:p>
            <a:pPr marL="0" indent="0" fontAlgn="base">
              <a:buNone/>
            </a:pPr>
            <a:endParaRPr lang="en-US" sz="2400" dirty="0"/>
          </a:p>
          <a:p>
            <a:pPr fontAlgn="base"/>
            <a:r>
              <a:rPr lang="en-US" sz="2400" dirty="0"/>
              <a:t>Inaccuracy in prediction of image when subject is in dark environment and is illuminated by a concentrated source of light.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54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959"/>
            <a:ext cx="10972800" cy="1143000"/>
          </a:xfrm>
        </p:spPr>
        <p:txBody>
          <a:bodyPr/>
          <a:lstStyle/>
          <a:p>
            <a:r>
              <a:rPr lang="en-US" dirty="0"/>
              <a:t>Applications of BMI using face image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24259"/>
            <a:ext cx="10972800" cy="360191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BMI prediction are applied in medical.</a:t>
            </a:r>
          </a:p>
          <a:p>
            <a:pPr marL="0" indent="0" fontAlgn="base">
              <a:buNone/>
            </a:pPr>
            <a:endParaRPr lang="en-US" sz="2400" dirty="0"/>
          </a:p>
          <a:p>
            <a:pPr fontAlgn="base"/>
            <a:r>
              <a:rPr lang="en-US" sz="2400" dirty="0"/>
              <a:t>Using verification to outperform face detection.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Designing a face tracking method based on face verification.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BMI used in cadet selection in military.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39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03AB-CEC9-4FFC-BE98-576CCA33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5164-50FE-4014-B5EE-11D9E3F7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Below are the results as follows.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8D893-F337-4BB2-8343-718202FD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17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5F9F60-8EEB-4025-90DD-B80AB6101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4" t="1639" r="8433"/>
          <a:stretch/>
        </p:blipFill>
        <p:spPr>
          <a:xfrm>
            <a:off x="1159098" y="2407723"/>
            <a:ext cx="2286475" cy="3718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01838D-FCD8-4B9F-94B6-5961589D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203" y="2928401"/>
            <a:ext cx="71532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52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CEF6-7F1E-4EE6-A2DB-D43FFA16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1109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Palatino Linotype" panose="02040502050505030304" pitchFamily="18" charset="0"/>
              </a:rPr>
              <a:t>FUTURE WORK</a:t>
            </a:r>
            <a:endParaRPr lang="en-IN" sz="3600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A0FFF-DBF6-45D4-BD0B-93D4FB704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25014"/>
            <a:ext cx="10972800" cy="400115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Palatino Linotype" panose="02040502050505030304" pitchFamily="18" charset="0"/>
              </a:rPr>
              <a:t>BMI being one of the essential criteria to help medical diagnosis ,increase in accuracy is needed.</a:t>
            </a:r>
          </a:p>
          <a:p>
            <a:endParaRPr lang="en-IN" sz="2400" dirty="0">
              <a:latin typeface="Palatino Linotype" panose="02040502050505030304" pitchFamily="18" charset="0"/>
            </a:endParaRPr>
          </a:p>
          <a:p>
            <a:r>
              <a:rPr lang="en-IN" sz="2400" dirty="0">
                <a:latin typeface="Palatino Linotype" panose="02040502050505030304" pitchFamily="18" charset="0"/>
              </a:rPr>
              <a:t>The study of use of face image in predicting BMI being in its research phase has a lot of unturned pages.</a:t>
            </a:r>
          </a:p>
          <a:p>
            <a:endParaRPr lang="en-IN" sz="2400" dirty="0">
              <a:latin typeface="Palatino Linotype" panose="02040502050505030304" pitchFamily="18" charset="0"/>
            </a:endParaRPr>
          </a:p>
          <a:p>
            <a:r>
              <a:rPr lang="en-IN" sz="2400" dirty="0">
                <a:latin typeface="Palatino Linotype" panose="02040502050505030304" pitchFamily="18" charset="0"/>
              </a:rPr>
              <a:t>Study age or ethnicity group specific features to better characterize the facial appearance.</a:t>
            </a:r>
          </a:p>
          <a:p>
            <a:endParaRPr lang="en-IN" sz="2400" dirty="0">
              <a:latin typeface="Palatino Linotype" panose="02040502050505030304" pitchFamily="18" charset="0"/>
            </a:endParaRPr>
          </a:p>
          <a:p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F27D9-1A39-47FB-AD8F-CF2168F4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778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380B-3AFE-49C0-8477-5F0EAFDD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8897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Palatino Linotype" panose="02040502050505030304" pitchFamily="18" charset="0"/>
              </a:rPr>
              <a:t>CONCLUSION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7026-A232-41EB-88AC-26595CAFE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>
              <a:latin typeface="Palatino Linotype" panose="02040502050505030304" pitchFamily="18" charset="0"/>
            </a:endParaRPr>
          </a:p>
          <a:p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DBAA8-41AF-4DAC-974F-BC31F6A6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19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FF6931-518F-495A-8AB2-83B7528C31C5}"/>
              </a:ext>
            </a:extLst>
          </p:cNvPr>
          <p:cNvSpPr txBox="1">
            <a:spLocks/>
          </p:cNvSpPr>
          <p:nvPr/>
        </p:nvSpPr>
        <p:spPr>
          <a:xfrm>
            <a:off x="609600" y="2228045"/>
            <a:ext cx="11125200" cy="4050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Palatino Linotype" panose="02040502050505030304" pitchFamily="18" charset="0"/>
              </a:rPr>
              <a:t>BMI being one of the essential criteria to help medical diagnosis ,increase in accuracy is needed.</a:t>
            </a:r>
          </a:p>
          <a:p>
            <a:endParaRPr lang="en-IN" sz="2400" dirty="0">
              <a:latin typeface="Palatino Linotype" panose="02040502050505030304" pitchFamily="18" charset="0"/>
            </a:endParaRPr>
          </a:p>
          <a:p>
            <a:r>
              <a:rPr lang="en-IN" sz="2400" dirty="0">
                <a:latin typeface="Palatino Linotype" panose="02040502050505030304" pitchFamily="18" charset="0"/>
              </a:rPr>
              <a:t>The study of use of face image in predicting BMI being in its research phase has a lot of unturned pages.</a:t>
            </a:r>
          </a:p>
          <a:p>
            <a:endParaRPr lang="en-IN" sz="2400" dirty="0">
              <a:latin typeface="Palatino Linotype" panose="02040502050505030304" pitchFamily="18" charset="0"/>
            </a:endParaRPr>
          </a:p>
          <a:p>
            <a:endParaRPr lang="en-IN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9109-414D-448D-8170-8E618ED5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Palatino Linotype" panose="02040502050505030304" pitchFamily="18" charset="0"/>
              </a:rPr>
              <a:t>CONTENTS</a:t>
            </a:r>
            <a:endParaRPr lang="en-IN" sz="3600" b="1" dirty="0">
              <a:latin typeface="Palatino Linotype" panose="0204050205050503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2124F-50C9-450C-AC62-8B474424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2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08928-3ADA-4619-88DB-679375EFC114}"/>
              </a:ext>
            </a:extLst>
          </p:cNvPr>
          <p:cNvSpPr txBox="1"/>
          <p:nvPr/>
        </p:nvSpPr>
        <p:spPr>
          <a:xfrm>
            <a:off x="990949" y="1245478"/>
            <a:ext cx="951183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Palatino Linotype" panose="0204050205050503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Palatino Linotype" panose="02040502050505030304" pitchFamily="18" charset="0"/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Palatino Linotype" panose="0204050205050503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Palatino Linotype" panose="02040502050505030304" pitchFamily="18" charset="0"/>
              </a:rPr>
              <a:t>Proposed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Palatino Linotype" panose="02040502050505030304" pitchFamily="18" charset="0"/>
              </a:rPr>
              <a:t>Advantages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Palatino Linotype" panose="02040502050505030304" pitchFamily="18" charset="0"/>
              </a:rPr>
              <a:t>Disadvantages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Palatino Linotype" panose="02040502050505030304" pitchFamily="18" charset="0"/>
              </a:rPr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Palatino Linotype" panose="02040502050505030304" pitchFamily="18" charset="0"/>
              </a:rPr>
              <a:t>Result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Palatino Linotype" panose="02040502050505030304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Palatino Linotype" panose="02040502050505030304" pitchFamily="18" charset="0"/>
              </a:rPr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Palatino Linotype" panose="02040502050505030304" pitchFamily="18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3B23D3-2D63-4042-AB3B-BA992DFC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2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C050-C92D-4DC6-A035-1C76323A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6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Palatino Linotype" panose="02040502050505030304" pitchFamily="18" charset="0"/>
              </a:rPr>
              <a:t>REFERENCES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696E-11E7-492F-A96B-B44DAC1E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1" dirty="0"/>
              <a:t> </a:t>
            </a:r>
            <a:r>
              <a:rPr lang="en-US" sz="1800" u="sng" dirty="0"/>
              <a:t>Guodong Guo </a:t>
            </a:r>
            <a:r>
              <a:rPr lang="en-US" sz="1800" dirty="0"/>
              <a:t>“Body Weight Analysis From Human Body Images”IEEE Transactions on Information Forensics and Security ( Volume: 14, Issue: 10, Oct. 2019)</a:t>
            </a:r>
          </a:p>
          <a:p>
            <a:r>
              <a:rPr lang="en-US" sz="1800" dirty="0"/>
              <a:t> J. </a:t>
            </a:r>
            <a:r>
              <a:rPr lang="en-US" sz="1800" dirty="0" err="1"/>
              <a:t>Bekios-Calfa</a:t>
            </a:r>
            <a:r>
              <a:rPr lang="en-US" sz="1800" dirty="0"/>
              <a:t>, J. M. </a:t>
            </a:r>
            <a:r>
              <a:rPr lang="en-US" sz="1800" dirty="0" err="1"/>
              <a:t>Buenaposada</a:t>
            </a:r>
            <a:r>
              <a:rPr lang="en-US" sz="1800" dirty="0"/>
              <a:t>, and L. </a:t>
            </a:r>
            <a:r>
              <a:rPr lang="en-US" sz="1800" dirty="0" err="1"/>
              <a:t>Baumela</a:t>
            </a:r>
            <a:r>
              <a:rPr lang="en-US" sz="1800" dirty="0"/>
              <a:t>, “Robust gender recognition by exploiting facial attributes dependencies,” PRL, 2013. </a:t>
            </a:r>
          </a:p>
          <a:p>
            <a:r>
              <a:rPr lang="en-US" sz="1800" dirty="0"/>
              <a:t>J. C. </a:t>
            </a:r>
            <a:r>
              <a:rPr lang="en-US" sz="1800" dirty="0" err="1"/>
              <a:t>Klontz</a:t>
            </a:r>
            <a:r>
              <a:rPr lang="en-US" sz="1800" dirty="0"/>
              <a:t> and A. K. Jain, “A case study on unconstrained facial recognition using the </a:t>
            </a:r>
            <a:r>
              <a:rPr lang="en-US" sz="1800" dirty="0" err="1"/>
              <a:t>boston</a:t>
            </a:r>
            <a:r>
              <a:rPr lang="en-US" sz="1800" dirty="0"/>
              <a:t> marathon bombings suspects,” Technical Report, no. MSU-CSE-13-4, 2013 </a:t>
            </a:r>
          </a:p>
          <a:p>
            <a:r>
              <a:rPr lang="en-US" sz="1800" dirty="0"/>
              <a:t>A. </a:t>
            </a:r>
            <a:r>
              <a:rPr lang="en-US" sz="1800" dirty="0" err="1"/>
              <a:t>Dantcheva</a:t>
            </a:r>
            <a:r>
              <a:rPr lang="en-US" sz="1800" dirty="0"/>
              <a:t>, C. </a:t>
            </a:r>
            <a:r>
              <a:rPr lang="en-US" sz="1800" dirty="0" err="1"/>
              <a:t>Velardo</a:t>
            </a:r>
            <a:r>
              <a:rPr lang="en-US" sz="1800" dirty="0"/>
              <a:t>, A. </a:t>
            </a:r>
            <a:r>
              <a:rPr lang="en-US" sz="1800" dirty="0" err="1"/>
              <a:t>D’angelo</a:t>
            </a:r>
            <a:r>
              <a:rPr lang="en-US" sz="1800" dirty="0"/>
              <a:t>, and J.-L. </a:t>
            </a:r>
            <a:r>
              <a:rPr lang="en-US" sz="1800" dirty="0" err="1"/>
              <a:t>Dugelay</a:t>
            </a:r>
            <a:r>
              <a:rPr lang="en-US" sz="1800" dirty="0"/>
              <a:t>, “Bag of soft biometrics for person identification,” Multimedia Tools and Applications, vol. 51, no. 2, pp. 739–777, 2011. </a:t>
            </a:r>
          </a:p>
          <a:p>
            <a:r>
              <a:rPr lang="en-US" sz="1800" dirty="0"/>
              <a:t> L. Wen and G.-D. Guo, “A computational approach to body mass index prediction from face images,” Image and Vision Computing, vol. 31, no. 5, pp. 392–400, 2013. </a:t>
            </a:r>
          </a:p>
          <a:p>
            <a:r>
              <a:rPr lang="en-US" sz="1800" dirty="0"/>
              <a:t> Keys et al (1972). Indices of Relative Weight and Obesity. Pergamon Press, Britain. J Chron Dis 1972. Vol. 25, pp. 329- 343. </a:t>
            </a:r>
          </a:p>
          <a:p>
            <a:r>
              <a:rPr lang="en-US" sz="1800" dirty="0"/>
              <a:t> Ian Janssen, Peter T </a:t>
            </a:r>
            <a:r>
              <a:rPr lang="en-US" sz="1800" dirty="0" err="1"/>
              <a:t>Katzmarzyk</a:t>
            </a:r>
            <a:r>
              <a:rPr lang="en-US" sz="1800" dirty="0"/>
              <a:t>, and Robert Ross(2004). Waist Circumference and Not Body Mass Index Explains Obesity Related Health Risk. American Journal of Clinical Nutrition. Retrieved March 4, 2014 cited in Google.com,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Shrikant</a:t>
            </a:r>
            <a:r>
              <a:rPr lang="en-US" sz="1800" dirty="0"/>
              <a:t>, J. </a:t>
            </a:r>
            <a:r>
              <a:rPr lang="en-US" sz="1800" dirty="0" err="1"/>
              <a:t>Honade</a:t>
            </a:r>
            <a:r>
              <a:rPr lang="en-US" sz="1800" dirty="0"/>
              <a:t> (2013). ―Height, Weight and Body Mass Index Measurement Using MATLAB.‖ International Journal of Advanced Research in Engineering and Technology, Vol. 4, Issue 5, July – August 2013, pp.35-45. Retrieved August 31, 2013 cited in Google.com</a:t>
            </a:r>
            <a:endParaRPr lang="en-IN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95A34-518E-4D09-80F2-D0BC570E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7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BC55-A39E-4C02-8702-79338F7E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4670701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A62499-49DD-4518-A06A-E7D48B23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1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F841-E440-42F8-B458-A20A05369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6" y="614340"/>
            <a:ext cx="7868575" cy="101715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Palatino Linotype" pitchFamily="18" charset="0"/>
                <a:cs typeface="Arial" panose="020B0604020202020204" pitchFamily="34" charset="0"/>
              </a:rPr>
              <a:t>INTRODUCTION</a:t>
            </a:r>
            <a:br>
              <a:rPr lang="en-US" sz="3600" b="1" dirty="0">
                <a:latin typeface="Palatino Linotype" pitchFamily="18" charset="0"/>
                <a:cs typeface="Arial" panose="020B0604020202020204" pitchFamily="34" charset="0"/>
              </a:rPr>
            </a:br>
            <a:endParaRPr lang="en-IN" sz="3600" b="1" dirty="0">
              <a:latin typeface="Palatino Linotype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8ADE2-4E56-42DB-80C1-C3D51F588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173" y="1914826"/>
            <a:ext cx="9730385" cy="41124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BMI is a value predicted using weight and height of a person.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BMI helps to categorize a person is underweight, normal weight, overweight or obese based on tissue mass.	 </a:t>
            </a:r>
            <a:endParaRPr lang="en-IN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71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71D5-AB71-4347-B5D1-41263486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4492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Palatino Linotype" panose="02040502050505030304" pitchFamily="18" charset="0"/>
              </a:rPr>
              <a:t>MOTIVATION</a:t>
            </a:r>
            <a:endParaRPr lang="en-IN" sz="3600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C094-C426-4D8D-B031-8F76C64C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33858"/>
            <a:ext cx="10972800" cy="276573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Obesity is an important public health concern.</a:t>
            </a:r>
          </a:p>
          <a:p>
            <a:endParaRPr lang="en-US" sz="2400" dirty="0"/>
          </a:p>
          <a:p>
            <a:r>
              <a:rPr lang="en-IN" sz="2400" dirty="0">
                <a:latin typeface="Palatino Linotype" panose="02040502050505030304" pitchFamily="18" charset="0"/>
              </a:rPr>
              <a:t>Limited attention has been given to the connection between the human facial features to predict BMI.</a:t>
            </a:r>
          </a:p>
          <a:p>
            <a:pPr marL="0" indent="0">
              <a:buNone/>
            </a:pP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11817-7FCD-4371-A4AD-8D225990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88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1A22-AF14-4A23-A8FD-5ACD1503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54" y="1021613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Palatino Linotype" panose="02040502050505030304" pitchFamily="18" charset="0"/>
              </a:rPr>
              <a:t>OBJECTIVE</a:t>
            </a:r>
            <a:endParaRPr lang="en-IN" sz="3600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12D3-660D-4F6F-905E-2AB1388B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634209"/>
            <a:ext cx="10972800" cy="3071131"/>
          </a:xfrm>
        </p:spPr>
        <p:txBody>
          <a:bodyPr/>
          <a:lstStyle/>
          <a:p>
            <a:r>
              <a:rPr lang="en-US" sz="2400" dirty="0">
                <a:latin typeface="Palatino Linotype" panose="02040502050505030304" pitchFamily="18" charset="0"/>
              </a:rPr>
              <a:t>To apply Data Cleaning  and Image Pre-processing Operations.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To apply Facial Recognition algorithms.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To  Predict BMI, Gender of an individual using his/her face photograph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5B63A-CDAF-4F1A-BA9B-A93339B4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59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4995"/>
            <a:ext cx="9144000" cy="88674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PROPOSED TECHNIQUE</a:t>
            </a:r>
            <a:endParaRPr lang="en-IN" sz="3600" b="1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31832"/>
            <a:ext cx="9144000" cy="3325969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/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6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46B973-A123-47DC-9B5E-D22BDDBBCBFA}"/>
              </a:ext>
            </a:extLst>
          </p:cNvPr>
          <p:cNvSpPr txBox="1">
            <a:spLocks/>
          </p:cNvSpPr>
          <p:nvPr/>
        </p:nvSpPr>
        <p:spPr>
          <a:xfrm>
            <a:off x="862884" y="2800200"/>
            <a:ext cx="10719515" cy="332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1.Image preprocessing</a:t>
            </a:r>
          </a:p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2.Data augmentation</a:t>
            </a:r>
          </a:p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3.Use of pre-trained model(Vggface2)</a:t>
            </a:r>
          </a:p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4.Use of Transfer learning in our model</a:t>
            </a:r>
          </a:p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5.Training the model(80%-20% ratio)</a:t>
            </a:r>
          </a:p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6.Predicting BMI using image capturing to evaluate.</a:t>
            </a:r>
          </a:p>
        </p:txBody>
      </p:sp>
    </p:spTree>
    <p:extLst>
      <p:ext uri="{BB962C8B-B14F-4D97-AF65-F5344CB8AC3E}">
        <p14:creationId xmlns:p14="http://schemas.microsoft.com/office/powerpoint/2010/main" val="417267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121C0-6DB0-410F-ACFA-24CA7022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7</a:t>
            </a:fld>
            <a:endParaRPr lang="en-IN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5722792-A5C2-4E90-8148-D132A178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795" y="72495"/>
            <a:ext cx="3676207" cy="585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D972AC-AF5B-404E-BE46-D540E5A2C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11" y="1570311"/>
            <a:ext cx="10043140" cy="2637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64343-4BBA-411E-9069-096DBDFE455E}"/>
              </a:ext>
            </a:extLst>
          </p:cNvPr>
          <p:cNvSpPr txBox="1"/>
          <p:nvPr/>
        </p:nvSpPr>
        <p:spPr>
          <a:xfrm>
            <a:off x="4438835" y="4538702"/>
            <a:ext cx="20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1:Block diagram</a:t>
            </a:r>
          </a:p>
        </p:txBody>
      </p:sp>
    </p:spTree>
    <p:extLst>
      <p:ext uri="{BB962C8B-B14F-4D97-AF65-F5344CB8AC3E}">
        <p14:creationId xmlns:p14="http://schemas.microsoft.com/office/powerpoint/2010/main" val="81439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2789" y="1123179"/>
            <a:ext cx="9144000" cy="88674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PROPOSED TECHNIQUE</a:t>
            </a:r>
            <a:endParaRPr lang="en-IN" sz="3600" b="1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31832"/>
            <a:ext cx="9144000" cy="3325969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/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8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46B973-A123-47DC-9B5E-D22BDDBBCBFA}"/>
              </a:ext>
            </a:extLst>
          </p:cNvPr>
          <p:cNvSpPr txBox="1">
            <a:spLocks/>
          </p:cNvSpPr>
          <p:nvPr/>
        </p:nvSpPr>
        <p:spPr>
          <a:xfrm>
            <a:off x="609600" y="2125014"/>
            <a:ext cx="10972800" cy="4001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preprocessing-: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	</a:t>
            </a:r>
            <a:r>
              <a:rPr lang="en-US" dirty="0">
                <a:solidFill>
                  <a:schemeClr val="tx1"/>
                </a:solidFill>
              </a:rPr>
              <a:t>To normalize the images before training, each image was   	cropped to the subject’s face, excluding the area	surrounding the face. 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2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6" y="1557461"/>
            <a:ext cx="3019846" cy="43535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2B47-2DBF-4A3B-8B40-CC49350BC7C0}" type="slidenum">
              <a:rPr lang="en-IN" smtClean="0"/>
              <a:t>9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16" y="1546050"/>
            <a:ext cx="5134692" cy="42582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2154" y="6119446"/>
            <a:ext cx="317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1:Image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44056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5067</TotalTime>
  <Words>903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Palatino Linotype</vt:lpstr>
      <vt:lpstr>Office Theme</vt:lpstr>
      <vt:lpstr>BMI(BODY MASS INDEX)  PREDICTION USING FACE IMAGE </vt:lpstr>
      <vt:lpstr>CONTENTS</vt:lpstr>
      <vt:lpstr>INTRODUCTION </vt:lpstr>
      <vt:lpstr>MOTIVATION</vt:lpstr>
      <vt:lpstr>OBJECTIVE</vt:lpstr>
      <vt:lpstr>PROPOSED TECHNIQUE</vt:lpstr>
      <vt:lpstr>PowerPoint Presentation</vt:lpstr>
      <vt:lpstr>PROPOSED TECHNIQUE</vt:lpstr>
      <vt:lpstr>Contd.…</vt:lpstr>
      <vt:lpstr>PROPOSED TECHNIQUE</vt:lpstr>
      <vt:lpstr>PowerPoint Presentation</vt:lpstr>
      <vt:lpstr>PROPOSED TECHNIQUE</vt:lpstr>
      <vt:lpstr>PROPOSED TECHNIQUE</vt:lpstr>
      <vt:lpstr>Advantages of BMI using face image </vt:lpstr>
      <vt:lpstr>Disadvantages of BMI using face image </vt:lpstr>
      <vt:lpstr>Applications of BMI using face image </vt:lpstr>
      <vt:lpstr>RESULT ANALYSIS</vt:lpstr>
      <vt:lpstr>FUTURE WORK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Amarpreet Kaur</dc:creator>
  <cp:lastModifiedBy>Aditya Viswabhusan</cp:lastModifiedBy>
  <cp:revision>127</cp:revision>
  <dcterms:created xsi:type="dcterms:W3CDTF">2020-10-29T13:37:55Z</dcterms:created>
  <dcterms:modified xsi:type="dcterms:W3CDTF">2021-04-28T01:32:16Z</dcterms:modified>
</cp:coreProperties>
</file>