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Caveat"/>
      <p:regular r:id="rId29"/>
      <p:bold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Oswald"/>
      <p:regular r:id="rId37"/>
      <p:bold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Caveat-bold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1f1d7552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1f1d7552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f1d7552a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f1d7552a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1f1d7552a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1f1d7552a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1f1d7552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1f1d7552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f1d7552a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f1d7552a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1f1d7552a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1f1d7552a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1f1d7552a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1f1d7552a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1f1d7552a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1f1d7552a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1f1d7552a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1f1d7552a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1f1d7552a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1f1d7552a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1f1d7552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1f1d7552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1f1d7552a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1f1d7552a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1f1d7552a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1f1d7552a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1f1d7552a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1f1d7552a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1f1d7552a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1f1d7552a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f1d7552a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f1d7552a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1f1d7552a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1f1d7552a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f1d7552a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1f1d7552a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1f1d7552a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1f1d7552a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f1d7552a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1f1d7552a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f1d7552a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f1d7552a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f1d7552a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1f1d7552a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  </a:t>
            </a:r>
            <a:r>
              <a:rPr lang="en" sz="4300"/>
              <a:t>Titanic Survivor Prediction</a:t>
            </a:r>
            <a:endParaRPr sz="43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Random </a:t>
            </a:r>
            <a:r>
              <a:rPr lang="en" sz="2800"/>
              <a:t>Forest</a:t>
            </a:r>
            <a:r>
              <a:rPr lang="en" sz="2800"/>
              <a:t> Classifier</a:t>
            </a:r>
            <a:endParaRPr sz="2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0875" y="3110300"/>
            <a:ext cx="42555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Presented By:</a:t>
            </a:r>
            <a:r>
              <a:rPr b="1" lang="en" sz="2000">
                <a:latin typeface="Caveat"/>
                <a:ea typeface="Caveat"/>
                <a:cs typeface="Caveat"/>
                <a:sym typeface="Caveat"/>
              </a:rPr>
              <a:t> 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Mr.Aditya Viswabhusan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Mr.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Ashutosh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Kar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173575" y="3108150"/>
            <a:ext cx="32787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Submitted To:</a:t>
            </a:r>
            <a:endParaRPr b="1" sz="21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ICT Cell</a:t>
            </a:r>
            <a:endParaRPr b="1" sz="1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IIT Kanpur</a:t>
            </a:r>
            <a:endParaRPr b="1" sz="1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Pclass Vs. Survived</a:t>
            </a:r>
            <a:endParaRPr u="sng"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50" y="2327775"/>
            <a:ext cx="7720275" cy="19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1333500" y="1253300"/>
            <a:ext cx="6477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passengers having Pclass as 1,2 had higher Survival rate.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Sex vs. Survived:</a:t>
            </a:r>
            <a:endParaRPr u="sng"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0" y="2031025"/>
            <a:ext cx="8839199" cy="22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1303800" y="1383625"/>
            <a:ext cx="75498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Female passengers had a higher rate of survival.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SibSp vs. Survived</a:t>
            </a:r>
            <a:endParaRPr u="sng"/>
          </a:p>
        </p:txBody>
      </p:sp>
      <p:pic>
        <p:nvPicPr>
          <p:cNvPr id="347" name="Google Shape;347;p24"/>
          <p:cNvPicPr preferRelativeResize="0"/>
          <p:nvPr/>
        </p:nvPicPr>
        <p:blipFill rotWithShape="1">
          <a:blip r:embed="rId3">
            <a:alphaModFix/>
          </a:blip>
          <a:srcRect b="0" l="4439" r="18613" t="0"/>
          <a:stretch/>
        </p:blipFill>
        <p:spPr>
          <a:xfrm>
            <a:off x="771876" y="2151350"/>
            <a:ext cx="7910927" cy="2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/>
          <p:nvPr/>
        </p:nvSpPr>
        <p:spPr>
          <a:xfrm>
            <a:off x="1303800" y="1357700"/>
            <a:ext cx="7229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passenger having less SibSp had higher rate of survival.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283750" y="578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Parch Vs. Survived</a:t>
            </a:r>
            <a:endParaRPr u="sng"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50" y="1815325"/>
            <a:ext cx="6818500" cy="29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/>
          <p:nvPr/>
        </p:nvSpPr>
        <p:spPr>
          <a:xfrm>
            <a:off x="1283750" y="1273225"/>
            <a:ext cx="70305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passengers having Parch as 1,2,3 had a higher rate of Survival.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Embarked Vs. Survived</a:t>
            </a:r>
            <a:endParaRPr u="sng"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25" y="1996900"/>
            <a:ext cx="8224625" cy="20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6"/>
          <p:cNvSpPr txBox="1"/>
          <p:nvPr/>
        </p:nvSpPr>
        <p:spPr>
          <a:xfrm>
            <a:off x="1303800" y="1323475"/>
            <a:ext cx="7158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passengers Embarked from ‘C’ had a higher rate of Survival.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Findings:</a:t>
            </a:r>
            <a:endParaRPr u="sng"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459900" y="1358400"/>
            <a:ext cx="79269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From the above analysis , we determine that ‘Pclass’ , ‘Sex’, ‘Age’, ‘Fare’ , ‘Embarked’ majorly determine the survival outcome.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 b="0" l="1775" r="23608" t="0"/>
          <a:stretch/>
        </p:blipFill>
        <p:spPr>
          <a:xfrm>
            <a:off x="520400" y="2139325"/>
            <a:ext cx="7563974" cy="24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Finding the NULL values in our dataset:</a:t>
            </a:r>
            <a:endParaRPr u="sng"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418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The Null values found in the dataset were majorly from two classes i.e. Age and Embarked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The Age had 177 Null values and the Embarked had 2 Null values.</a:t>
            </a:r>
            <a:r>
              <a:rPr b="1" lang="en" sz="1400"/>
              <a:t> </a:t>
            </a:r>
            <a:endParaRPr b="1" sz="1400"/>
          </a:p>
        </p:txBody>
      </p:sp>
      <p:pic>
        <p:nvPicPr>
          <p:cNvPr id="376" name="Google Shape;376;p28"/>
          <p:cNvPicPr preferRelativeResize="0"/>
          <p:nvPr/>
        </p:nvPicPr>
        <p:blipFill rotWithShape="1">
          <a:blip r:embed="rId3">
            <a:alphaModFix/>
          </a:blip>
          <a:srcRect b="0" l="3919" r="32446" t="0"/>
          <a:stretch/>
        </p:blipFill>
        <p:spPr>
          <a:xfrm>
            <a:off x="1452275" y="2759325"/>
            <a:ext cx="6583676" cy="14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Filling up the NULL values:</a:t>
            </a:r>
            <a:endParaRPr u="sng"/>
          </a:p>
        </p:txBody>
      </p:sp>
      <p:sp>
        <p:nvSpPr>
          <p:cNvPr id="382" name="Google Shape;382;p29"/>
          <p:cNvSpPr txBox="1"/>
          <p:nvPr/>
        </p:nvSpPr>
        <p:spPr>
          <a:xfrm>
            <a:off x="1113425" y="1415975"/>
            <a:ext cx="64749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Embarked feature was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substituted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with ‘S’ as  many passengers had embarked from ‘S’.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Age was substituted with the mean value.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25" y="2463900"/>
            <a:ext cx="6213426" cy="15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Final Attributes Considered:</a:t>
            </a:r>
            <a:endParaRPr u="sng"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final attributes considered were : ‘Sex’, ‘Pclass’, ‘Age’, ‘Fare’ and ‘Embarked’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Encoding was done on ‘Sex’ and ‘Embarked’ attributes.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390" name="Google Shape;390;p30"/>
          <p:cNvPicPr preferRelativeResize="0"/>
          <p:nvPr/>
        </p:nvPicPr>
        <p:blipFill rotWithShape="1">
          <a:blip r:embed="rId3">
            <a:alphaModFix/>
          </a:blip>
          <a:srcRect b="0" l="4463" r="24794" t="0"/>
          <a:stretch/>
        </p:blipFill>
        <p:spPr>
          <a:xfrm>
            <a:off x="1514550" y="2126975"/>
            <a:ext cx="6114901" cy="30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1303800" y="428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Selecting The K-Best Features and Scaling the data:</a:t>
            </a:r>
            <a:endParaRPr u="sng"/>
          </a:p>
        </p:txBody>
      </p:sp>
      <p:sp>
        <p:nvSpPr>
          <p:cNvPr id="396" name="Google Shape;396;p31"/>
          <p:cNvSpPr txBox="1"/>
          <p:nvPr/>
        </p:nvSpPr>
        <p:spPr>
          <a:xfrm>
            <a:off x="1303800" y="1614250"/>
            <a:ext cx="68679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To select the best features, SelectKBest method was used.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To scale the data, Standard scaler was implemented.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00" y="2707100"/>
            <a:ext cx="7719599" cy="1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83750" y="58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</a:t>
            </a:r>
            <a:endParaRPr u="sng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283750" y="1629125"/>
            <a:ext cx="7030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sinking of the RMS Titanic is one of the most infamous shipwrecks in history.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In this project, we were asked to analyse what sorts of people were likely to survive in the disaster.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project was completed by applying different tools of machine learning to predict which passengers survived the tragedy.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Before feeding on the data to our machine learning model, different pre-processing techniques were applied.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Once the data was ready, different machine learning models were tried upon to find the best accuracy.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Building The Model:</a:t>
            </a:r>
            <a:endParaRPr u="sng"/>
          </a:p>
        </p:txBody>
      </p:sp>
      <p:pic>
        <p:nvPicPr>
          <p:cNvPr id="403" name="Google Shape;403;p32"/>
          <p:cNvPicPr preferRelativeResize="0"/>
          <p:nvPr/>
        </p:nvPicPr>
        <p:blipFill rotWithShape="1">
          <a:blip r:embed="rId3">
            <a:alphaModFix/>
          </a:blip>
          <a:srcRect b="0" l="4573" r="17246" t="0"/>
          <a:stretch/>
        </p:blipFill>
        <p:spPr>
          <a:xfrm>
            <a:off x="556700" y="2343300"/>
            <a:ext cx="7507951" cy="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2"/>
          <p:cNvSpPr txBox="1"/>
          <p:nvPr/>
        </p:nvSpPr>
        <p:spPr>
          <a:xfrm>
            <a:off x="895550" y="1433175"/>
            <a:ext cx="74388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 train size is considered to be 80% and the test size is considered to be 20%.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n_estimators were fixed at 40.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Accuracy Score and Confusion Matrix:</a:t>
            </a:r>
            <a:endParaRPr u="sng"/>
          </a:p>
        </p:txBody>
      </p:sp>
      <p:pic>
        <p:nvPicPr>
          <p:cNvPr id="410" name="Google Shape;4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300" y="2413525"/>
            <a:ext cx="5873275" cy="25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3"/>
          <p:cNvSpPr txBox="1"/>
          <p:nvPr/>
        </p:nvSpPr>
        <p:spPr>
          <a:xfrm>
            <a:off x="1205300" y="1403875"/>
            <a:ext cx="71289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Accuracy was found to be 86.59% for the following prediction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Conclusion:</a:t>
            </a:r>
            <a:endParaRPr u="sng"/>
          </a:p>
        </p:txBody>
      </p:sp>
      <p:sp>
        <p:nvSpPr>
          <p:cNvPr id="417" name="Google Shape;417;p34"/>
          <p:cNvSpPr txBox="1"/>
          <p:nvPr>
            <p:ph idx="1" type="body"/>
          </p:nvPr>
        </p:nvSpPr>
        <p:spPr>
          <a:xfrm>
            <a:off x="1303800" y="1597875"/>
            <a:ext cx="70305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All previous classifications model gave accuracy which was less than 82.00%.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No algorithm was able to give accuracy of 100.00%.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Certain attributes like ‘PassengerId’, ’Ticket’, ’Cabin’, ‘Name’, ‘SibSp’, ‘Parch’ were not considered as they were not much affecting the target variable.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60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From the analysis we found that Women,Children and First Class Passengers had a higher chance of survival, as compared to others.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>
            <p:ph idx="4294967295" type="title"/>
          </p:nvPr>
        </p:nvSpPr>
        <p:spPr>
          <a:xfrm>
            <a:off x="129377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 !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Goals And Objective:</a:t>
            </a:r>
            <a:endParaRPr u="sng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885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Purpose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 of the Project is to generate predictions for Titanic Passengers.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Objective of the Project is to build a 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Classification model and determine whether a passenger has survived or not.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78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Software Required:</a:t>
            </a:r>
            <a:endParaRPr u="sng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483900"/>
            <a:ext cx="70305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AutoNum type="arabicPeriod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Python v3.8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AutoNum type="arabicPeriod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Anaconda Navigator v1.9.12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AutoNum type="arabicPeriod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Jupyter Notebook v6.0.3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Libraries Used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Pandas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Numpy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Scikit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Learn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Random Forest Classifier</a:t>
            </a:r>
            <a:endParaRPr u="sng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028700" y="1355475"/>
            <a:ext cx="7794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Random Forest Classifier is a set of decision trees from randomly selected subset of training set. It aggregates the votes from different decision trees to decide the final class of the test object.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runs efficiently on large databases and produces highly accurate classifier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generates an internal unbiased estimate of the generalization error as the forest building progresses.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has an effective method for estimating missing data and maintains accuracy when a large proportion of the data are missing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Implementation:</a:t>
            </a:r>
            <a:endParaRPr u="sng"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544050"/>
            <a:ext cx="70305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Importing necessary libraries.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Importing the datasets.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Cleaning and Analyzing the dataset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Building the model.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Using Random Forest for making the prediction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Importing Necessary Libraries:</a:t>
            </a:r>
            <a:endParaRPr u="sng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0625"/>
            <a:ext cx="8839200" cy="20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Reading The Data from dataset:</a:t>
            </a:r>
            <a:endParaRPr u="sng"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25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Analyzing the Data:</a:t>
            </a:r>
            <a:endParaRPr u="sng"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9" cy="2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