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606" r:id="rId3"/>
    <p:sldId id="614" r:id="rId4"/>
    <p:sldId id="615" r:id="rId5"/>
    <p:sldId id="616" r:id="rId6"/>
    <p:sldId id="617" r:id="rId7"/>
    <p:sldId id="619" r:id="rId8"/>
    <p:sldId id="620" r:id="rId9"/>
    <p:sldId id="621" r:id="rId10"/>
    <p:sldId id="622" r:id="rId11"/>
    <p:sldId id="640" r:id="rId12"/>
    <p:sldId id="625" r:id="rId13"/>
    <p:sldId id="626" r:id="rId14"/>
    <p:sldId id="627" r:id="rId15"/>
    <p:sldId id="628" r:id="rId16"/>
    <p:sldId id="629" r:id="rId17"/>
    <p:sldId id="630" r:id="rId18"/>
    <p:sldId id="631" r:id="rId19"/>
    <p:sldId id="632" r:id="rId20"/>
    <p:sldId id="641" r:id="rId21"/>
    <p:sldId id="642" r:id="rId22"/>
    <p:sldId id="643" r:id="rId23"/>
    <p:sldId id="633" r:id="rId24"/>
    <p:sldId id="638" r:id="rId25"/>
    <p:sldId id="634" r:id="rId26"/>
    <p:sldId id="624" r:id="rId27"/>
    <p:sldId id="636" r:id="rId28"/>
    <p:sldId id="637" r:id="rId29"/>
    <p:sldId id="639" r:id="rId30"/>
    <p:sldId id="635" r:id="rId31"/>
    <p:sldId id="599" r:id="rId32"/>
    <p:sldId id="62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5226" autoAdjust="0"/>
  </p:normalViewPr>
  <p:slideViewPr>
    <p:cSldViewPr snapToGrid="0">
      <p:cViewPr varScale="1">
        <p:scale>
          <a:sx n="92" d="100"/>
          <a:sy n="92" d="100"/>
        </p:scale>
        <p:origin x="22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A464E-2DF7-4878-8FEF-D2FA72D2B23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372EF-1A1D-4B41-835F-A99BA260E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0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372EF-1A1D-4B41-835F-A99BA260EB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B98501B-8900-4CAA-8899-EF6F2E8AE8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0963"/>
            <a:ext cx="34290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B7743-D1F2-493E-ADFB-F6FD13239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B3540-188C-4963-94A3-93740B67C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57DBF-6E08-4C33-B95E-B527E614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42110F-A410-4FA5-AD50-4BA58FF96E66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E985-C122-4542-A02F-83A9002F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Yu Xiang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4F11-C68D-49A0-B241-B96BB34B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30F0CC-EBAF-4E3D-80D7-CFC82A3A73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1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08E0-81A7-44EA-B889-C1301779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DA5DC-5F1E-41F7-ADDA-AD64BDD6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28FC-DFB1-4129-9E8A-494305A6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A23A-CA05-4274-8EAE-06EC32E0F435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074BA-64AC-42CC-9160-837CEA96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2A361-CB0C-4223-A829-E5E75AAA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9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11244-C9C9-4AC8-9678-F351075E5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C9110-F85E-4157-9FFA-31F28E387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DA45D-DF64-4154-BA17-DDF2D54F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BB28-7EF2-4EE7-A051-061BAB850761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7EA9-16D7-45B9-9315-95AA25C2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4320-7C40-442E-ABF9-C51D85BC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56F5-8D33-43FA-BF84-5F092B210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7109-AD6C-405C-AD8C-E8797293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46943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4C42-930F-496F-9544-8AA261F7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099F-4DA6-4AC8-86AF-509D594D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Yu Xiang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A406-AC59-4EA8-AB32-D4CA20A4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30F0CC-EBAF-4E3D-80D7-CFC82A3A7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AE66-ADC3-4E35-91BA-8896E062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C0B40-4040-4B1E-9226-D61A096E2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DCDE-6B44-40EF-93F4-37A2F6AA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75F4-7AC1-461A-8C8E-C5F712F98F3F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3060-C129-4270-8A2D-C54194B8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CC8DD-E2E0-4A43-9419-1F4AA400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4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33B1-7287-4345-9418-724935FE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8C95-C604-424E-B4A4-798694A3A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C8C7D-9651-49F2-AB17-85F0F29B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7D16-449A-4005-8016-FB06C960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CD0-75B1-4E5F-86A1-F0DCE5ABDF8D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BE160-21E4-4A38-852F-DC7D574D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C74B-F201-4DAE-AC91-275A5148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24D9-1ACA-4CCF-AF85-388C8082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2CE6D-94A2-47F9-A103-52824A51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E1BED-AF78-4EAE-BB1D-02DCE04F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746D8-DF70-4D59-B4CA-3D37C9D38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46D16-CF67-490A-936A-11CF7D100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DE0F9-EE63-49DE-8977-E8E007C9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20AF-0F2C-4646-BD89-42FF4561A13C}" type="datetime1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AFE32-95F4-42E6-AE8A-D3770BEA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60C99-6CFB-4122-A085-2FCE5796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1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CED5-F82F-4B4C-8416-CF7C3EE1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7F190-7722-4C17-A1B9-C96EFEC2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1608-1019-48C5-BD1D-064D730C261F}" type="datetime1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B960B-2CE5-4292-BD85-E3572B29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9BFB-275D-41F0-9C7F-4C9237AD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6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EF1F4-3540-4728-9CFA-7147511C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58D8-9457-4C26-AEC5-6D553D377464}" type="datetime1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EAAF9-59C6-40DD-AE3E-AC2197E3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DBB83-C3CF-41FD-A6FA-6A37D62C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3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B999-936A-4008-BF54-A43DA121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3E8C-0E06-4F92-8226-EEC83772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7DAC7-B39F-45ED-AD05-A67834F8E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9796C-8E0E-403F-BCA7-B54A0E06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3329-B3CF-4507-AC67-6112E6B8477B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7CFF-3F48-4931-92EA-BB6AF670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07962-ABBC-4D59-8F11-B4B90DF5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00EA-9642-470C-966A-3ADCA56A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F34A0-4B32-4FCD-A8C8-0CCB6CD4D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B7B64-0305-4B4F-89C3-0D5FDD8AC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850ED-6343-4DE0-A30C-B41F647E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A820-9322-4D7F-A8C0-E21325FD4D1B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B6250-0E0B-456B-83FA-7FC0447C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E1EA-1C79-47E1-845B-1A5DE7A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1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F8335-7459-46AF-B402-7EB73FC8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04090-A27E-4BDD-935A-7070960DD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A8A9-99DB-47BA-A829-D85F663ED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AC95E-35F8-4332-8B58-97B725C56B8B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6C501-B9A8-4DA8-9485-8BF3288BA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Yu Xiang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EADD-72DE-4148-8722-9804228F0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F0CC-EBAF-4E3D-80D7-CFC82A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MXihUX_x4o?feature=oembed" TargetMode="External"/><Relationship Id="rId4" Type="http://schemas.openxmlformats.org/officeDocument/2006/relationships/hyperlink" Target="https://www.rnaautomation.com/case-study/robotic-spray-booth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ros.org/" TargetMode="External"/><Relationship Id="rId2" Type="http://schemas.openxmlformats.org/officeDocument/2006/relationships/hyperlink" Target="https://www.ros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639236696?h=740f412ce5&amp;app_id=122963" TargetMode="External"/><Relationship Id="rId4" Type="http://schemas.openxmlformats.org/officeDocument/2006/relationships/hyperlink" Target="https://www.ros.or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noetic/Installation/Ubunt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.getutm.app/" TargetMode="External"/><Relationship Id="rId2" Type="http://schemas.openxmlformats.org/officeDocument/2006/relationships/hyperlink" Target="https://cdimage.ubuntu.com/releases/focal/relea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1WWj6qoWhJw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ubunt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ubuntu" TargetMode="External"/><Relationship Id="rId2" Type="http://schemas.openxmlformats.org/officeDocument/2006/relationships/hyperlink" Target="https://docs.docker.com/get-dock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npages.ubuntu.com/manpages/bionic/en/man1/terminator.1.html" TargetMode="External"/><Relationship Id="rId4" Type="http://schemas.openxmlformats.org/officeDocument/2006/relationships/hyperlink" Target="http://wiki.ros.org/noetic/Installation/Ubuntu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quartz.org/" TargetMode="External"/><Relationship Id="rId2" Type="http://schemas.openxmlformats.org/officeDocument/2006/relationships/hyperlink" Target="https://sourceforge.net/projects/vcxsr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potatowagon/how-to-use-gui-apps-in-linux-docker-container-from-windows-host-485d3e1c64a3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ades.mech.northwestern.edu/images/7/7f/MR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get-started/overview/" TargetMode="External"/><Relationship Id="rId4" Type="http://schemas.openxmlformats.org/officeDocument/2006/relationships/hyperlink" Target="https://wiki.ros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A280-E4F5-47DD-9938-11ACFE49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409" y="1232912"/>
            <a:ext cx="11128664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Configuration Space, Task Space, Workspace and Introduction to 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7A20-60D3-4CC1-9A92-D65C9EEA8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542" y="3602038"/>
            <a:ext cx="9910915" cy="1655762"/>
          </a:xfrm>
        </p:spPr>
        <p:txBody>
          <a:bodyPr>
            <a:normAutofit/>
          </a:bodyPr>
          <a:lstStyle/>
          <a:p>
            <a:r>
              <a:rPr lang="en-US" dirty="0"/>
              <a:t>CS 6301 Special Topics: Introduction to Robot Manipulation and Navigation</a:t>
            </a:r>
          </a:p>
          <a:p>
            <a:r>
              <a:rPr lang="en-US" dirty="0"/>
              <a:t>Professor Yu Xiang</a:t>
            </a:r>
          </a:p>
          <a:p>
            <a:r>
              <a:rPr lang="en-US" dirty="0"/>
              <a:t>The University of Texas at Dallas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7229-6400-4594-AEF6-83C05D11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FC6E4-BF92-4378-A673-4E534BDCFAAC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8A11-B1C3-429E-B4AA-DE4662F8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2EA5-59DF-4E3F-B961-DAB76E63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CC96-60BF-2369-7A06-EA6CF002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6R Robot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4C10-860D-2465-1A12-E20CDB63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FB7C-DA9B-3485-8388-A6739D8C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C5DA6-C1BB-FF4C-409D-3A1EBB88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1F73E-85DE-BEF3-18C6-079C7F31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92" y="1305932"/>
            <a:ext cx="3674884" cy="4077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D23E7A-AB39-5BD5-A279-81CCD4B1877C}"/>
              </a:ext>
            </a:extLst>
          </p:cNvPr>
          <p:cNvSpPr txBox="1"/>
          <p:nvPr/>
        </p:nvSpPr>
        <p:spPr>
          <a:xfrm>
            <a:off x="1555880" y="5500725"/>
            <a:ext cx="2325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R9"/>
              </a:rPr>
              <a:t>A spray-painting robot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6D602-C5B6-A9D1-7C65-63E9FC6F3639}"/>
              </a:ext>
            </a:extLst>
          </p:cNvPr>
          <p:cNvSpPr txBox="1"/>
          <p:nvPr/>
        </p:nvSpPr>
        <p:spPr>
          <a:xfrm>
            <a:off x="6540759" y="1698171"/>
            <a:ext cx="375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End-effector 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EB04D-8EA2-1299-0401-0E405F8745B9}"/>
              </a:ext>
            </a:extLst>
          </p:cNvPr>
          <p:cNvSpPr txBox="1"/>
          <p:nvPr/>
        </p:nvSpPr>
        <p:spPr>
          <a:xfrm>
            <a:off x="6540759" y="3930780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Task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5A5A3E-B1BC-7A4C-CB5C-4B410D0BCD9A}"/>
              </a:ext>
            </a:extLst>
          </p:cNvPr>
          <p:cNvSpPr txBox="1"/>
          <p:nvPr/>
        </p:nvSpPr>
        <p:spPr>
          <a:xfrm>
            <a:off x="6540759" y="4731774"/>
            <a:ext cx="2223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C3CD4B-221D-7FF9-FE4B-BFFDA05B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239" y="2145474"/>
            <a:ext cx="1547227" cy="5961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CB21A1-263B-9666-994C-0A03DA440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13" y="2163764"/>
            <a:ext cx="1281727" cy="5958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EB9ABB-68B0-524A-44CA-421B2AF983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557" y="3893810"/>
            <a:ext cx="1863557" cy="5961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E41278-2893-7A08-F944-7360D28E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786" y="5562771"/>
            <a:ext cx="1547227" cy="5961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FDC514-CB9B-17CD-296A-6063D38BD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560" y="5581061"/>
            <a:ext cx="1281727" cy="595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2F5165-EF8E-12A9-28CB-0C9981390866}"/>
              </a:ext>
            </a:extLst>
          </p:cNvPr>
          <p:cNvSpPr txBox="1"/>
          <p:nvPr/>
        </p:nvSpPr>
        <p:spPr>
          <a:xfrm>
            <a:off x="4038600" y="1559671"/>
            <a:ext cx="137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R10"/>
              </a:rPr>
              <a:t>spray nozzle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537485-3A87-AF43-7586-E94BE71F1A9A}"/>
              </a:ext>
            </a:extLst>
          </p:cNvPr>
          <p:cNvSpPr txBox="1"/>
          <p:nvPr/>
        </p:nvSpPr>
        <p:spPr>
          <a:xfrm>
            <a:off x="6337956" y="2739972"/>
            <a:ext cx="2451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latin typeface="CMR10"/>
              </a:rPr>
              <a:t>Cartesian position of the nozzle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B5DF8-4607-39E3-BE6A-AF41E3EBF5F2}"/>
              </a:ext>
            </a:extLst>
          </p:cNvPr>
          <p:cNvSpPr txBox="1"/>
          <p:nvPr/>
        </p:nvSpPr>
        <p:spPr>
          <a:xfrm>
            <a:off x="8652465" y="2726524"/>
            <a:ext cx="32963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Spherical coordinates to describe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direction in which the nozzle is pointing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28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nline Media 6" title="Robotic &amp; Automated Spray Booth - RNA Automation Ltd">
            <a:hlinkClick r:id="" action="ppaction://media"/>
            <a:extLst>
              <a:ext uri="{FF2B5EF4-FFF2-40B4-BE49-F238E27FC236}">
                <a16:creationId xmlns:a16="http://schemas.microsoft.com/office/drawing/2014/main" id="{1435E6B6-24B2-2DF1-2FBF-B465EB241B2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41512" y="541231"/>
            <a:ext cx="8308975" cy="46942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1A1A-D94C-82E5-FDF2-78377C44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9317-76F2-7A35-10E6-F529176D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7AEF-D06B-105C-1CAC-7C3314CD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E3106-847E-3F2C-7D3B-09ECAB353642}"/>
              </a:ext>
            </a:extLst>
          </p:cNvPr>
          <p:cNvSpPr txBox="1"/>
          <p:nvPr/>
        </p:nvSpPr>
        <p:spPr>
          <a:xfrm>
            <a:off x="2898987" y="5329182"/>
            <a:ext cx="757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https://www.rnaautomation.com/case-study/robotic-spray-booth/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1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7B4F-5013-4858-C7BD-C753C8EA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25E1-B69F-A863-D9F9-10CE9DA8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  <a:p>
            <a:pPr lvl="1"/>
            <a:r>
              <a:rPr lang="en-US" dirty="0"/>
              <a:t>How to receive data from sensors on the robot?</a:t>
            </a:r>
          </a:p>
          <a:p>
            <a:pPr lvl="1"/>
            <a:r>
              <a:rPr lang="en-US" dirty="0"/>
              <a:t>RGB image, depth image, lidar scan, odometry, joint state</a:t>
            </a:r>
          </a:p>
          <a:p>
            <a:pPr lvl="1"/>
            <a:endParaRPr lang="en-US" dirty="0"/>
          </a:p>
          <a:p>
            <a:r>
              <a:rPr lang="en-US" dirty="0"/>
              <a:t>Computation</a:t>
            </a:r>
          </a:p>
          <a:p>
            <a:pPr lvl="1"/>
            <a:r>
              <a:rPr lang="en-US" dirty="0"/>
              <a:t>Use the sensor data for computation</a:t>
            </a:r>
          </a:p>
          <a:p>
            <a:pPr lvl="1"/>
            <a:r>
              <a:rPr lang="en-US" dirty="0"/>
              <a:t>Object recognition, motion planning, compute control command, etc.</a:t>
            </a:r>
          </a:p>
          <a:p>
            <a:pPr lvl="1"/>
            <a:endParaRPr lang="en-US" dirty="0"/>
          </a:p>
          <a:p>
            <a:r>
              <a:rPr lang="en-US" dirty="0"/>
              <a:t>Control</a:t>
            </a:r>
          </a:p>
          <a:p>
            <a:pPr lvl="1"/>
            <a:r>
              <a:rPr lang="en-US" dirty="0"/>
              <a:t>How to send the control command to the robot?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774D-9642-C758-5459-923C0955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E063-A7F5-9515-0341-6274C8EB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566F6-B7D3-7FCE-FE4D-3B99770A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25CB-95EE-AAA0-CCD9-EFE67007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Operating System (ROS)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D036-C022-87D6-6A56-C84AC998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is a set of software libraries and tools that can be used to build robot applications</a:t>
            </a:r>
          </a:p>
          <a:p>
            <a:pPr lvl="1"/>
            <a:r>
              <a:rPr lang="en-US" dirty="0"/>
              <a:t>Drivers, algorithms, developer tools, etc.</a:t>
            </a:r>
          </a:p>
          <a:p>
            <a:pPr lvl="1"/>
            <a:endParaRPr lang="en-US" dirty="0"/>
          </a:p>
          <a:p>
            <a:r>
              <a:rPr lang="en-US" dirty="0"/>
              <a:t>Goal of ROS: support code reuse in robotics research and development</a:t>
            </a:r>
          </a:p>
          <a:p>
            <a:endParaRPr lang="en-US" dirty="0"/>
          </a:p>
          <a:p>
            <a:r>
              <a:rPr lang="en-US" dirty="0"/>
              <a:t>Operating systems: Unix-based platforms (Ubuntu)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0015-1933-D84B-87D2-6D94D5B9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C5488-1474-AEEC-98EF-725E518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7134-8A1F-DF6C-3FB0-B16F994D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B19F1-7BAC-F9DE-7570-5328DD6D9010}"/>
              </a:ext>
            </a:extLst>
          </p:cNvPr>
          <p:cNvSpPr txBox="1"/>
          <p:nvPr/>
        </p:nvSpPr>
        <p:spPr>
          <a:xfrm>
            <a:off x="1182655" y="547006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https://www.ros.org/</a:t>
            </a:r>
            <a:endParaRPr lang="en-US" dirty="0"/>
          </a:p>
          <a:p>
            <a:r>
              <a:rPr lang="en-US" dirty="0">
                <a:hlinkClick r:id="rId3"/>
              </a:rPr>
              <a:t>https://wiki.ros.org/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7E71-E24E-F540-2853-E84A08CE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0"/>
            <a:ext cx="10515600" cy="1075055"/>
          </a:xfrm>
        </p:spPr>
        <p:txBody>
          <a:bodyPr/>
          <a:lstStyle/>
          <a:p>
            <a:r>
              <a:rPr lang="en-US" dirty="0"/>
              <a:t>Robot Operating System (ROS)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9214-17F2-9DC0-71D0-080ED98D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229B9-E5C9-7ADE-0CB3-2942A3F8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58F37-48B9-3740-35AE-273021CE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Online Media 8" title="ROS Introduction (captioned)">
            <a:hlinkClick r:id="" action="ppaction://media"/>
            <a:extLst>
              <a:ext uri="{FF2B5EF4-FFF2-40B4-BE49-F238E27FC236}">
                <a16:creationId xmlns:a16="http://schemas.microsoft.com/office/drawing/2014/main" id="{6B043503-A38B-8230-597E-EE2FBC5B6E8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2011" y="956453"/>
            <a:ext cx="9107374" cy="5122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EF8231-B9DE-0CF0-18DD-D29472EF500B}"/>
              </a:ext>
            </a:extLst>
          </p:cNvPr>
          <p:cNvSpPr txBox="1"/>
          <p:nvPr/>
        </p:nvSpPr>
        <p:spPr>
          <a:xfrm>
            <a:off x="1668705" y="6016240"/>
            <a:ext cx="2369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https://www.ros.org/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B168-0C73-5992-3769-72F325E3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Computation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15DE-38DE-F6E3-2AE2-7182013B1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7885922" cy="46943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computation graph is the peer-to-peer network of ROS processes that are processing data together</a:t>
            </a:r>
          </a:p>
          <a:p>
            <a:endParaRPr lang="en-US" dirty="0"/>
          </a:p>
          <a:p>
            <a:r>
              <a:rPr lang="en-US" dirty="0"/>
              <a:t>Computation graph concepts</a:t>
            </a:r>
          </a:p>
          <a:p>
            <a:pPr lvl="1"/>
            <a:r>
              <a:rPr lang="en-US" dirty="0"/>
              <a:t>Nodes: processes that perform computation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ROS Master: provides name registration and lookup, nodes can find each other via ROS master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Messages: nodes communicate by passing messages, a data structure with type fields (integer, floating, arrays, etc.)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72CC-600E-23FC-4B83-33AE83C1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8125-FCA8-3449-E1EA-84EE05C4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626C-82B8-B73A-7E95-FD5748D3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2A63917-292E-365E-E2CE-B27A921E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00" y="2940054"/>
            <a:ext cx="3181272" cy="16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B206-6CCE-C57F-8CEC-A7AC1786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Message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10AB-6058-001C-9ABC-0D553DC8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D8A1-CC62-4076-64B6-E165183C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F2CC1-7C36-F1F7-7132-18F8096B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3C3FB1-E099-ACB1-FD0F-E3FA8656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70" y="1222309"/>
            <a:ext cx="5995755" cy="4550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FCB7A6-A6EC-3753-41C6-198F0278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95" y="1378186"/>
            <a:ext cx="5736881" cy="34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1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64B9-32AD-D43C-46AB-B910025D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Computation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FC8A-1694-BC9D-1F9D-A0039347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8343122" cy="4694392"/>
          </a:xfrm>
        </p:spPr>
        <p:txBody>
          <a:bodyPr/>
          <a:lstStyle/>
          <a:p>
            <a:r>
              <a:rPr lang="en-US" dirty="0"/>
              <a:t>Topics: a node publishes messages to a topic. The topic is the name to identify the content of the message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D565-5EDF-3A88-CD05-5614C7E7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D3FE-46ED-8849-620B-7D185593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8A57-08FF-EA98-8E3C-CF39C51E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C3EBCCF-B5DC-0D23-0CBF-B4420AD5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083767"/>
            <a:ext cx="3181272" cy="1611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953C6-7200-005A-80A0-EE2277AA2B31}"/>
              </a:ext>
            </a:extLst>
          </p:cNvPr>
          <p:cNvSpPr txBox="1"/>
          <p:nvPr/>
        </p:nvSpPr>
        <p:spPr>
          <a:xfrm>
            <a:off x="1566612" y="3511909"/>
            <a:ext cx="224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333333"/>
                </a:solidFill>
                <a:effectLst/>
                <a:latin typeface="Palatino"/>
              </a:defRPr>
            </a:lvl1pPr>
          </a:lstStyle>
          <a:p>
            <a:r>
              <a:rPr lang="en-US" dirty="0"/>
              <a:t>Node: Head camera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1504-DA4B-4D57-6B29-3C1DB8942CFA}"/>
              </a:ext>
            </a:extLst>
          </p:cNvPr>
          <p:cNvSpPr txBox="1"/>
          <p:nvPr/>
        </p:nvSpPr>
        <p:spPr>
          <a:xfrm>
            <a:off x="4695785" y="4959467"/>
            <a:ext cx="27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333333"/>
                </a:solidFill>
                <a:effectLst/>
                <a:latin typeface="Palatino"/>
              </a:defRPr>
            </a:lvl1pPr>
          </a:lstStyle>
          <a:p>
            <a:r>
              <a:rPr lang="en-US" dirty="0"/>
              <a:t>Topic: /</a:t>
            </a:r>
            <a:r>
              <a:rPr lang="en-US" dirty="0" err="1"/>
              <a:t>rgb_image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6AF67-8517-9B38-024A-466831756529}"/>
              </a:ext>
            </a:extLst>
          </p:cNvPr>
          <p:cNvSpPr txBox="1"/>
          <p:nvPr/>
        </p:nvSpPr>
        <p:spPr>
          <a:xfrm>
            <a:off x="7448938" y="3559923"/>
            <a:ext cx="2614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333333"/>
                </a:solidFill>
                <a:effectLst/>
                <a:latin typeface="Palatino"/>
              </a:defRPr>
            </a:lvl1pPr>
          </a:lstStyle>
          <a:p>
            <a:r>
              <a:rPr lang="en-US" dirty="0"/>
              <a:t>Node: Object 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8D340-9836-F112-751B-4B1D9C83A410}"/>
              </a:ext>
            </a:extLst>
          </p:cNvPr>
          <p:cNvSpPr txBox="1"/>
          <p:nvPr/>
        </p:nvSpPr>
        <p:spPr>
          <a:xfrm>
            <a:off x="4073744" y="5358193"/>
            <a:ext cx="3375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Palatino"/>
              </a:rPr>
              <a:t> Message: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alatino"/>
              </a:rPr>
              <a:t>sensor_msgs</a:t>
            </a:r>
            <a:r>
              <a:rPr lang="en-US" b="1" i="0" dirty="0">
                <a:solidFill>
                  <a:srgbClr val="333333"/>
                </a:solidFill>
                <a:effectLst/>
                <a:latin typeface="Palatino"/>
              </a:rPr>
              <a:t>/Image</a:t>
            </a:r>
          </a:p>
        </p:txBody>
      </p:sp>
    </p:spTree>
    <p:extLst>
      <p:ext uri="{BB962C8B-B14F-4D97-AF65-F5344CB8AC3E}">
        <p14:creationId xmlns:p14="http://schemas.microsoft.com/office/powerpoint/2010/main" val="32703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64B9-32AD-D43C-46AB-B910025D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Computation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FC8A-1694-BC9D-1F9D-A0039347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1"/>
            <a:ext cx="8343122" cy="4694392"/>
          </a:xfrm>
        </p:spPr>
        <p:txBody>
          <a:bodyPr/>
          <a:lstStyle/>
          <a:p>
            <a:r>
              <a:rPr lang="en-US" dirty="0"/>
              <a:t>Service: request and reply interactions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D565-5EDF-3A88-CD05-5614C7E7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D3FE-46ED-8849-620B-7D185593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8A57-08FF-EA98-8E3C-CF39C51E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C3EBCCF-B5DC-0D23-0CBF-B4420AD54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48773"/>
            <a:ext cx="3181272" cy="1611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953C6-7200-005A-80A0-EE2277AA2B31}"/>
              </a:ext>
            </a:extLst>
          </p:cNvPr>
          <p:cNvSpPr txBox="1"/>
          <p:nvPr/>
        </p:nvSpPr>
        <p:spPr>
          <a:xfrm>
            <a:off x="1162127" y="2885178"/>
            <a:ext cx="2876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333333"/>
                </a:solidFill>
                <a:effectLst/>
                <a:latin typeface="Palatino"/>
              </a:defRPr>
            </a:lvl1pPr>
          </a:lstStyle>
          <a:p>
            <a:r>
              <a:rPr lang="en-US" dirty="0"/>
              <a:t>Node: Motion Planner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6AF67-8517-9B38-024A-466831756529}"/>
              </a:ext>
            </a:extLst>
          </p:cNvPr>
          <p:cNvSpPr txBox="1"/>
          <p:nvPr/>
        </p:nvSpPr>
        <p:spPr>
          <a:xfrm>
            <a:off x="7448938" y="2924929"/>
            <a:ext cx="2614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333333"/>
                </a:solidFill>
                <a:effectLst/>
                <a:latin typeface="Palatino"/>
              </a:defRPr>
            </a:lvl1pPr>
          </a:lstStyle>
          <a:p>
            <a:r>
              <a:rPr lang="en-US" dirty="0"/>
              <a:t>Node: Arm 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4AAEC-D569-E30C-607E-3E58C8D9D007}"/>
              </a:ext>
            </a:extLst>
          </p:cNvPr>
          <p:cNvSpPr txBox="1"/>
          <p:nvPr/>
        </p:nvSpPr>
        <p:spPr>
          <a:xfrm>
            <a:off x="7448938" y="2264107"/>
            <a:ext cx="3633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FollowJointTrajectory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F0EEC6-FE18-AEE7-DA8A-CBA1C9D8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872" y="3502891"/>
            <a:ext cx="4783135" cy="2640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A01EBE-D3CF-C606-8403-39A5FA6FB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7" y="3829767"/>
            <a:ext cx="3262666" cy="21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4234-AC42-8E7D-820C-FE72E274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Computation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082A-FF20-BA68-6805-0D858B38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bags</a:t>
            </a:r>
          </a:p>
          <a:p>
            <a:pPr lvl="1"/>
            <a:r>
              <a:rPr lang="en-US" dirty="0"/>
              <a:t>A format for saving and playing back ROS message data</a:t>
            </a:r>
          </a:p>
          <a:p>
            <a:pPr lvl="1"/>
            <a:r>
              <a:rPr lang="en-US" dirty="0"/>
              <a:t>We can save sensor data into a </a:t>
            </a:r>
            <a:r>
              <a:rPr lang="en-US" dirty="0" err="1"/>
              <a:t>ros</a:t>
            </a:r>
            <a:r>
              <a:rPr lang="en-US" dirty="0"/>
              <a:t> bag, and use it for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1337-8B58-620E-0395-C071EC78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AE1E-C4C4-0285-4CBF-81A1C61A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B1A28-9D45-E2E7-DDE8-FD528E0D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EB17B3-0DB3-7459-C750-5C73EC82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103206"/>
            <a:ext cx="10287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35C7-3CB0-7439-F0F3-90E8DBD7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Space of a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CB30-456E-BD68-2237-31CE3521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82571"/>
            <a:ext cx="7559350" cy="469439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configuration of a robot is a complete specification of the position of every point of the robot.</a:t>
            </a:r>
          </a:p>
          <a:p>
            <a:endParaRPr lang="en-US" sz="2400" dirty="0"/>
          </a:p>
          <a:p>
            <a:r>
              <a:rPr lang="en-US" sz="2400" dirty="0"/>
              <a:t>The minimum number n of real-valued coordinates needed to represent the configuration is the number of degrees of freedom (DOF) of the robot.</a:t>
            </a:r>
          </a:p>
          <a:p>
            <a:endParaRPr lang="en-US" sz="2400" dirty="0"/>
          </a:p>
          <a:p>
            <a:r>
              <a:rPr lang="en-US" sz="2400" dirty="0"/>
              <a:t>The n-dimensional space containing all possible configurations of the robot is called the configuration space (C-space).</a:t>
            </a:r>
          </a:p>
          <a:p>
            <a:endParaRPr lang="en-US" sz="2400" dirty="0"/>
          </a:p>
          <a:p>
            <a:r>
              <a:rPr lang="en-US" sz="2400" dirty="0"/>
              <a:t>The configuration of a robot is represented by a point in its C-space.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64D14-9A49-AA95-5C27-8BA504AA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73E7-60C2-F8DF-F516-3BAC72D4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9415-A2DF-EE42-5340-EAB555EE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7DC20-DF16-7A4A-A9BD-E2AC3627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914" y="2312171"/>
            <a:ext cx="3393224" cy="1853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D48F0-93B4-9532-7D90-51AA95EDEC35}"/>
              </a:ext>
            </a:extLst>
          </p:cNvPr>
          <p:cNvSpPr txBox="1"/>
          <p:nvPr/>
        </p:nvSpPr>
        <p:spPr>
          <a:xfrm>
            <a:off x="9237280" y="4214984"/>
            <a:ext cx="2494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 revolute joints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 DOFs</a:t>
            </a:r>
          </a:p>
        </p:txBody>
      </p:sp>
    </p:spTree>
    <p:extLst>
      <p:ext uri="{BB962C8B-B14F-4D97-AF65-F5344CB8AC3E}">
        <p14:creationId xmlns:p14="http://schemas.microsoft.com/office/powerpoint/2010/main" val="299770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F1B7-4623-124C-F38F-A92E69BE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E86F-AD23-8C4B-D9B7-D87121B2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Ubuntu users</a:t>
            </a:r>
          </a:p>
          <a:p>
            <a:endParaRPr lang="en-US" dirty="0"/>
          </a:p>
          <a:p>
            <a:r>
              <a:rPr lang="en-US" dirty="0"/>
              <a:t>Mac users</a:t>
            </a:r>
          </a:p>
          <a:p>
            <a:endParaRPr lang="en-US" dirty="0"/>
          </a:p>
          <a:p>
            <a:r>
              <a:rPr lang="en-US" dirty="0"/>
              <a:t>Windows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5DAB-7707-1F07-32AE-47B0B2C2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3759-4110-DBE3-5A88-C9FAAC31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32EB-CDFA-C1D1-4101-AE7A92D6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5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D65F-3A30-93DA-E048-D63C338D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ROS with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C4C2-D4A9-0D52-9BCD-A86EBA6A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ROS </a:t>
            </a:r>
            <a:r>
              <a:rPr lang="en-US" dirty="0">
                <a:hlinkClick r:id="rId2"/>
              </a:rPr>
              <a:t>http://wiki.ros.org/noetic/Installation/Ubuntu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D2EB6-308E-92D8-D672-BE23FDDA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18A3-0088-5B68-D150-60B1957C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2115-D54E-1E03-CF8C-2D491E22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2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E13B-1A86-FC9C-6951-BEE16E53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ROS with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8C5C-D679-221F-6276-1BF09AA0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Download the Ubuntu 20.04 .iso from 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2"/>
              </a:rPr>
              <a:t>https://cdimage.ubuntu.com/releases/focal/release/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(pick arm or 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amd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based on if you have m1 or intel mac)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Download UTM from </a:t>
            </a:r>
            <a:r>
              <a:rPr lang="en-US" sz="2400" u="sng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3"/>
              </a:rPr>
              <a:t>https://mac.getutm.app/</a:t>
            </a:r>
            <a:endParaRPr lang="en-US" sz="2400" u="sng" dirty="0">
              <a:solidFill>
                <a:srgbClr val="0000FF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u="sng" dirty="0">
              <a:solidFill>
                <a:srgbClr val="0000FF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Follow this video to install the ubuntu image in Mac </a:t>
            </a:r>
            <a:r>
              <a:rPr lang="en-US" sz="2400" u="sng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4"/>
              </a:rPr>
              <a:t>https://www.youtube.com/watch?v=1WWj6qoWhJw</a:t>
            </a:r>
            <a:endParaRPr lang="en-US" sz="2400" u="sng" dirty="0">
              <a:solidFill>
                <a:srgbClr val="0000FF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u="sng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Use ROS as in Ubuntu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0152-EE76-29C7-130E-C5644A61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495E-7340-34FB-5789-39BE2567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931F-5775-6542-7E12-388E620D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2543-62BF-4735-6FDF-2AB0DDA3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Docker: Using ROS with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C747-7A1E-EADA-D899-AD576B20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 platform that enables you to separate your applications from your infrastructure</a:t>
            </a:r>
          </a:p>
          <a:p>
            <a:endParaRPr lang="en-US" dirty="0"/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A lightweight environment that contains everything to run an application</a:t>
            </a:r>
          </a:p>
          <a:p>
            <a:pPr lvl="1"/>
            <a:r>
              <a:rPr lang="en-US" dirty="0"/>
              <a:t>A container is a runnable instance of an image</a:t>
            </a:r>
          </a:p>
          <a:p>
            <a:pPr lvl="1"/>
            <a:endParaRPr lang="en-US" dirty="0"/>
          </a:p>
          <a:p>
            <a:r>
              <a:rPr lang="en-US" dirty="0"/>
              <a:t>Image</a:t>
            </a:r>
          </a:p>
          <a:p>
            <a:pPr lvl="1"/>
            <a:r>
              <a:rPr lang="en-US" dirty="0"/>
              <a:t>A read-only template with instructions for creating a docker container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FD01-8A09-2719-93AD-E5E3FF07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D006-4667-1D6A-606B-B239FAA0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CD8C-F78E-F6F5-D796-BCE019F5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5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0A24-478F-2E76-3BDC-8FE6F191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 in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4497-EAEA-507A-7804-42273C49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ubuntu docker image </a:t>
            </a:r>
            <a:r>
              <a:rPr lang="en-US" dirty="0">
                <a:hlinkClick r:id="rId2"/>
              </a:rPr>
              <a:t>https://hub.docker.com/_/ubuntu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9336-0663-7388-AADF-1809CE52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8392-305F-FE87-0096-70A24E19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86A87-8618-BB3A-8F95-F11838C1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F1111-EFA3-322E-666A-0841E29D946D}"/>
              </a:ext>
            </a:extLst>
          </p:cNvPr>
          <p:cNvSpPr txBox="1"/>
          <p:nvPr/>
        </p:nvSpPr>
        <p:spPr>
          <a:xfrm>
            <a:off x="3051111" y="2799183"/>
            <a:ext cx="3856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docker pull ubuntu:20.04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0A248-8571-352D-206E-56B891D2644A}"/>
              </a:ext>
            </a:extLst>
          </p:cNvPr>
          <p:cNvSpPr txBox="1"/>
          <p:nvPr/>
        </p:nvSpPr>
        <p:spPr>
          <a:xfrm>
            <a:off x="2752531" y="426968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D07F1-188F-6FE3-E190-1FD8A9534C02}"/>
              </a:ext>
            </a:extLst>
          </p:cNvPr>
          <p:cNvCxnSpPr/>
          <p:nvPr/>
        </p:nvCxnSpPr>
        <p:spPr>
          <a:xfrm flipV="1">
            <a:off x="3442996" y="3322403"/>
            <a:ext cx="595604" cy="82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7577C8-4CE9-13E2-C645-97AEE7414337}"/>
              </a:ext>
            </a:extLst>
          </p:cNvPr>
          <p:cNvSpPr txBox="1"/>
          <p:nvPr/>
        </p:nvSpPr>
        <p:spPr>
          <a:xfrm>
            <a:off x="4307862" y="4269683"/>
            <a:ext cx="204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image 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BF08BA-3784-058F-A74C-7387BE24CFD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331668" y="3322402"/>
            <a:ext cx="0" cy="947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7F269D-D974-32A7-EAC2-269A237FE976}"/>
              </a:ext>
            </a:extLst>
          </p:cNvPr>
          <p:cNvCxnSpPr>
            <a:cxnSpLocks/>
          </p:cNvCxnSpPr>
          <p:nvPr/>
        </p:nvCxnSpPr>
        <p:spPr>
          <a:xfrm flipH="1" flipV="1">
            <a:off x="6501105" y="3258681"/>
            <a:ext cx="888740" cy="893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972BA0-5DC1-EA7C-4A6A-F75768C9A5B8}"/>
              </a:ext>
            </a:extLst>
          </p:cNvPr>
          <p:cNvSpPr txBox="1"/>
          <p:nvPr/>
        </p:nvSpPr>
        <p:spPr>
          <a:xfrm>
            <a:off x="6757925" y="4256881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image tag</a:t>
            </a:r>
          </a:p>
        </p:txBody>
      </p:sp>
    </p:spTree>
    <p:extLst>
      <p:ext uri="{BB962C8B-B14F-4D97-AF65-F5344CB8AC3E}">
        <p14:creationId xmlns:p14="http://schemas.microsoft.com/office/powerpoint/2010/main" val="315192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238F-0FDE-7BA8-BDFB-695D33FF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F576-08CA-E684-66A6-58FBA69B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398"/>
            <a:ext cx="10515600" cy="41015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 an </a:t>
            </a:r>
            <a:r>
              <a:rPr lang="en-US" b="1" dirty="0"/>
              <a:t>ubuntu container</a:t>
            </a:r>
          </a:p>
          <a:p>
            <a:r>
              <a:rPr lang="en-US" dirty="0"/>
              <a:t>You need to have an </a:t>
            </a:r>
            <a:r>
              <a:rPr lang="en-US" b="1" dirty="0"/>
              <a:t>ubuntu image</a:t>
            </a:r>
            <a:r>
              <a:rPr lang="en-US" dirty="0"/>
              <a:t> locally, if not, the command will pull an ubuntu image as by </a:t>
            </a:r>
            <a:r>
              <a:rPr lang="en-US" b="0" i="0" dirty="0">
                <a:solidFill>
                  <a:srgbClr val="0C5176"/>
                </a:solidFill>
                <a:effectLst/>
                <a:latin typeface="Menlo"/>
              </a:rPr>
              <a:t>docker pull ubuntu</a:t>
            </a:r>
          </a:p>
          <a:p>
            <a:r>
              <a:rPr lang="en-US" dirty="0"/>
              <a:t>Docker creates a new container as though you had run </a:t>
            </a:r>
            <a:r>
              <a:rPr lang="en-US" b="0" i="0" dirty="0">
                <a:solidFill>
                  <a:srgbClr val="0C5176"/>
                </a:solidFill>
                <a:effectLst/>
                <a:latin typeface="Menlo"/>
              </a:rPr>
              <a:t>docker container create</a:t>
            </a:r>
          </a:p>
          <a:p>
            <a:r>
              <a:rPr lang="en-US" dirty="0"/>
              <a:t>Docker starts the container and execute </a:t>
            </a:r>
            <a:r>
              <a:rPr lang="en-US" b="0" i="0" dirty="0">
                <a:solidFill>
                  <a:srgbClr val="0C5176"/>
                </a:solidFill>
                <a:effectLst/>
                <a:latin typeface="Menlo"/>
              </a:rPr>
              <a:t>/bin/bash</a:t>
            </a:r>
          </a:p>
          <a:p>
            <a:r>
              <a:rPr lang="en-US" dirty="0"/>
              <a:t>-i, -t the container is running interactively and attached to your terminal</a:t>
            </a:r>
          </a:p>
          <a:p>
            <a:r>
              <a:rPr lang="en-US" dirty="0"/>
              <a:t>When exit, the container stops but is not removed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E46F-5FE8-14FA-0769-89F843B9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9790-49C3-792D-4B31-61D8272F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9394-F0E0-D21D-6AEE-E3B34984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2D790-0591-30E1-0E68-27ABC444DB82}"/>
              </a:ext>
            </a:extLst>
          </p:cNvPr>
          <p:cNvSpPr txBox="1"/>
          <p:nvPr/>
        </p:nvSpPr>
        <p:spPr>
          <a:xfrm>
            <a:off x="3121692" y="1045009"/>
            <a:ext cx="5948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docker run -</a:t>
            </a:r>
            <a:r>
              <a:rPr lang="en-US" sz="2800" dirty="0" err="1"/>
              <a:t>i</a:t>
            </a:r>
            <a:r>
              <a:rPr lang="en-US" sz="2800" dirty="0"/>
              <a:t> -t ubuntu:20.04 /bin/bash</a:t>
            </a:r>
          </a:p>
        </p:txBody>
      </p:sp>
    </p:spTree>
    <p:extLst>
      <p:ext uri="{BB962C8B-B14F-4D97-AF65-F5344CB8AC3E}">
        <p14:creationId xmlns:p14="http://schemas.microsoft.com/office/powerpoint/2010/main" val="236542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DA02-4BE4-AD4A-B5B3-0B488F77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in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AEB7-C7A5-EB34-6C23-568D976A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Docker Desktop </a:t>
            </a:r>
            <a:r>
              <a:rPr lang="en-US" dirty="0">
                <a:hlinkClick r:id="rId2"/>
              </a:rPr>
              <a:t>https://docs.docker.com/get-docker/</a:t>
            </a:r>
            <a:endParaRPr lang="en-US" dirty="0"/>
          </a:p>
          <a:p>
            <a:r>
              <a:rPr lang="en-US" dirty="0"/>
              <a:t>Start the Docker Desktop</a:t>
            </a:r>
          </a:p>
          <a:p>
            <a:r>
              <a:rPr lang="en-US" dirty="0"/>
              <a:t>Ubuntu images </a:t>
            </a:r>
            <a:r>
              <a:rPr lang="en-US" dirty="0">
                <a:hlinkClick r:id="rId3"/>
              </a:rPr>
              <a:t>https://hub.docker.com/_/ubuntu</a:t>
            </a:r>
            <a:endParaRPr lang="en-US" dirty="0"/>
          </a:p>
          <a:p>
            <a:r>
              <a:rPr lang="en-US" dirty="0"/>
              <a:t>Run command “docker run –i –t ubuntu:20.04 /bin/bash”</a:t>
            </a:r>
          </a:p>
          <a:p>
            <a:r>
              <a:rPr lang="en-US" dirty="0"/>
              <a:t>No need to use </a:t>
            </a:r>
            <a:r>
              <a:rPr lang="en-US" dirty="0" err="1"/>
              <a:t>sudo</a:t>
            </a:r>
            <a:r>
              <a:rPr lang="en-US" dirty="0"/>
              <a:t> in docker, do an “apt update” first</a:t>
            </a:r>
          </a:p>
          <a:p>
            <a:r>
              <a:rPr lang="en-US" dirty="0"/>
              <a:t>Install ROS </a:t>
            </a:r>
            <a:r>
              <a:rPr lang="en-US" dirty="0">
                <a:hlinkClick r:id="rId4"/>
              </a:rPr>
              <a:t>http://wiki.ros.org/noetic/Installation/Ubuntu</a:t>
            </a:r>
            <a:endParaRPr lang="en-US" dirty="0"/>
          </a:p>
          <a:p>
            <a:r>
              <a:rPr lang="en-US" dirty="0"/>
              <a:t>Install terminator </a:t>
            </a:r>
            <a:r>
              <a:rPr lang="en-US" dirty="0">
                <a:hlinkClick r:id="rId5"/>
              </a:rPr>
              <a:t>https://manpages.ubuntu.com/manpages/bionic/en/man1/terminator.1.html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906C-DA89-C516-44C1-FBAEE08E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9871-9140-FDA7-3DAC-451F989F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CCDC7-9EBF-58EA-FAB1-D970B78D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3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6AEE-A60F-B047-CD80-F19BFE0B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in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111F-21D1-C0A6-2D44-B95633CF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X server</a:t>
            </a:r>
          </a:p>
          <a:p>
            <a:pPr lvl="1"/>
            <a:r>
              <a:rPr lang="en-US" dirty="0"/>
              <a:t>Windows: </a:t>
            </a:r>
            <a:r>
              <a:rPr lang="en-US" dirty="0" err="1"/>
              <a:t>VcXsrv</a:t>
            </a:r>
            <a:r>
              <a:rPr lang="en-US" dirty="0"/>
              <a:t> Windows X Server </a:t>
            </a:r>
            <a:r>
              <a:rPr lang="en-US" dirty="0">
                <a:hlinkClick r:id="rId2"/>
              </a:rPr>
              <a:t>https://sourceforge.net/projects/vcxsrv/</a:t>
            </a:r>
            <a:endParaRPr lang="en-US" dirty="0"/>
          </a:p>
          <a:p>
            <a:pPr lvl="1"/>
            <a:r>
              <a:rPr lang="en-US" dirty="0"/>
              <a:t>Mac: </a:t>
            </a:r>
            <a:r>
              <a:rPr lang="en-US" dirty="0" err="1"/>
              <a:t>Xquartz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https://www.xquartz.org/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Start the X server</a:t>
            </a:r>
          </a:p>
          <a:p>
            <a:r>
              <a:rPr lang="en-US" dirty="0"/>
              <a:t>Check IP address</a:t>
            </a:r>
          </a:p>
          <a:p>
            <a:r>
              <a:rPr lang="en-US" dirty="0"/>
              <a:t>In Ubuntu terminal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88FC-DCAB-893B-C3AE-F549DA93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8E98F-A5CF-BEE2-2797-DDAF043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3B3D-1EF3-248C-F81E-98BEB374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C847A2-3788-0C09-A7B7-C8808F652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51" y="3058962"/>
            <a:ext cx="3799309" cy="2979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2E6E21-88E4-1E1D-3903-2A7689639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764" y="3058962"/>
            <a:ext cx="3942271" cy="297224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B80A628A-3707-6B53-6793-E2D4E7D83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92" y="4900054"/>
            <a:ext cx="30421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ff-mono)"/>
              </a:rPr>
              <a:t>Export DISPLAY=my_ip:0.0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3E71B8-5B11-55DF-0D02-FEE02D84B4B4}"/>
              </a:ext>
            </a:extLst>
          </p:cNvPr>
          <p:cNvSpPr txBox="1"/>
          <p:nvPr/>
        </p:nvSpPr>
        <p:spPr>
          <a:xfrm>
            <a:off x="707572" y="6062975"/>
            <a:ext cx="75671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6"/>
              </a:rPr>
              <a:t>https://medium.com/@potatowagon/how-to-use-gui-apps-in-linux-docker-container-from-windows-host-485d3e1c64a3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89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377E-F6B0-F694-CB28-B3BEEF9A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in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6F9D-09FF-C2F1-A7A1-EF11E3D8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ROS installation</a:t>
            </a:r>
          </a:p>
          <a:p>
            <a:endParaRPr lang="en-US" dirty="0"/>
          </a:p>
          <a:p>
            <a:r>
              <a:rPr lang="en-US" dirty="0"/>
              <a:t>In one terminator terminal, start </a:t>
            </a:r>
            <a:r>
              <a:rPr lang="en-US" dirty="0" err="1"/>
              <a:t>roscore</a:t>
            </a:r>
            <a:endParaRPr lang="en-US" dirty="0"/>
          </a:p>
          <a:p>
            <a:pPr lvl="1"/>
            <a:r>
              <a:rPr lang="en-US" sz="2800" dirty="0">
                <a:solidFill>
                  <a:srgbClr val="333333"/>
                </a:solidFill>
                <a:latin typeface="-apple-system"/>
              </a:rPr>
              <a:t>source /opt/</a:t>
            </a:r>
            <a:r>
              <a:rPr lang="en-US" sz="2800" dirty="0" err="1">
                <a:solidFill>
                  <a:srgbClr val="333333"/>
                </a:solidFill>
                <a:latin typeface="-apple-system"/>
              </a:rPr>
              <a:t>ros</a:t>
            </a:r>
            <a:r>
              <a:rPr lang="en-US" sz="2800" dirty="0">
                <a:solidFill>
                  <a:srgbClr val="333333"/>
                </a:solidFill>
                <a:latin typeface="-apple-system"/>
              </a:rPr>
              <a:t>/noetic/</a:t>
            </a:r>
            <a:r>
              <a:rPr lang="en-US" sz="2800" dirty="0" err="1">
                <a:solidFill>
                  <a:srgbClr val="333333"/>
                </a:solidFill>
                <a:latin typeface="-apple-system"/>
              </a:rPr>
              <a:t>setup.bash</a:t>
            </a:r>
            <a:endParaRPr lang="en-US" sz="280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en-US" sz="2800" dirty="0" err="1">
                <a:solidFill>
                  <a:srgbClr val="333333"/>
                </a:solidFill>
                <a:latin typeface="-apple-system"/>
              </a:rPr>
              <a:t>roscore</a:t>
            </a:r>
            <a:endParaRPr lang="en-US" sz="2800" dirty="0">
              <a:solidFill>
                <a:srgbClr val="333333"/>
              </a:solidFill>
              <a:latin typeface="-apple-system"/>
            </a:endParaRPr>
          </a:p>
          <a:p>
            <a:pPr lvl="1"/>
            <a:endParaRPr lang="en-US" dirty="0"/>
          </a:p>
          <a:p>
            <a:r>
              <a:rPr lang="en-US" dirty="0"/>
              <a:t>In another terminator terminal, start </a:t>
            </a:r>
            <a:r>
              <a:rPr lang="en-US" dirty="0" err="1"/>
              <a:t>rviz</a:t>
            </a:r>
            <a:endParaRPr lang="en-US" dirty="0"/>
          </a:p>
          <a:p>
            <a:pPr lvl="1"/>
            <a:r>
              <a:rPr lang="en-US" sz="2800" dirty="0">
                <a:solidFill>
                  <a:srgbClr val="333333"/>
                </a:solidFill>
                <a:latin typeface="-apple-system"/>
              </a:rPr>
              <a:t>source /opt/</a:t>
            </a:r>
            <a:r>
              <a:rPr lang="en-US" sz="2800" dirty="0" err="1">
                <a:solidFill>
                  <a:srgbClr val="333333"/>
                </a:solidFill>
                <a:latin typeface="-apple-system"/>
              </a:rPr>
              <a:t>ros</a:t>
            </a:r>
            <a:r>
              <a:rPr lang="en-US" sz="2800" dirty="0">
                <a:solidFill>
                  <a:srgbClr val="333333"/>
                </a:solidFill>
                <a:latin typeface="-apple-system"/>
              </a:rPr>
              <a:t>/noetic/</a:t>
            </a:r>
            <a:r>
              <a:rPr lang="en-US" sz="2800" dirty="0" err="1">
                <a:solidFill>
                  <a:srgbClr val="333333"/>
                </a:solidFill>
                <a:latin typeface="-apple-system"/>
              </a:rPr>
              <a:t>setup.bash</a:t>
            </a:r>
            <a:endParaRPr lang="en-US" sz="2800" dirty="0">
              <a:solidFill>
                <a:srgbClr val="333333"/>
              </a:solidFill>
              <a:latin typeface="-apple-system"/>
            </a:endParaRPr>
          </a:p>
          <a:p>
            <a:pPr lvl="1"/>
            <a:r>
              <a:rPr lang="en-US" sz="2800" dirty="0" err="1">
                <a:solidFill>
                  <a:srgbClr val="333333"/>
                </a:solidFill>
                <a:latin typeface="-apple-system"/>
              </a:rPr>
              <a:t>rosrun</a:t>
            </a:r>
            <a:r>
              <a:rPr lang="en-US" sz="28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-apple-system"/>
              </a:rPr>
              <a:t>rviz</a:t>
            </a:r>
            <a:r>
              <a:rPr lang="en-US" sz="2800" dirty="0">
                <a:solidFill>
                  <a:srgbClr val="333333"/>
                </a:solidFill>
                <a:latin typeface="-apple-system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-apple-system"/>
              </a:rPr>
              <a:t>rviz</a:t>
            </a:r>
            <a:endParaRPr lang="en-US" sz="28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A42B-E79F-B7E8-F5E2-9E070966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4BEE-80DE-AE13-CBAE-88E0C32A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FADE-F944-8794-1677-0BBA3A24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39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36E6-BB5B-C780-F173-5B686C5F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Your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D110-1ABF-5FFC-E8FC-88E2AD8C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After you exit the docker container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Run the command “docker container list -a” to see all the containers. Find the container ID of the latest one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Run the command “docker container commit &lt;CONTAINER_ID&gt;”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Run the command “docker image list -a” to see the latest image 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Run the command “</a:t>
            </a:r>
            <a:r>
              <a:rPr lang="de-DE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docker image tag &lt;IMAGE_ID&gt; TAG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”. Give a name to this image such as “</a:t>
            </a:r>
            <a:r>
              <a:rPr lang="en-US" sz="24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ubuntu:ros</a:t>
            </a:r>
            <a:r>
              <a:rPr 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6837-A11B-E3A3-3890-6E39BA3B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E9298-781B-16ED-561F-721A3BD0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6888-B4F2-4852-D8AC-0F7F25B3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1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969-0B04-C7F3-27FE-37F8F653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Space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F90B-F110-E02E-901E-6130BB25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specifies the position of a robot</a:t>
            </a:r>
          </a:p>
          <a:p>
            <a:endParaRPr lang="en-US" dirty="0"/>
          </a:p>
          <a:p>
            <a:r>
              <a:rPr lang="en-US" dirty="0"/>
              <a:t>For a robot with n joints, the configuration is a vector in</a:t>
            </a:r>
          </a:p>
          <a:p>
            <a:pPr lvl="1"/>
            <a:r>
              <a:rPr lang="en-US" dirty="0"/>
              <a:t>C-space </a:t>
            </a:r>
          </a:p>
          <a:p>
            <a:endParaRPr lang="en-US" dirty="0"/>
          </a:p>
          <a:p>
            <a:r>
              <a:rPr lang="en-US" dirty="0"/>
              <a:t>Joints may have limits, upper bound and lower bound</a:t>
            </a:r>
          </a:p>
          <a:p>
            <a:endParaRPr lang="en-US" dirty="0"/>
          </a:p>
          <a:p>
            <a:r>
              <a:rPr lang="en-US" dirty="0"/>
              <a:t>Topology: shape of the space</a:t>
            </a:r>
          </a:p>
          <a:p>
            <a:pPr lvl="1"/>
            <a:r>
              <a:rPr lang="en-US" dirty="0"/>
              <a:t>Consider all the feasible points in the configuration space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1DEE-7ECC-5BCC-D671-A482FCED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5987-73A0-B92B-E0AE-3377F94D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7337-3600-9408-8BDF-D6125FE1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762DDA-4C38-6236-5B6C-2BBEC98E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969" y="2546772"/>
            <a:ext cx="613312" cy="3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0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E789-6B69-A3A7-06A4-798E8D76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in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8C37-0F40-23E0-6FEF-95F2F5A7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 all needed packages, exit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docker container commit CONTAINER_ID</a:t>
            </a:r>
          </a:p>
          <a:p>
            <a:r>
              <a:rPr lang="de-DE" b="0" i="0" dirty="0">
                <a:solidFill>
                  <a:srgbClr val="333333"/>
                </a:solidFill>
                <a:effectLst/>
                <a:latin typeface="-apple-system"/>
              </a:rPr>
              <a:t>docker image tag &lt;IMAGE_ID&gt; TAG</a:t>
            </a:r>
          </a:p>
          <a:p>
            <a:endParaRPr lang="de-DE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dirty="0"/>
              <a:t>Useful commands</a:t>
            </a:r>
          </a:p>
          <a:p>
            <a:pPr lvl="1"/>
            <a:r>
              <a:rPr lang="en-US" sz="2800" dirty="0">
                <a:solidFill>
                  <a:srgbClr val="333333"/>
                </a:solidFill>
                <a:latin typeface="-apple-system"/>
              </a:rPr>
              <a:t>docker container list –a</a:t>
            </a:r>
          </a:p>
          <a:p>
            <a:pPr lvl="1"/>
            <a:r>
              <a:rPr lang="en-US" sz="2800" dirty="0">
                <a:solidFill>
                  <a:srgbClr val="333333"/>
                </a:solidFill>
                <a:latin typeface="-apple-system"/>
              </a:rPr>
              <a:t>docker image list -a</a:t>
            </a:r>
          </a:p>
          <a:p>
            <a:endParaRPr lang="en-US" dirty="0"/>
          </a:p>
          <a:p>
            <a:r>
              <a:rPr lang="en-US" dirty="0"/>
              <a:t>The new tagged image will have all the installed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C5442-D7DF-FC27-AF5B-9C0DAC46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511D-DE85-A616-A0B3-A462F197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18C1A-5C70-71F6-B6D5-C4E31C3E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08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68A4-BD58-4553-8D6F-3E6992C6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0EB4-75CC-4351-A80A-74763AB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space</a:t>
            </a:r>
          </a:p>
          <a:p>
            <a:endParaRPr lang="en-US" dirty="0"/>
          </a:p>
          <a:p>
            <a:r>
              <a:rPr lang="en-US" dirty="0"/>
              <a:t>Workspace</a:t>
            </a:r>
          </a:p>
          <a:p>
            <a:endParaRPr lang="en-US" dirty="0"/>
          </a:p>
          <a:p>
            <a:r>
              <a:rPr lang="en-US" dirty="0"/>
              <a:t>ROS</a:t>
            </a:r>
          </a:p>
          <a:p>
            <a:endParaRPr lang="en-US" dirty="0"/>
          </a:p>
          <a:p>
            <a:r>
              <a:rPr lang="en-US" dirty="0"/>
              <a:t>Docker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465D-5255-4EAB-9DAB-DCE4D483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E596-3BD5-43DC-A1FD-3C77ADB0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CB1D-32D4-428C-A64D-9CC36DF9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07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FA0B-9E39-354F-EA05-B2D75B9E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BFFA-C318-2274-1CFD-80A77A93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2 in Kevin M. Lynch and Frank C. Park. Modern Robotics: Mechanics, Planning, and Control. 1st Edition, 2017 </a:t>
            </a:r>
            <a:r>
              <a:rPr lang="en-US" dirty="0">
                <a:hlinkClick r:id="rId3"/>
              </a:rPr>
              <a:t>http://hades.mech.northwestern.edu/images/7/7f/MR.pdf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ROS wiki </a:t>
            </a:r>
            <a:r>
              <a:rPr lang="en-US" dirty="0">
                <a:hlinkClick r:id="rId4"/>
              </a:rPr>
              <a:t>https://wiki.ros.org/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Docker document </a:t>
            </a:r>
            <a:r>
              <a:rPr lang="en-US" dirty="0">
                <a:hlinkClick r:id="rId5"/>
              </a:rPr>
              <a:t>https://docs.docker.com/get-started/overview/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09E3-5067-FE52-6F1F-D7C58C6A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890C-2F02-6358-A742-E012C057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9B9A-9042-ED55-297C-EF11F284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6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E710-BA73-E995-2CE5-75DB6AD6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Space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4235-6B3E-2857-8BA4-ED48C350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n-dimensional Euclidean space</a:t>
            </a:r>
          </a:p>
          <a:p>
            <a:endParaRPr lang="en-US" dirty="0"/>
          </a:p>
          <a:p>
            <a:r>
              <a:rPr lang="en-US" dirty="0"/>
              <a:t>n-dimensional sphere in a (n+1)-dimensional Euclidean space</a:t>
            </a:r>
          </a:p>
          <a:p>
            <a:pPr lvl="1"/>
            <a:r>
              <a:rPr lang="en-US" dirty="0">
                <a:latin typeface="CMR10"/>
              </a:rPr>
              <a:t>T</a:t>
            </a:r>
            <a:r>
              <a:rPr lang="en-US" b="0" i="0" u="none" strike="noStrike" baseline="0" dirty="0">
                <a:latin typeface="CMR10"/>
              </a:rPr>
              <a:t>wo-dimensional surface of a sphere in three-dimensional space</a:t>
            </a:r>
          </a:p>
          <a:p>
            <a:pPr lvl="1"/>
            <a:endParaRPr lang="en-US" sz="1800" dirty="0">
              <a:latin typeface="CMR10"/>
            </a:endParaRPr>
          </a:p>
          <a:p>
            <a:r>
              <a:rPr lang="en-US" dirty="0">
                <a:latin typeface="CMR10"/>
              </a:rPr>
              <a:t>The C-space can have different representations, but its shape is the same</a:t>
            </a:r>
          </a:p>
          <a:p>
            <a:pPr lvl="1"/>
            <a:r>
              <a:rPr lang="en-US" dirty="0">
                <a:latin typeface="CMR10"/>
              </a:rPr>
              <a:t>A point on a unit circle can have  two representations</a:t>
            </a:r>
          </a:p>
          <a:p>
            <a:pPr lvl="1"/>
            <a:r>
              <a:rPr lang="en-US" dirty="0">
                <a:latin typeface="CMR10"/>
              </a:rPr>
              <a:t>angle      , or coordinates (x, y)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D983-3036-C496-A47A-0B831DED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6718-77B1-5A0D-E2BD-1C3BABA9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E4D7-E83C-603C-85ED-81EAA086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F17A5E0-382C-8CE0-4E2F-5FB83B33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422" y="1568230"/>
            <a:ext cx="535867" cy="32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1AADCFF-D422-39E9-B4EC-F9C59EEF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893" y="2566368"/>
            <a:ext cx="516467" cy="35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0FC56FE-5FAC-1671-88DB-D663DDAC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370" y="2927613"/>
            <a:ext cx="385763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33820E-A111-0F06-7F5D-867991B97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782" y="4883665"/>
            <a:ext cx="369651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1F7F19-E5F3-68DE-549A-4FB43FB0FF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667"/>
          <a:stretch/>
        </p:blipFill>
        <p:spPr>
          <a:xfrm>
            <a:off x="5530180" y="4924146"/>
            <a:ext cx="2159541" cy="5286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966338-0B3F-6EBB-A819-EBE8FC89BB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0785" y="1974880"/>
            <a:ext cx="1350896" cy="202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0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E922-AAA9-A708-E31F-EC0B0BF1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Space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6892-AE8F-39A9-EF12-91F49DC2C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C-space as Cartesian product (all ordered pairs)</a:t>
            </a:r>
          </a:p>
          <a:p>
            <a:pPr lvl="1"/>
            <a:r>
              <a:rPr lang="en-US" b="0" i="0" u="none" strike="noStrike" baseline="0" dirty="0">
                <a:latin typeface="CMR10"/>
              </a:rPr>
              <a:t>A rigid body in the plane</a:t>
            </a:r>
          </a:p>
          <a:p>
            <a:pPr lvl="1"/>
            <a:endParaRPr lang="en-US" dirty="0">
              <a:latin typeface="CMR10"/>
            </a:endParaRPr>
          </a:p>
          <a:p>
            <a:pPr lvl="1"/>
            <a:r>
              <a:rPr lang="en-US" dirty="0">
                <a:latin typeface="CMR10"/>
              </a:rPr>
              <a:t>A PR robot (Prismatic-Revolute)</a:t>
            </a:r>
          </a:p>
          <a:p>
            <a:pPr lvl="2"/>
            <a:r>
              <a:rPr lang="en-US" dirty="0">
                <a:latin typeface="CMR10"/>
              </a:rPr>
              <a:t>Ignore joint limits</a:t>
            </a:r>
          </a:p>
          <a:p>
            <a:pPr lvl="2"/>
            <a:endParaRPr lang="en-US" dirty="0">
              <a:latin typeface="CMR10"/>
            </a:endParaRPr>
          </a:p>
          <a:p>
            <a:pPr lvl="1"/>
            <a:r>
              <a:rPr lang="en-US" dirty="0">
                <a:latin typeface="CMR10"/>
              </a:rPr>
              <a:t>A 2R robot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291BD-AA0F-D122-14B3-63A6D686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898C-9E31-920E-0AFF-070156F8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4041-3388-9261-A67D-44748944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59B3D3-580F-58E3-AF95-6C335160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71" y="1917910"/>
            <a:ext cx="1363530" cy="485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44E59-CEC5-5821-8371-F0E0D357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324" y="2687765"/>
            <a:ext cx="1352577" cy="4805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CB532A-F657-FADB-168D-E3983BD09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575" y="3749283"/>
            <a:ext cx="1962105" cy="434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8B031A-DB8E-97A6-39B0-E6601AA6B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815" y="4296783"/>
            <a:ext cx="1802026" cy="18482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072815-04DE-6CD8-4E9F-BB11824027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4754" y="4259702"/>
            <a:ext cx="1511246" cy="1942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7902CC-E38C-6775-2377-CC57565A1B5F}"/>
              </a:ext>
            </a:extLst>
          </p:cNvPr>
          <p:cNvSpPr txBox="1"/>
          <p:nvPr/>
        </p:nvSpPr>
        <p:spPr>
          <a:xfrm>
            <a:off x="5405120" y="3773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-dimensional surface of a torus in an (</a:t>
            </a:r>
            <a:r>
              <a:rPr lang="en-US" sz="1800" b="0" i="0" u="none" strike="noStrike" baseline="0" dirty="0">
                <a:latin typeface="CMMI10"/>
              </a:rPr>
              <a:t>n</a:t>
            </a:r>
            <a:r>
              <a:rPr lang="en-US" sz="1800" b="0" i="0" u="none" strike="noStrike" baseline="0" dirty="0">
                <a:latin typeface="CMR10"/>
              </a:rPr>
              <a:t>+1)-dimensional space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0BC753-ABBE-5220-8C7D-194A0CA0D7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9830" y="4159273"/>
            <a:ext cx="1642678" cy="1811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65402-42CA-7A35-C772-292257BAFD08}"/>
              </a:ext>
            </a:extLst>
          </p:cNvPr>
          <p:cNvSpPr txBox="1"/>
          <p:nvPr/>
        </p:nvSpPr>
        <p:spPr>
          <a:xfrm>
            <a:off x="7077658" y="5970461"/>
            <a:ext cx="251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R10"/>
              </a:rPr>
              <a:t>sample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3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3804-284A-F1D6-CF2F-95D0F8E5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Space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61A5-B9E3-6D46-F366-AC4288B7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latin typeface="CMR10"/>
              </a:rPr>
              <a:t>C-space of a planar rigid body (chassis</a:t>
            </a:r>
            <a:r>
              <a:rPr lang="en-US" sz="2400" b="0" i="0" u="none" strike="noStrike" dirty="0">
                <a:latin typeface="CMR10"/>
              </a:rPr>
              <a:t> of a mobile robot)</a:t>
            </a:r>
            <a:r>
              <a:rPr lang="en-US" sz="2400" b="0" i="0" u="none" strike="noStrike" baseline="0" dirty="0">
                <a:latin typeface="CMR10"/>
              </a:rPr>
              <a:t> with a 2R robot arm</a:t>
            </a:r>
          </a:p>
          <a:p>
            <a:endParaRPr lang="en-US" sz="2400" dirty="0">
              <a:latin typeface="CMR10"/>
            </a:endParaRPr>
          </a:p>
          <a:p>
            <a:endParaRPr lang="en-US" sz="2400" dirty="0">
              <a:latin typeface="CMR10"/>
            </a:endParaRPr>
          </a:p>
          <a:p>
            <a:endParaRPr lang="en-US" sz="2400" dirty="0">
              <a:latin typeface="CMR10"/>
            </a:endParaRPr>
          </a:p>
          <a:p>
            <a:r>
              <a:rPr lang="en-US" sz="2400" dirty="0">
                <a:latin typeface="CMR10"/>
              </a:rPr>
              <a:t>C-space of a rigid body in 3D space</a:t>
            </a:r>
          </a:p>
          <a:p>
            <a:pPr lvl="1"/>
            <a:r>
              <a:rPr lang="en-US" dirty="0">
                <a:latin typeface="CMR10"/>
              </a:rPr>
              <a:t>3D translation</a:t>
            </a:r>
          </a:p>
          <a:p>
            <a:pPr lvl="1"/>
            <a:r>
              <a:rPr lang="en-US" dirty="0">
                <a:latin typeface="CMR10"/>
              </a:rPr>
              <a:t>3D rotation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DD748-6B6F-804C-50B4-A84EBBB9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0647C-AF35-8190-AF53-43488CBE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B93F-BCD0-8844-DA83-027761BB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6E5F7-483F-14DB-8973-46A94BA7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89" y="2310244"/>
            <a:ext cx="4938264" cy="52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7958D5-C518-7C8A-DAAA-6A1ECA21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213" y="4021457"/>
            <a:ext cx="2879387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4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D1D5-0EFF-FEF6-7DE6-B3CB621E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DEBA-126C-455E-09EF-7CAB79DE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 space is a space in which the robot’s task can be naturally expressed</a:t>
            </a:r>
          </a:p>
          <a:p>
            <a:endParaRPr lang="en-US" dirty="0"/>
          </a:p>
          <a:p>
            <a:r>
              <a:rPr lang="en-US" dirty="0"/>
              <a:t>Task examples</a:t>
            </a:r>
          </a:p>
          <a:p>
            <a:pPr lvl="1"/>
            <a:r>
              <a:rPr lang="en-US" dirty="0"/>
              <a:t>Draw on a piece of paper:</a:t>
            </a:r>
          </a:p>
          <a:p>
            <a:pPr lvl="1"/>
            <a:r>
              <a:rPr lang="en-US" dirty="0"/>
              <a:t>Manipulate a rigid body: C-space of the rigid body</a:t>
            </a:r>
          </a:p>
          <a:p>
            <a:pPr lvl="1"/>
            <a:endParaRPr lang="en-US" dirty="0"/>
          </a:p>
          <a:p>
            <a:r>
              <a:rPr lang="en-US" dirty="0"/>
              <a:t>Task space is driven by the task, independently of the robot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B2F9-B0CC-219C-5510-381FC6FD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4E08-5FC8-94B8-37A6-221D09A8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BA7A-8F30-62B4-0ED9-D819E624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1A534E-B0B5-5F4C-B542-365F5B93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367" y="3283731"/>
            <a:ext cx="532719" cy="43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7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D7D7-0C25-19B5-A807-E2D91FE3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FC2C-587C-4D52-B4C5-242DA4A9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workspace is a specification of the configurations that the end-effector of the robot can reach.</a:t>
            </a:r>
          </a:p>
          <a:p>
            <a:r>
              <a:rPr lang="en-US" dirty="0"/>
              <a:t>Depends on the robot structure, independent of the task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D52E-A51E-47D3-3E3B-FE291442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AC65D-4D7C-057E-C37E-67C575C7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5B8B-DD14-FF68-D76B-2E25CEAF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4494BC-F48C-6904-1682-2D660E2E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88" y="3243393"/>
            <a:ext cx="2656953" cy="2588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663AC0-E53D-0C97-D405-7367D0894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90" y="3218806"/>
            <a:ext cx="2656954" cy="2612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A4BCAB-CC85-E4B4-1F56-C29AF48B2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220" y="3218806"/>
            <a:ext cx="2382450" cy="26782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BC9438-51AA-7E39-7F93-54707DD5FB83}"/>
              </a:ext>
            </a:extLst>
          </p:cNvPr>
          <p:cNvSpPr txBox="1"/>
          <p:nvPr/>
        </p:nvSpPr>
        <p:spPr>
          <a:xfrm>
            <a:off x="1789173" y="5795631"/>
            <a:ext cx="238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9"/>
              </a:rPr>
              <a:t>a planar 2R open chain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385CB-52F0-61FA-11F4-F3AB366DD8E3}"/>
              </a:ext>
            </a:extLst>
          </p:cNvPr>
          <p:cNvSpPr txBox="1"/>
          <p:nvPr/>
        </p:nvSpPr>
        <p:spPr>
          <a:xfrm>
            <a:off x="4957756" y="5795631"/>
            <a:ext cx="238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>
                <a:latin typeface="CMR9"/>
              </a:rPr>
              <a:t>a planar 3R open chain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34978-34BD-1D06-A9D4-EAB04D646502}"/>
              </a:ext>
            </a:extLst>
          </p:cNvPr>
          <p:cNvSpPr txBox="1"/>
          <p:nvPr/>
        </p:nvSpPr>
        <p:spPr>
          <a:xfrm>
            <a:off x="7835382" y="5831632"/>
            <a:ext cx="2567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R9"/>
              </a:rPr>
              <a:t>a spherical 2R open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4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A7B6-CC0C-123A-8153-11754BC5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SCARA Robot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F0E7-C61E-143C-7415-7BA9BD3B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F1C8-DCA3-4AF1-80DC-9A396B98CEFF}" type="datetime1">
              <a:rPr lang="en-US" smtClean="0"/>
              <a:t>8/25/2024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5ECDF-C65C-470F-FFB1-AE702622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Yu Xiang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D406-1B8B-3936-8F7F-AB261F76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0F0CC-EBAF-4E3D-80D7-CFC82A3A738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814BA-4C25-B383-E1BC-F2014D2D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6" y="1838131"/>
            <a:ext cx="5579250" cy="3937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22D733-714A-9BB6-D7A1-7551E76959D3}"/>
              </a:ext>
            </a:extLst>
          </p:cNvPr>
          <p:cNvSpPr txBox="1"/>
          <p:nvPr/>
        </p:nvSpPr>
        <p:spPr>
          <a:xfrm>
            <a:off x="6540759" y="1698171"/>
            <a:ext cx="3756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End-effector configuration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561D0-E284-8DC2-3D09-A48E67C56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750" y="2263398"/>
            <a:ext cx="1867381" cy="5405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8C9A34-9DDD-D687-49BB-70671609F5F8}"/>
              </a:ext>
            </a:extLst>
          </p:cNvPr>
          <p:cNvSpPr txBox="1"/>
          <p:nvPr/>
        </p:nvSpPr>
        <p:spPr>
          <a:xfrm>
            <a:off x="6540759" y="2967335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Task space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9D6D91-9686-60B9-1635-EF28A39C3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413" y="2881718"/>
            <a:ext cx="1507787" cy="632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F36029-F600-F9F3-B408-72A0C5819490}"/>
              </a:ext>
            </a:extLst>
          </p:cNvPr>
          <p:cNvSpPr txBox="1"/>
          <p:nvPr/>
        </p:nvSpPr>
        <p:spPr>
          <a:xfrm>
            <a:off x="6540759" y="3768329"/>
            <a:ext cx="2223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Reachable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918F84-F937-3813-4997-B5EC34FB5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687" y="4183827"/>
            <a:ext cx="1867381" cy="5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115465</TotalTime>
  <Words>1574</Words>
  <Application>Microsoft Office PowerPoint</Application>
  <PresentationFormat>Widescreen</PresentationFormat>
  <Paragraphs>332</Paragraphs>
  <Slides>32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-apple-system</vt:lpstr>
      <vt:lpstr>Arial Unicode MS</vt:lpstr>
      <vt:lpstr>CMMI10</vt:lpstr>
      <vt:lpstr>CMR10</vt:lpstr>
      <vt:lpstr>CMR9</vt:lpstr>
      <vt:lpstr>Menlo</vt:lpstr>
      <vt:lpstr>Palatino</vt:lpstr>
      <vt:lpstr>Arial</vt:lpstr>
      <vt:lpstr>Calibri</vt:lpstr>
      <vt:lpstr>Calibri Light</vt:lpstr>
      <vt:lpstr>Consolas</vt:lpstr>
      <vt:lpstr>Symbol</vt:lpstr>
      <vt:lpstr>Verdana</vt:lpstr>
      <vt:lpstr>Office Theme</vt:lpstr>
      <vt:lpstr>Configuration Space, Task Space, Workspace and Introduction to ROS</vt:lpstr>
      <vt:lpstr>Configuration Space of a Robot</vt:lpstr>
      <vt:lpstr>Configuration Space Topology</vt:lpstr>
      <vt:lpstr>Configuration Space Topology</vt:lpstr>
      <vt:lpstr>Configuration Space Topology</vt:lpstr>
      <vt:lpstr>Configuration Space Topology</vt:lpstr>
      <vt:lpstr>Task Space</vt:lpstr>
      <vt:lpstr>Workspace</vt:lpstr>
      <vt:lpstr>SCARA Robot</vt:lpstr>
      <vt:lpstr>A 6R Robot</vt:lpstr>
      <vt:lpstr>PowerPoint Presentation</vt:lpstr>
      <vt:lpstr>Robot Programming</vt:lpstr>
      <vt:lpstr>Robot Operating System (ROS)</vt:lpstr>
      <vt:lpstr>Robot Operating System (ROS)</vt:lpstr>
      <vt:lpstr>ROS Computation Graph</vt:lpstr>
      <vt:lpstr>ROS Message Example</vt:lpstr>
      <vt:lpstr>ROS Computation Graph</vt:lpstr>
      <vt:lpstr>ROS Computation Graph</vt:lpstr>
      <vt:lpstr>ROS Computation Graph</vt:lpstr>
      <vt:lpstr>Using ROS</vt:lpstr>
      <vt:lpstr>Using ROS with Ubuntu</vt:lpstr>
      <vt:lpstr>Using ROS with Mac</vt:lpstr>
      <vt:lpstr>Docker: Using ROS with Windows</vt:lpstr>
      <vt:lpstr>Ubuntu in Docker</vt:lpstr>
      <vt:lpstr>Docker</vt:lpstr>
      <vt:lpstr>ROS in Docker</vt:lpstr>
      <vt:lpstr>ROS in Docker</vt:lpstr>
      <vt:lpstr>ROS in Docker</vt:lpstr>
      <vt:lpstr>Commit Your Docker Image</vt:lpstr>
      <vt:lpstr>ROS in Docker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Xiang</dc:creator>
  <cp:lastModifiedBy>Yu</cp:lastModifiedBy>
  <cp:revision>1648</cp:revision>
  <dcterms:created xsi:type="dcterms:W3CDTF">2021-05-27T03:53:10Z</dcterms:created>
  <dcterms:modified xsi:type="dcterms:W3CDTF">2024-08-25T20:19:07Z</dcterms:modified>
</cp:coreProperties>
</file>