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4" r:id="rId18"/>
    <p:sldId id="278" r:id="rId19"/>
    <p:sldId id="279" r:id="rId20"/>
    <p:sldId id="275" r:id="rId21"/>
    <p:sldId id="276" r:id="rId22"/>
    <p:sldId id="273" r:id="rId23"/>
    <p:sldId id="280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C6D337-C14A-4154-B846-3578BAB15421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B2AA992-0053-4AC5-BE27-CDA316B37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ASYNCHRONOUS COMMUNICATION USING RETURN TO ZERO  PROTOCOL IN SSL</a:t>
            </a:r>
            <a:endParaRPr lang="en-US" sz="2800" b="1" dirty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740664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BY: B.I.PAVITRA</a:t>
            </a:r>
          </a:p>
          <a:p>
            <a:pPr algn="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MTECH,CNE</a:t>
            </a:r>
          </a:p>
          <a:p>
            <a:pPr algn="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RVCE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CONTD…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Analysis of the Experimental Results for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Quantum Key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Distribution Cryptography in IEEE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802.11 Networks by Xu Huang, Shirantha Wijesekera, Dharmendra Sharma proposes the dual rail protocols for the wireless networks.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 and Spatial Reuse Handshake Protocol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Underwater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Acoustic Communication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Networks by Roee Diamant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Lutz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Lampe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of 4 phase in SSL handshake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Implementation of 4-phase handshake protocol.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Simple and unambiguous.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Delay insensitive.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Power efficient.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Certificate and key exchange in SSL.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FOUR PHASE HANDSHAKE PROTOCOL DESIGN</a:t>
            </a:r>
            <a:r>
              <a:rPr lang="en-US" sz="3200" b="1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[4][5]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Signaling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encoding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Acknowledge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Balanced path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Muller C element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 = XY + Z (X+Y)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FOUR PHASE PROTOCOL</a:t>
            </a:r>
            <a:r>
              <a:rPr lang="en-US" sz="3200" b="1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[3]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828800"/>
            <a:ext cx="7391400" cy="2209800"/>
          </a:xfrm>
        </p:spPr>
      </p:pic>
      <p:sp>
        <p:nvSpPr>
          <p:cNvPr id="7" name="Rectangle 6"/>
          <p:cNvSpPr/>
          <p:nvPr/>
        </p:nvSpPr>
        <p:spPr>
          <a:xfrm>
            <a:off x="990600" y="4267200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Phase 1: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Sender wants to transfer data / enable to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receiver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Raises req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Phase 2: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Receiver detects rise in req, raises ack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Phase 3: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Sender detects rise in ack, lowers req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Phase 4: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Receiver detects low req, lowers ack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TWO PHASE PROTOCOL HANDSHAKING CODE</a:t>
            </a:r>
            <a:r>
              <a:rPr lang="en-US" sz="3200" b="1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[7]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o</a:t>
            </a:r>
            <a:r>
              <a:rPr lang="en-US" dirty="0" smtClean="0"/>
              <a:t>1.send(D)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data=D;</a:t>
            </a:r>
          </a:p>
          <a:p>
            <a:pPr lvl="1">
              <a:buNone/>
            </a:pPr>
            <a:r>
              <a:rPr lang="en-US" dirty="0"/>
              <a:t>s</a:t>
            </a:r>
            <a:r>
              <a:rPr lang="en-US" dirty="0" smtClean="0"/>
              <a:t>ync();</a:t>
            </a:r>
          </a:p>
          <a:p>
            <a:pPr lvl="1">
              <a:buNone/>
            </a:pPr>
            <a:r>
              <a:rPr lang="en-US" dirty="0" smtClean="0"/>
              <a:t>a=ack;</a:t>
            </a:r>
          </a:p>
          <a:p>
            <a:pPr lvl="1">
              <a:buNone/>
            </a:pPr>
            <a:r>
              <a:rPr lang="en-US" dirty="0"/>
              <a:t>r</a:t>
            </a:r>
            <a:r>
              <a:rPr lang="en-US" dirty="0" smtClean="0"/>
              <a:t>eq=!req;</a:t>
            </a:r>
          </a:p>
          <a:p>
            <a:pPr lvl="1">
              <a:buNone/>
            </a:pPr>
            <a:r>
              <a:rPr lang="en-US" dirty="0" smtClean="0"/>
              <a:t>while(a==ack) wait();</a:t>
            </a:r>
          </a:p>
          <a:p>
            <a:pPr>
              <a:buNone/>
            </a:pPr>
            <a:r>
              <a:rPr lang="en-US" sz="3200" dirty="0"/>
              <a:t>}</a:t>
            </a:r>
            <a:endParaRPr lang="en-US" sz="3200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o</a:t>
            </a:r>
            <a:r>
              <a:rPr lang="en-US" dirty="0" smtClean="0"/>
              <a:t>2.recv()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 lvl="1">
              <a:buNone/>
            </a:pPr>
            <a:r>
              <a:rPr lang="en-US" dirty="0" smtClean="0"/>
              <a:t>r=req;</a:t>
            </a:r>
          </a:p>
          <a:p>
            <a:pPr lvl="1">
              <a:buNone/>
            </a:pPr>
            <a:r>
              <a:rPr lang="en-US" dirty="0" smtClean="0"/>
              <a:t>while(r==req) wait();</a:t>
            </a:r>
          </a:p>
          <a:p>
            <a:pPr lvl="1">
              <a:buNone/>
            </a:pPr>
            <a:r>
              <a:rPr lang="en-US" dirty="0" smtClean="0"/>
              <a:t>D=data;</a:t>
            </a:r>
          </a:p>
          <a:p>
            <a:pPr lvl="1">
              <a:buNone/>
            </a:pPr>
            <a:r>
              <a:rPr lang="en-US" dirty="0" smtClean="0"/>
              <a:t>ack=!ack;</a:t>
            </a:r>
          </a:p>
          <a:p>
            <a:pPr lvl="1">
              <a:buNone/>
            </a:pPr>
            <a:r>
              <a:rPr lang="en-US" dirty="0" smtClean="0"/>
              <a:t>return D;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FOUR PHASE HANDSHAKING CODE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o1.send(D)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while(ack) wait(A);</a:t>
            </a:r>
          </a:p>
          <a:p>
            <a:pPr lvl="1">
              <a:buNone/>
            </a:pPr>
            <a:r>
              <a:rPr lang="en-US" dirty="0" smtClean="0"/>
              <a:t>data=D;</a:t>
            </a:r>
          </a:p>
          <a:p>
            <a:pPr lvl="1">
              <a:buNone/>
            </a:pPr>
            <a:r>
              <a:rPr lang="en-US" dirty="0" smtClean="0"/>
              <a:t>sync();</a:t>
            </a:r>
          </a:p>
          <a:p>
            <a:pPr lvl="1">
              <a:buNone/>
            </a:pPr>
            <a:r>
              <a:rPr lang="en-US" dirty="0" smtClean="0"/>
              <a:t>req=1;</a:t>
            </a:r>
          </a:p>
          <a:p>
            <a:pPr lvl="1">
              <a:buNone/>
            </a:pPr>
            <a:r>
              <a:rPr lang="en-US" dirty="0" smtClean="0"/>
              <a:t>R.signal();</a:t>
            </a:r>
          </a:p>
          <a:p>
            <a:pPr lvl="1">
              <a:buNone/>
            </a:pPr>
            <a:r>
              <a:rPr lang="en-US" dirty="0" smtClean="0"/>
              <a:t>while(!ack) wait(A);</a:t>
            </a:r>
          </a:p>
          <a:p>
            <a:pPr lvl="1">
              <a:buNone/>
            </a:pPr>
            <a:r>
              <a:rPr lang="en-US" dirty="0" smtClean="0"/>
              <a:t>req=0;</a:t>
            </a:r>
          </a:p>
          <a:p>
            <a:pPr lvl="1">
              <a:buNone/>
            </a:pPr>
            <a:r>
              <a:rPr lang="en-US" dirty="0" smtClean="0"/>
              <a:t>R.signal();</a:t>
            </a:r>
          </a:p>
          <a:p>
            <a:pPr>
              <a:buNone/>
            </a:pPr>
            <a:r>
              <a:rPr lang="en-US" sz="32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o2.recv()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dirty="0" smtClean="0"/>
              <a:t>while(!req) wait(R);</a:t>
            </a:r>
          </a:p>
          <a:p>
            <a:pPr lvl="1">
              <a:buNone/>
            </a:pPr>
            <a:r>
              <a:rPr lang="en-US" dirty="0" smtClean="0"/>
              <a:t>D=data;</a:t>
            </a:r>
          </a:p>
          <a:p>
            <a:pPr lvl="1">
              <a:buNone/>
            </a:pPr>
            <a:r>
              <a:rPr lang="en-US" dirty="0" smtClean="0"/>
              <a:t>ack=1;</a:t>
            </a:r>
          </a:p>
          <a:p>
            <a:pPr lvl="1">
              <a:buNone/>
            </a:pPr>
            <a:r>
              <a:rPr lang="en-US" dirty="0" smtClean="0"/>
              <a:t>A.signal();</a:t>
            </a:r>
          </a:p>
          <a:p>
            <a:pPr lvl="1">
              <a:buNone/>
            </a:pPr>
            <a:r>
              <a:rPr lang="en-US" dirty="0" smtClean="0"/>
              <a:t>while(req) wait(R);</a:t>
            </a:r>
          </a:p>
          <a:p>
            <a:pPr lvl="1">
              <a:buNone/>
            </a:pPr>
            <a:r>
              <a:rPr lang="en-US" dirty="0"/>
              <a:t>a</a:t>
            </a:r>
            <a:r>
              <a:rPr lang="en-US" dirty="0" smtClean="0"/>
              <a:t>ck=0;</a:t>
            </a:r>
          </a:p>
          <a:p>
            <a:pPr lvl="1">
              <a:buNone/>
            </a:pPr>
            <a:r>
              <a:rPr lang="en-US" dirty="0" smtClean="0"/>
              <a:t>A.signal();</a:t>
            </a:r>
          </a:p>
          <a:p>
            <a:pPr lvl="1">
              <a:buNone/>
            </a:pPr>
            <a:r>
              <a:rPr lang="en-US" dirty="0" smtClean="0"/>
              <a:t>return 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Semaphores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 Process Communication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creenshot from 2016-12-15 15_39_2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66" y="1981200"/>
            <a:ext cx="6866667" cy="3581400"/>
          </a:xfrm>
        </p:spPr>
      </p:pic>
      <p:sp>
        <p:nvSpPr>
          <p:cNvPr id="5" name="TextBox 4"/>
          <p:cNvSpPr txBox="1"/>
          <p:nvPr/>
        </p:nvSpPr>
        <p:spPr>
          <a:xfrm>
            <a:off x="1143000" y="1371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SENDER SIDE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creenshot from 2016-12-15 15_39_4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6923810" cy="4400000"/>
          </a:xfrm>
        </p:spPr>
      </p:pic>
      <p:sp>
        <p:nvSpPr>
          <p:cNvPr id="6" name="TextBox 5"/>
          <p:cNvSpPr txBox="1"/>
          <p:nvPr/>
        </p:nvSpPr>
        <p:spPr>
          <a:xfrm>
            <a:off x="1752600" y="1219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RECEIVER SIDE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Connection establishes between sender and receiver.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Sender sends the data only when ACK of receiver is set to 1.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After the data transfer both REQ and ACK will be set to 0.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Slow when compared to 2-phase protocol.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Survey of 4-phase handshake protocol.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Synchronization in asynchronous communication.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Advantages over 2-phase handshake protocol.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Usage of sockets.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[1]ECE620_special_topics_asynchronous_circuits_part2_pdf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fontAlgn="ctr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https://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en.wikipedia.org/wiki/Handshaking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[3]www.areata.org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/.../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2004_Modeling_and_synthesis_of_multi-rail_multi-protocol_QD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[4]citeseerx.ist.psu.edu/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viewdoc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download?doi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=10.1.1.124.818&amp;rep=rep1.pdf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[5]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 DPA on quasi delay insensitive asynchronous circuits: formalization and 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improvement by G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. F.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Bouesse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; M.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Renaudin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; S. Dumont; F.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Germain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Design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, Automation and Test in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EuropeYear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2005 Pages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: 424 - 429 Vol. 1, DOI: 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10.1109/DATE.2005.124</a:t>
            </a:r>
          </a:p>
          <a:p>
            <a:pPr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[6]www.mi.parisdescartes.fr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/~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mea/cours/DU/TLS_SSL_DUsec.pdf</a:t>
            </a:r>
          </a:p>
          <a:p>
            <a:pPr>
              <a:buNone/>
            </a:pPr>
            <a:endParaRPr lang="en-US" sz="9600" dirty="0" smtClean="0"/>
          </a:p>
          <a:p>
            <a:pPr>
              <a:buNone/>
            </a:pPr>
            <a:endParaRPr lang="en-US" sz="9600" dirty="0" smtClean="0"/>
          </a:p>
          <a:p>
            <a:pPr>
              <a:buNone/>
            </a:pPr>
            <a:endParaRPr lang="en-US" sz="9600" dirty="0"/>
          </a:p>
          <a:p>
            <a:pPr>
              <a:buNone/>
            </a:pPr>
            <a:r>
              <a:rPr lang="en-US" sz="9600" dirty="0"/>
              <a:t/>
            </a:r>
            <a:br>
              <a:rPr lang="en-US" sz="9600" dirty="0"/>
            </a:br>
            <a:endParaRPr lang="en-US" sz="96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[7]https://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www.ics.forth.gr/carv/async/demo/literature/handshakeprotocols.pdf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[8]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Proceedings of the Design, Automation and Test in Europe Conference and Exhibition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DATE’05)1530-1591/05 IEEE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[9]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IEEE journal of solid-state circuits, vol. 34, no. 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january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1999.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[10]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Quantum Cryptography Based Key Distribution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IEEE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802.11 Networks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Wijesekera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Huang,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Dharmendra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Sharma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2011 IEEE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[11]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2011 Ninth IEEE/IFIP International Conference on Embedded and Ubiquitous Computing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7030A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7030A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Communication modes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Synchronous communication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Asynchronous communication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Handshake protocols</a:t>
            </a:r>
            <a:r>
              <a:rPr lang="en-US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endParaRPr lang="en-US" dirty="0" smtClean="0"/>
          </a:p>
          <a:p>
            <a:pPr marL="571500" indent="-57150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267200"/>
            <a:ext cx="15240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4267200"/>
            <a:ext cx="15240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44958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743200" y="51816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0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525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Acknowledge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ASYNCHRONOUS COMMUNICATION</a:t>
            </a:r>
            <a:r>
              <a:rPr lang="en-US" sz="3200" b="1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498080" cy="48006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Automated process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Establishes communication channel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Transport layer security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Simple and complex protocols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SMTP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THREE WAY HANDSHAKE PROTOCOL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Client                                                   Server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875506" y="3847306"/>
            <a:ext cx="403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905500" y="39243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3000" y="2209800"/>
            <a:ext cx="6705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143000" y="3276600"/>
            <a:ext cx="6705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43000" y="4343400"/>
            <a:ext cx="6705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1905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 (sequence number=x)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3048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SYN+ACK (y,x+1)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1828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4191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ACK (Y+1)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HANDSHAKE PROTOCOLS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Bundled </a:t>
            </a:r>
            <a:r>
              <a:rPr lang="en-US" dirty="0">
                <a:solidFill>
                  <a:srgbClr val="002060"/>
                </a:solidFill>
              </a:rPr>
              <a:t>data Protocols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4-phase </a:t>
            </a:r>
            <a:r>
              <a:rPr lang="en-US" dirty="0">
                <a:solidFill>
                  <a:srgbClr val="002060"/>
                </a:solidFill>
              </a:rPr>
              <a:t>dual-rail protocol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2-phase </a:t>
            </a:r>
            <a:r>
              <a:rPr lang="en-US" dirty="0">
                <a:solidFill>
                  <a:srgbClr val="002060"/>
                </a:solidFill>
              </a:rPr>
              <a:t>dual-rail </a:t>
            </a:r>
            <a:r>
              <a:rPr lang="en-US" dirty="0" smtClean="0">
                <a:solidFill>
                  <a:srgbClr val="002060"/>
                </a:solidFill>
              </a:rPr>
              <a:t>protocol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Four Phase Protocol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Two Phase Protocol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TWO PHASE PROTOCOL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76400"/>
            <a:ext cx="7467600" cy="3733799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FOUR PHASE PROTOCOL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7391400" cy="3276600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Vincent </a:t>
            </a:r>
            <a:r>
              <a:rPr lang="en-US" dirty="0">
                <a:solidFill>
                  <a:srgbClr val="002060"/>
                </a:solidFill>
              </a:rPr>
              <a:t>Wing-</a:t>
            </a:r>
            <a:r>
              <a:rPr lang="en-US" dirty="0" err="1">
                <a:solidFill>
                  <a:srgbClr val="002060"/>
                </a:solidFill>
              </a:rPr>
              <a:t>Yun</a:t>
            </a:r>
            <a:r>
              <a:rPr lang="en-US" dirty="0">
                <a:solidFill>
                  <a:srgbClr val="002060"/>
                </a:solidFill>
              </a:rPr>
              <a:t> Sit, Chiu-Sing Choy, and Cheong-Fat </a:t>
            </a:r>
            <a:r>
              <a:rPr lang="en-US" dirty="0" smtClean="0">
                <a:solidFill>
                  <a:srgbClr val="002060"/>
                </a:solidFill>
              </a:rPr>
              <a:t>Chan, proposes a theory to use a Four-Phase Handshaking Asynchronous Static RAM Design for Self-Timed Systems.  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Family of 4-phase Latch </a:t>
            </a:r>
            <a:r>
              <a:rPr lang="en-US" dirty="0" smtClean="0">
                <a:solidFill>
                  <a:srgbClr val="002060"/>
                </a:solidFill>
              </a:rPr>
              <a:t>Protocols is reviewed by Graham Birtwistle and Kenneth </a:t>
            </a:r>
            <a:r>
              <a:rPr lang="en-US" dirty="0">
                <a:solidFill>
                  <a:srgbClr val="002060"/>
                </a:solidFill>
              </a:rPr>
              <a:t>S. </a:t>
            </a:r>
            <a:r>
              <a:rPr lang="en-US" dirty="0" smtClean="0">
                <a:solidFill>
                  <a:srgbClr val="002060"/>
                </a:solidFill>
              </a:rPr>
              <a:t>Stevens with the respective VLSI designs.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Tradeoffs </a:t>
            </a:r>
            <a:r>
              <a:rPr lang="en-US" dirty="0">
                <a:solidFill>
                  <a:srgbClr val="002060"/>
                </a:solidFill>
              </a:rPr>
              <a:t>Between RTO and RTZ in </a:t>
            </a:r>
            <a:r>
              <a:rPr lang="en-US" dirty="0" smtClean="0">
                <a:solidFill>
                  <a:srgbClr val="002060"/>
                </a:solidFill>
              </a:rPr>
              <a:t>Asynchronous Design by </a:t>
            </a:r>
            <a:r>
              <a:rPr lang="pt-BR" dirty="0" smtClean="0">
                <a:solidFill>
                  <a:srgbClr val="002060"/>
                </a:solidFill>
              </a:rPr>
              <a:t>Matheus </a:t>
            </a:r>
            <a:r>
              <a:rPr lang="pt-BR" dirty="0">
                <a:solidFill>
                  <a:srgbClr val="002060"/>
                </a:solidFill>
              </a:rPr>
              <a:t>T. </a:t>
            </a:r>
            <a:r>
              <a:rPr lang="pt-BR" dirty="0" smtClean="0">
                <a:solidFill>
                  <a:srgbClr val="002060"/>
                </a:solidFill>
              </a:rPr>
              <a:t>Moreira, </a:t>
            </a:r>
            <a:r>
              <a:rPr lang="pt-BR" dirty="0">
                <a:solidFill>
                  <a:srgbClr val="002060"/>
                </a:solidFill>
              </a:rPr>
              <a:t>Julian J. H. </a:t>
            </a:r>
            <a:r>
              <a:rPr lang="pt-BR" dirty="0" smtClean="0">
                <a:solidFill>
                  <a:srgbClr val="002060"/>
                </a:solidFill>
              </a:rPr>
              <a:t>Pontes, </a:t>
            </a:r>
            <a:r>
              <a:rPr lang="pt-BR" dirty="0">
                <a:solidFill>
                  <a:srgbClr val="002060"/>
                </a:solidFill>
              </a:rPr>
              <a:t>Ney L. V. </a:t>
            </a:r>
            <a:r>
              <a:rPr lang="pt-BR" dirty="0" smtClean="0">
                <a:solidFill>
                  <a:srgbClr val="002060"/>
                </a:solidFill>
              </a:rPr>
              <a:t>Calazans compares both the protocols in the networ scenario.</a:t>
            </a:r>
            <a:endParaRPr lang="pt-B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653</TotalTime>
  <Words>627</Words>
  <Application>Microsoft Office PowerPoint</Application>
  <PresentationFormat>On-screen Show (4:3)</PresentationFormat>
  <Paragraphs>152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ASYNCHRONOUS COMMUNICATION USING RETURN TO ZERO  PROTOCOL IN SSL</vt:lpstr>
      <vt:lpstr>CONTENTS</vt:lpstr>
      <vt:lpstr>INTRODUCTION</vt:lpstr>
      <vt:lpstr>ASYNCHRONOUS COMMUNICATION[2] </vt:lpstr>
      <vt:lpstr>THREE WAY HANDSHAKE PROTOCOL</vt:lpstr>
      <vt:lpstr>HANDSHAKE PROTOCOLS</vt:lpstr>
      <vt:lpstr>TWO PHASE PROTOCOL</vt:lpstr>
      <vt:lpstr>FOUR PHASE PROTOCOL</vt:lpstr>
      <vt:lpstr>LITERATURE SURVEY</vt:lpstr>
      <vt:lpstr>CONTD…</vt:lpstr>
      <vt:lpstr>OBJECTIVE</vt:lpstr>
      <vt:lpstr>APPLICATIONS</vt:lpstr>
      <vt:lpstr>FOUR PHASE HANDSHAKE PROTOCOL DESIGN[4][5] </vt:lpstr>
      <vt:lpstr>FOUR PHASE PROTOCOL[3]</vt:lpstr>
      <vt:lpstr>TWO PHASE PROTOCOL HANDSHAKING CODE[7]</vt:lpstr>
      <vt:lpstr>FOUR PHASE HANDSHAKING CODE</vt:lpstr>
      <vt:lpstr>IMPLEMENTATION</vt:lpstr>
      <vt:lpstr>OUTPUT </vt:lpstr>
      <vt:lpstr>OUTPUT</vt:lpstr>
      <vt:lpstr>RESULTS</vt:lpstr>
      <vt:lpstr>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4-PHASE HANDSHAKE PROTOCOL</dc:title>
  <dc:creator>user</dc:creator>
  <cp:lastModifiedBy>user</cp:lastModifiedBy>
  <cp:revision>78</cp:revision>
  <dcterms:created xsi:type="dcterms:W3CDTF">2016-11-17T14:05:25Z</dcterms:created>
  <dcterms:modified xsi:type="dcterms:W3CDTF">2016-12-15T20:47:22Z</dcterms:modified>
</cp:coreProperties>
</file>