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8" r:id="rId3"/>
    <p:sldId id="260" r:id="rId4"/>
    <p:sldId id="261" r:id="rId5"/>
    <p:sldId id="274" r:id="rId6"/>
    <p:sldId id="271" r:id="rId7"/>
    <p:sldId id="259" r:id="rId8"/>
    <p:sldId id="262" r:id="rId9"/>
    <p:sldId id="263" r:id="rId10"/>
    <p:sldId id="264" r:id="rId11"/>
    <p:sldId id="265" r:id="rId12"/>
    <p:sldId id="266" r:id="rId13"/>
    <p:sldId id="267" r:id="rId14"/>
    <p:sldId id="268" r:id="rId15"/>
    <p:sldId id="269" r:id="rId16"/>
    <p:sldId id="273" r:id="rId17"/>
    <p:sldId id="270"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312"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6D61358-DFE0-4E58-BCFA-4C6969D9884E}" type="datetimeFigureOut">
              <a:rPr lang="en-US" smtClean="0"/>
              <a:pPr/>
              <a:t>16/12/2016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06E7C53-9155-44D2-9A17-DFA8C06F76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1358-DFE0-4E58-BCFA-4C6969D9884E}" type="datetimeFigureOut">
              <a:rPr lang="en-US" smtClean="0"/>
              <a:pPr/>
              <a:t>16/12/2016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6E7C53-9155-44D2-9A17-DFA8C06F76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1358-DFE0-4E58-BCFA-4C6969D9884E}" type="datetimeFigureOut">
              <a:rPr lang="en-US" smtClean="0"/>
              <a:pPr/>
              <a:t>16/12/2016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6E7C53-9155-44D2-9A17-DFA8C06F76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1358-DFE0-4E58-BCFA-4C6969D9884E}" type="datetimeFigureOut">
              <a:rPr lang="en-US" smtClean="0"/>
              <a:pPr/>
              <a:t>16/12/2016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6E7C53-9155-44D2-9A17-DFA8C06F762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6D61358-DFE0-4E58-BCFA-4C6969D9884E}" type="datetimeFigureOut">
              <a:rPr lang="en-US" smtClean="0"/>
              <a:pPr/>
              <a:t>16/12/2016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6E7C53-9155-44D2-9A17-DFA8C06F762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D61358-DFE0-4E58-BCFA-4C6969D9884E}" type="datetimeFigureOut">
              <a:rPr lang="en-US" smtClean="0"/>
              <a:pPr/>
              <a:t>16/12/2016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6E7C53-9155-44D2-9A17-DFA8C06F762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D61358-DFE0-4E58-BCFA-4C6969D9884E}" type="datetimeFigureOut">
              <a:rPr lang="en-US" smtClean="0"/>
              <a:pPr/>
              <a:t>16/12/2016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06E7C53-9155-44D2-9A17-DFA8C06F76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6D61358-DFE0-4E58-BCFA-4C6969D9884E}" type="datetimeFigureOut">
              <a:rPr lang="en-US" smtClean="0"/>
              <a:pPr/>
              <a:t>16/12/2016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06E7C53-9155-44D2-9A17-DFA8C06F762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D61358-DFE0-4E58-BCFA-4C6969D9884E}" type="datetimeFigureOut">
              <a:rPr lang="en-US" smtClean="0"/>
              <a:pPr/>
              <a:t>16/12/2016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06E7C53-9155-44D2-9A17-DFA8C06F76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6D61358-DFE0-4E58-BCFA-4C6969D9884E}" type="datetimeFigureOut">
              <a:rPr lang="en-US" smtClean="0"/>
              <a:pPr/>
              <a:t>16/12/2016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6E7C53-9155-44D2-9A17-DFA8C06F76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6D61358-DFE0-4E58-BCFA-4C6969D9884E}" type="datetimeFigureOut">
              <a:rPr lang="en-US" smtClean="0"/>
              <a:pPr/>
              <a:t>16/12/2016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06E7C53-9155-44D2-9A17-DFA8C06F762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6D61358-DFE0-4E58-BCFA-4C6969D9884E}" type="datetimeFigureOut">
              <a:rPr lang="en-US" smtClean="0"/>
              <a:pPr/>
              <a:t>16/12/2016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06E7C53-9155-44D2-9A17-DFA8C06F76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8080248" cy="2301240"/>
          </a:xfrm>
        </p:spPr>
        <p:txBody>
          <a:bodyPr/>
          <a:lstStyle/>
          <a:p>
            <a:pPr algn="ctr"/>
            <a:r>
              <a:rPr lang="en-US" dirty="0" smtClean="0">
                <a:latin typeface="Times New Roman" pitchFamily="18" charset="0"/>
                <a:cs typeface="Times New Roman" pitchFamily="18" charset="0"/>
              </a:rPr>
              <a:t>Elliptic Curve Cryptography</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2435352" y="4419600"/>
            <a:ext cx="6480048" cy="1752600"/>
          </a:xfrm>
        </p:spPr>
        <p:txBody>
          <a:bodyPr/>
          <a:lstStyle/>
          <a:p>
            <a:r>
              <a:rPr lang="en-US" dirty="0" err="1" smtClean="0">
                <a:latin typeface="Times New Roman" pitchFamily="18" charset="0"/>
                <a:cs typeface="Times New Roman" pitchFamily="18" charset="0"/>
              </a:rPr>
              <a:t>Meghana</a:t>
            </a:r>
            <a:r>
              <a:rPr lang="en-US" dirty="0" smtClean="0">
                <a:latin typeface="Times New Roman" pitchFamily="18" charset="0"/>
                <a:cs typeface="Times New Roman" pitchFamily="18" charset="0"/>
              </a:rPr>
              <a:t> K A</a:t>
            </a:r>
          </a:p>
          <a:p>
            <a:r>
              <a:rPr lang="en-US" dirty="0" smtClean="0">
                <a:latin typeface="Times New Roman" pitchFamily="18" charset="0"/>
                <a:cs typeface="Times New Roman" pitchFamily="18" charset="0"/>
              </a:rPr>
              <a:t>1</a:t>
            </a:r>
            <a:r>
              <a:rPr lang="en-US" baseline="30000" dirty="0" smtClean="0">
                <a:latin typeface="Times New Roman" pitchFamily="18" charset="0"/>
                <a:cs typeface="Times New Roman" pitchFamily="18" charset="0"/>
              </a:rPr>
              <a:t>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Sem,CNE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doubling</a:t>
            </a:r>
            <a:endParaRPr lang="en-US" dirty="0"/>
          </a:p>
        </p:txBody>
      </p:sp>
      <p:sp>
        <p:nvSpPr>
          <p:cNvPr id="5" name="Content Placeholder 4"/>
          <p:cNvSpPr>
            <a:spLocks noGrp="1"/>
          </p:cNvSpPr>
          <p:nvPr>
            <p:ph sz="quarter" idx="2"/>
          </p:nvPr>
        </p:nvSpPr>
        <p:spPr>
          <a:xfrm>
            <a:off x="457200" y="1444294"/>
            <a:ext cx="4343400" cy="4423106"/>
          </a:xfrm>
        </p:spPr>
        <p:txBody>
          <a:bodyPr>
            <a:normAutofit/>
          </a:bodyPr>
          <a:lstStyle/>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Geometry approach:</a:t>
            </a:r>
          </a:p>
          <a:p>
            <a:pPr algn="just">
              <a:buNone/>
            </a:pPr>
            <a:r>
              <a:rPr lang="en-US" sz="2000" dirty="0" smtClean="0">
                <a:latin typeface="Times New Roman" pitchFamily="18" charset="0"/>
                <a:cs typeface="Times New Roman" pitchFamily="18" charset="0"/>
              </a:rPr>
              <a:t>		To the point P on elliptic curve, draw the tangent line to the elliptic curve at P. The line intersects the elliptic cure at the point -R. The reflection of the point -R with respect to x-axis gives the point R, which is the results of doubling of point P.</a:t>
            </a:r>
            <a:endParaRPr lang="en-US" sz="2000" dirty="0">
              <a:latin typeface="Times New Roman" pitchFamily="18" charset="0"/>
              <a:cs typeface="Times New Roman" pitchFamily="18" charset="0"/>
            </a:endParaRPr>
          </a:p>
        </p:txBody>
      </p:sp>
      <p:pic>
        <p:nvPicPr>
          <p:cNvPr id="7" name="Content Placeholder 6" descr="ellip3.png"/>
          <p:cNvPicPr>
            <a:picLocks noGrp="1" noChangeAspect="1"/>
          </p:cNvPicPr>
          <p:nvPr>
            <p:ph sz="quarter" idx="4"/>
          </p:nvPr>
        </p:nvPicPr>
        <p:blipFill>
          <a:blip r:embed="rId2"/>
          <a:stretch>
            <a:fillRect/>
          </a:stretch>
        </p:blipFill>
        <p:spPr>
          <a:xfrm>
            <a:off x="4876800" y="1472627"/>
            <a:ext cx="3810000" cy="4547173"/>
          </a:xfrm>
        </p:spPr>
      </p:pic>
      <p:sp>
        <p:nvSpPr>
          <p:cNvPr id="8" name="TextBox 7"/>
          <p:cNvSpPr txBox="1"/>
          <p:nvPr/>
        </p:nvSpPr>
        <p:spPr>
          <a:xfrm>
            <a:off x="4648200" y="5943600"/>
            <a:ext cx="4038600" cy="369332"/>
          </a:xfrm>
          <a:prstGeom prst="rect">
            <a:avLst/>
          </a:prstGeom>
          <a:noFill/>
        </p:spPr>
        <p:txBody>
          <a:bodyPr wrap="square" rtlCol="0">
            <a:spAutoFit/>
          </a:bodyPr>
          <a:lstStyle/>
          <a:p>
            <a:pPr algn="ctr"/>
            <a:r>
              <a:rPr lang="en-US" dirty="0" smtClean="0"/>
              <a:t>Fig3:point doubling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US" sz="2000" dirty="0" smtClean="0">
                <a:latin typeface="Times New Roman" pitchFamily="18" charset="0"/>
                <a:cs typeface="Times New Roman" pitchFamily="18" charset="0"/>
              </a:rPr>
              <a:t>Intuitive approach:</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kP</a:t>
            </a:r>
            <a:r>
              <a:rPr lang="en-US" sz="2000" dirty="0" smtClean="0">
                <a:latin typeface="Times New Roman" pitchFamily="18" charset="0"/>
                <a:cs typeface="Times New Roman" pitchFamily="18" charset="0"/>
              </a:rPr>
              <a:t>= (P+P+…+P)</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k</a:t>
            </a:r>
          </a:p>
          <a:p>
            <a:r>
              <a:rPr lang="en-US" sz="2000" dirty="0" smtClean="0">
                <a:latin typeface="Times New Roman" pitchFamily="18" charset="0"/>
                <a:cs typeface="Times New Roman" pitchFamily="18" charset="0"/>
              </a:rPr>
              <a:t>It requires k-1 times point addition over the elliptic curve.</a:t>
            </a:r>
          </a:p>
          <a:p>
            <a:r>
              <a:rPr lang="en-US" sz="2000" dirty="0" smtClean="0">
                <a:latin typeface="Times New Roman" pitchFamily="18" charset="0"/>
                <a:cs typeface="Times New Roman" pitchFamily="18" charset="0"/>
              </a:rPr>
              <a:t>For example:</a:t>
            </a:r>
          </a:p>
          <a:p>
            <a:pPr>
              <a:buNone/>
            </a:pPr>
            <a:r>
              <a:rPr lang="en-US" sz="2200" dirty="0" smtClean="0">
                <a:latin typeface="Times New Roman" pitchFamily="18" charset="0"/>
                <a:cs typeface="Times New Roman" pitchFamily="18" charset="0"/>
              </a:rPr>
              <a:t>		To compute 17 P, we could start with 2P, double that, and that two more times, finally add P, i.e. 17P=2(2(2(2P)))+P. This needs only 4 point doublings and one point addition instead of 16 point additions in the intuitive approach. This is called Double-and-Add algorithm.</a:t>
            </a:r>
          </a:p>
          <a:p>
            <a:endParaRPr lang="en-US" dirty="0" smtClean="0"/>
          </a:p>
          <a:p>
            <a:endParaRPr lang="en-US" dirty="0"/>
          </a:p>
        </p:txBody>
      </p:sp>
      <p:sp>
        <p:nvSpPr>
          <p:cNvPr id="7" name="Title 6"/>
          <p:cNvSpPr>
            <a:spLocks noGrp="1"/>
          </p:cNvSpPr>
          <p:nvPr>
            <p:ph type="title"/>
          </p:nvPr>
        </p:nvSpPr>
        <p:spPr/>
        <p:txBody>
          <a:bodyPr>
            <a:normAutofit/>
          </a:bodyPr>
          <a:lstStyle/>
          <a:p>
            <a:r>
              <a:rPr lang="en-US" sz="4000" dirty="0" smtClean="0">
                <a:latin typeface="Times New Roman" pitchFamily="18" charset="0"/>
                <a:cs typeface="Times New Roman" pitchFamily="18" charset="0"/>
              </a:rPr>
              <a:t>Scalar Multiplication</a:t>
            </a:r>
            <a:endParaRPr lang="en-US" sz="4000" dirty="0">
              <a:latin typeface="Times New Roman" pitchFamily="18" charset="0"/>
              <a:cs typeface="Times New Roman" pitchFamily="18" charset="0"/>
            </a:endParaRPr>
          </a:p>
        </p:txBody>
      </p:sp>
      <p:sp>
        <p:nvSpPr>
          <p:cNvPr id="9" name="Left Brace 8"/>
          <p:cNvSpPr/>
          <p:nvPr/>
        </p:nvSpPr>
        <p:spPr>
          <a:xfrm rot="16200000">
            <a:off x="4229100" y="1638300"/>
            <a:ext cx="381000" cy="1371600"/>
          </a:xfrm>
          <a:prstGeom prst="leftBrace">
            <a:avLst>
              <a:gd name="adj1" fmla="val 8333"/>
              <a:gd name="adj2" fmla="val 494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Require k=(k</a:t>
            </a:r>
            <a:r>
              <a:rPr lang="en-US" sz="1400" dirty="0" smtClean="0">
                <a:latin typeface="Times New Roman" pitchFamily="18" charset="0"/>
                <a:cs typeface="Times New Roman" pitchFamily="18" charset="0"/>
              </a:rPr>
              <a:t>m-1</a:t>
            </a:r>
            <a:r>
              <a:rPr lang="en-US" sz="2000" dirty="0" smtClean="0">
                <a:latin typeface="Times New Roman" pitchFamily="18" charset="0"/>
                <a:cs typeface="Times New Roman" pitchFamily="18" charset="0"/>
              </a:rPr>
              <a:t>,k</a:t>
            </a:r>
            <a:r>
              <a:rPr lang="en-US" sz="1400" dirty="0" smtClean="0">
                <a:latin typeface="Times New Roman" pitchFamily="18" charset="0"/>
                <a:cs typeface="Times New Roman" pitchFamily="18" charset="0"/>
              </a:rPr>
              <a:t>m-2</a:t>
            </a:r>
            <a:r>
              <a:rPr lang="en-US" sz="2000" dirty="0" smtClean="0">
                <a:latin typeface="Times New Roman" pitchFamily="18" charset="0"/>
                <a:cs typeface="Times New Roman" pitchFamily="18" charset="0"/>
              </a:rPr>
              <a:t>,…..,k</a:t>
            </a:r>
            <a:r>
              <a:rPr lang="en-US" sz="14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,k</a:t>
            </a:r>
            <a:r>
              <a:rPr lang="en-US" sz="1400" dirty="0"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=1</a:t>
            </a:r>
          </a:p>
          <a:p>
            <a:r>
              <a:rPr lang="en-US" sz="2000" dirty="0" smtClean="0">
                <a:latin typeface="Times New Roman" pitchFamily="18" charset="0"/>
                <a:cs typeface="Times New Roman" pitchFamily="18" charset="0"/>
              </a:rPr>
              <a:t>Compute Q=</a:t>
            </a:r>
            <a:r>
              <a:rPr lang="en-US" sz="2000" dirty="0" err="1" smtClean="0">
                <a:latin typeface="Times New Roman" pitchFamily="18" charset="0"/>
                <a:cs typeface="Times New Roman" pitchFamily="18" charset="0"/>
              </a:rPr>
              <a:t>kP</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Q=P</a:t>
            </a:r>
          </a:p>
          <a:p>
            <a:pPr>
              <a:buNone/>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=m-2 to 0</a:t>
            </a:r>
          </a:p>
          <a:p>
            <a:pPr>
              <a:buNone/>
            </a:pPr>
            <a:r>
              <a:rPr lang="en-US" sz="2000" dirty="0" smtClean="0">
                <a:latin typeface="Times New Roman" pitchFamily="18" charset="0"/>
                <a:cs typeface="Times New Roman" pitchFamily="18" charset="0"/>
              </a:rPr>
              <a:t>				Q=2Q</a:t>
            </a:r>
          </a:p>
          <a:p>
            <a:pPr>
              <a:buNone/>
            </a:pPr>
            <a:r>
              <a:rPr lang="en-US" sz="2000" dirty="0" smtClean="0">
                <a:latin typeface="Times New Roman" pitchFamily="18" charset="0"/>
                <a:cs typeface="Times New Roman" pitchFamily="18" charset="0"/>
              </a:rPr>
              <a:t>				if </a:t>
            </a:r>
            <a:r>
              <a:rPr lang="en-US" sz="2000" dirty="0" err="1" smtClean="0">
                <a:latin typeface="Times New Roman" pitchFamily="18" charset="0"/>
                <a:cs typeface="Times New Roman" pitchFamily="18" charset="0"/>
              </a:rPr>
              <a:t>k</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=1 then</a:t>
            </a:r>
          </a:p>
          <a:p>
            <a:pPr>
              <a:buNone/>
            </a:pPr>
            <a:r>
              <a:rPr lang="en-US" sz="2000" dirty="0" smtClean="0">
                <a:latin typeface="Times New Roman" pitchFamily="18" charset="0"/>
                <a:cs typeface="Times New Roman" pitchFamily="18" charset="0"/>
              </a:rPr>
              <a:t>				      Q=Q+P</a:t>
            </a:r>
          </a:p>
          <a:p>
            <a:pPr>
              <a:buNone/>
            </a:pPr>
            <a:r>
              <a:rPr lang="en-US" sz="2000" dirty="0" smtClean="0">
                <a:latin typeface="Times New Roman" pitchFamily="18" charset="0"/>
                <a:cs typeface="Times New Roman" pitchFamily="18" charset="0"/>
              </a:rPr>
              <a:t>				End if</a:t>
            </a:r>
          </a:p>
          <a:p>
            <a:pPr>
              <a:buNone/>
            </a:pPr>
            <a:r>
              <a:rPr lang="en-US" sz="2000" dirty="0" smtClean="0">
                <a:latin typeface="Times New Roman" pitchFamily="18" charset="0"/>
                <a:cs typeface="Times New Roman" pitchFamily="18" charset="0"/>
              </a:rPr>
              <a:t>			End for</a:t>
            </a:r>
          </a:p>
          <a:p>
            <a:pPr>
              <a:buNone/>
            </a:pPr>
            <a:r>
              <a:rPr lang="en-US" sz="2000" dirty="0" smtClean="0">
                <a:latin typeface="Times New Roman" pitchFamily="18" charset="0"/>
                <a:cs typeface="Times New Roman" pitchFamily="18" charset="0"/>
              </a:rPr>
              <a:t>			Return Q</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dirty="0" smtClean="0">
                <a:latin typeface="Times New Roman" pitchFamily="18" charset="0"/>
                <a:cs typeface="Times New Roman" pitchFamily="18" charset="0"/>
              </a:rPr>
              <a:t>Double and Add Algorithm</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Compute 7P</a:t>
            </a:r>
          </a:p>
          <a:p>
            <a:pPr>
              <a:buNone/>
            </a:pPr>
            <a:r>
              <a:rPr lang="en-US" sz="2000" dirty="0" smtClean="0">
                <a:latin typeface="Times New Roman" pitchFamily="18" charset="0"/>
                <a:cs typeface="Times New Roman" pitchFamily="18" charset="0"/>
              </a:rPr>
              <a:t>			7=(111)</a:t>
            </a:r>
            <a:r>
              <a:rPr lang="en-US" sz="1400" dirty="0" smtClean="0">
                <a:latin typeface="Times New Roman" pitchFamily="18" charset="0"/>
                <a:cs typeface="Times New Roman" pitchFamily="18" charset="0"/>
              </a:rPr>
              <a:t>2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7P=2(2(P)+P)+P</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Compute 6P</a:t>
            </a:r>
          </a:p>
          <a:p>
            <a:pPr>
              <a:buNone/>
            </a:pPr>
            <a:r>
              <a:rPr lang="en-US" sz="2000" dirty="0" smtClean="0">
                <a:latin typeface="Times New Roman" pitchFamily="18" charset="0"/>
                <a:cs typeface="Times New Roman" pitchFamily="18" charset="0"/>
              </a:rPr>
              <a:t>			6=(110)</a:t>
            </a:r>
            <a:r>
              <a:rPr lang="en-US" sz="1400" dirty="0" smtClean="0">
                <a:latin typeface="Times New Roman" pitchFamily="18" charset="0"/>
                <a:cs typeface="Times New Roman" pitchFamily="18" charset="0"/>
              </a:rPr>
              <a:t>2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6P=2(2(P)+P)</a:t>
            </a:r>
          </a:p>
          <a:p>
            <a:pPr>
              <a:buNone/>
            </a:pPr>
            <a:endParaRPr lang="en-US" sz="20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dirty="0" smtClean="0">
                <a:latin typeface="Times New Roman" pitchFamily="18" charset="0"/>
                <a:cs typeface="Times New Roman" pitchFamily="18" charset="0"/>
              </a:rPr>
              <a:t>Example</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ECDH operates by providing the two parties sharing a secret key with a public key, which in this case is a point P on elliptic curve E.</a:t>
            </a:r>
          </a:p>
          <a:p>
            <a:pPr algn="just"/>
            <a:r>
              <a:rPr lang="en-US" sz="2000" dirty="0" smtClean="0">
                <a:latin typeface="Times New Roman" pitchFamily="18" charset="0"/>
                <a:cs typeface="Times New Roman" pitchFamily="18" charset="0"/>
              </a:rPr>
              <a:t> Alice performs scalar multiplication using this point P and a scalar multiple a, which is secret key of Alice. (</a:t>
            </a:r>
            <a:r>
              <a:rPr lang="en-US" sz="2000" dirty="0" err="1" smtClean="0">
                <a:latin typeface="Times New Roman" pitchFamily="18" charset="0"/>
                <a:cs typeface="Times New Roman" pitchFamily="18" charset="0"/>
              </a:rPr>
              <a:t>a.P</a:t>
            </a:r>
            <a:r>
              <a:rPr lang="en-US" sz="2000" dirty="0" smtClean="0">
                <a:latin typeface="Times New Roman" pitchFamily="18" charset="0"/>
                <a:cs typeface="Times New Roman" pitchFamily="18" charset="0"/>
              </a:rPr>
              <a:t>) now becomes </a:t>
            </a:r>
            <a:r>
              <a:rPr lang="en-US" sz="2000" dirty="0" err="1" smtClean="0">
                <a:latin typeface="Times New Roman" pitchFamily="18" charset="0"/>
                <a:cs typeface="Times New Roman" pitchFamily="18" charset="0"/>
              </a:rPr>
              <a:t>publickey</a:t>
            </a:r>
            <a:r>
              <a:rPr lang="en-US" sz="2000" dirty="0" smtClean="0">
                <a:latin typeface="Times New Roman" pitchFamily="18" charset="0"/>
                <a:cs typeface="Times New Roman" pitchFamily="18" charset="0"/>
              </a:rPr>
              <a:t> of Alice which she can share with the other party. </a:t>
            </a:r>
          </a:p>
          <a:p>
            <a:pPr algn="just"/>
            <a:r>
              <a:rPr lang="en-US" sz="2000" dirty="0" smtClean="0">
                <a:latin typeface="Times New Roman" pitchFamily="18" charset="0"/>
                <a:cs typeface="Times New Roman" pitchFamily="18" charset="0"/>
              </a:rPr>
              <a:t>On the other end, Bob performs scalar multiplication using point P and a scalar multiple of his choice i.e. b, which is secret key of Bob. (</a:t>
            </a:r>
            <a:r>
              <a:rPr lang="en-US" sz="2000" dirty="0" err="1" smtClean="0">
                <a:latin typeface="Times New Roman" pitchFamily="18" charset="0"/>
                <a:cs typeface="Times New Roman" pitchFamily="18" charset="0"/>
              </a:rPr>
              <a:t>b.P</a:t>
            </a:r>
            <a:r>
              <a:rPr lang="en-US" sz="2000" dirty="0" smtClean="0">
                <a:latin typeface="Times New Roman" pitchFamily="18" charset="0"/>
                <a:cs typeface="Times New Roman" pitchFamily="18" charset="0"/>
              </a:rPr>
              <a:t>) becomes </a:t>
            </a:r>
            <a:r>
              <a:rPr lang="en-US" sz="2000" dirty="0" err="1" smtClean="0">
                <a:latin typeface="Times New Roman" pitchFamily="18" charset="0"/>
                <a:cs typeface="Times New Roman" pitchFamily="18" charset="0"/>
              </a:rPr>
              <a:t>publickey</a:t>
            </a:r>
            <a:r>
              <a:rPr lang="en-US" sz="2000" dirty="0" smtClean="0">
                <a:latin typeface="Times New Roman" pitchFamily="18" charset="0"/>
                <a:cs typeface="Times New Roman" pitchFamily="18" charset="0"/>
              </a:rPr>
              <a:t> of Bob which he shares with Alice. </a:t>
            </a:r>
          </a:p>
          <a:p>
            <a:pPr algn="just"/>
            <a:r>
              <a:rPr lang="en-US" sz="2000" dirty="0" smtClean="0">
                <a:latin typeface="Times New Roman" pitchFamily="18" charset="0"/>
                <a:cs typeface="Times New Roman" pitchFamily="18" charset="0"/>
              </a:rPr>
              <a:t>Alice performs scalar multiplication of public key of Alice (</a:t>
            </a:r>
            <a:r>
              <a:rPr lang="en-US" sz="2000" dirty="0" err="1" smtClean="0">
                <a:latin typeface="Times New Roman" pitchFamily="18" charset="0"/>
                <a:cs typeface="Times New Roman" pitchFamily="18" charset="0"/>
              </a:rPr>
              <a:t>b.P</a:t>
            </a:r>
            <a:r>
              <a:rPr lang="en-US" sz="2000" dirty="0" smtClean="0">
                <a:latin typeface="Times New Roman" pitchFamily="18" charset="0"/>
                <a:cs typeface="Times New Roman" pitchFamily="18" charset="0"/>
              </a:rPr>
              <a:t>) with her secret key a to get </a:t>
            </a:r>
            <a:r>
              <a:rPr lang="en-US" sz="2000" dirty="0" err="1" smtClean="0">
                <a:latin typeface="Times New Roman" pitchFamily="18" charset="0"/>
                <a:cs typeface="Times New Roman" pitchFamily="18" charset="0"/>
              </a:rPr>
              <a:t>a.b.P</a:t>
            </a:r>
            <a:r>
              <a:rPr lang="en-US" sz="2000" dirty="0" smtClean="0">
                <a:latin typeface="Times New Roman" pitchFamily="18" charset="0"/>
                <a:cs typeface="Times New Roman" pitchFamily="18" charset="0"/>
              </a:rPr>
              <a:t>. Bob also does the same with his secret key b and public key of Alice (</a:t>
            </a:r>
            <a:r>
              <a:rPr lang="en-US" sz="2000" dirty="0" err="1" smtClean="0">
                <a:latin typeface="Times New Roman" pitchFamily="18" charset="0"/>
                <a:cs typeface="Times New Roman" pitchFamily="18" charset="0"/>
              </a:rPr>
              <a:t>a.P</a:t>
            </a:r>
            <a:r>
              <a:rPr lang="en-US" sz="2000" dirty="0" smtClean="0">
                <a:latin typeface="Times New Roman" pitchFamily="18" charset="0"/>
                <a:cs typeface="Times New Roman" pitchFamily="18" charset="0"/>
              </a:rPr>
              <a:t>) to get the same </a:t>
            </a:r>
            <a:r>
              <a:rPr lang="en-US" sz="2000" dirty="0" err="1" smtClean="0">
                <a:latin typeface="Times New Roman" pitchFamily="18" charset="0"/>
                <a:cs typeface="Times New Roman" pitchFamily="18" charset="0"/>
              </a:rPr>
              <a:t>a.b.P</a:t>
            </a:r>
            <a:r>
              <a:rPr lang="en-US" sz="2000" dirty="0" smtClean="0">
                <a:latin typeface="Times New Roman" pitchFamily="18" charset="0"/>
                <a:cs typeface="Times New Roman" pitchFamily="18" charset="0"/>
              </a:rPr>
              <a:t>. This entity i.e. </a:t>
            </a:r>
            <a:r>
              <a:rPr lang="en-US" sz="2000" dirty="0" err="1" smtClean="0">
                <a:latin typeface="Times New Roman" pitchFamily="18" charset="0"/>
                <a:cs typeface="Times New Roman" pitchFamily="18" charset="0"/>
              </a:rPr>
              <a:t>a.b.P</a:t>
            </a:r>
            <a:r>
              <a:rPr lang="en-US" sz="2000" dirty="0" smtClean="0">
                <a:latin typeface="Times New Roman" pitchFamily="18" charset="0"/>
                <a:cs typeface="Times New Roman" pitchFamily="18" charset="0"/>
              </a:rPr>
              <a:t> is same for both the parties and is their shared key.</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Elliptic Curve </a:t>
            </a:r>
            <a:r>
              <a:rPr lang="en-US" sz="4400" dirty="0" err="1" smtClean="0">
                <a:latin typeface="Times New Roman" pitchFamily="18" charset="0"/>
                <a:cs typeface="Times New Roman" pitchFamily="18" charset="0"/>
              </a:rPr>
              <a:t>Diffie</a:t>
            </a:r>
            <a:r>
              <a:rPr lang="en-US" sz="4400" dirty="0" smtClean="0">
                <a:latin typeface="Times New Roman" pitchFamily="18" charset="0"/>
                <a:cs typeface="Times New Roman" pitchFamily="18" charset="0"/>
              </a:rPr>
              <a:t>-Hellman (ECDH) </a:t>
            </a:r>
            <a:r>
              <a:rPr lang="en-US" sz="4400" dirty="0" err="1" smtClean="0">
                <a:latin typeface="Times New Roman" pitchFamily="18" charset="0"/>
                <a:cs typeface="Times New Roman" pitchFamily="18" charset="0"/>
              </a:rPr>
              <a:t>KeyExchange</a:t>
            </a:r>
            <a:endParaRPr lang="en-US" sz="4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llip4.png"/>
          <p:cNvPicPr>
            <a:picLocks noGrp="1" noChangeAspect="1"/>
          </p:cNvPicPr>
          <p:nvPr>
            <p:ph idx="1"/>
          </p:nvPr>
        </p:nvPicPr>
        <p:blipFill>
          <a:blip r:embed="rId2"/>
          <a:stretch>
            <a:fillRect/>
          </a:stretch>
        </p:blipFill>
        <p:spPr>
          <a:xfrm>
            <a:off x="838200" y="1524000"/>
            <a:ext cx="7632897" cy="426741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838200" y="5943600"/>
            <a:ext cx="76200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Fig4:Elliptic Curve </a:t>
            </a:r>
            <a:r>
              <a:rPr lang="en-US" dirty="0" err="1" smtClean="0">
                <a:latin typeface="Times New Roman" pitchFamily="18" charset="0"/>
                <a:cs typeface="Times New Roman" pitchFamily="18" charset="0"/>
              </a:rPr>
              <a:t>Deffie</a:t>
            </a:r>
            <a:r>
              <a:rPr lang="en-US" dirty="0" smtClean="0">
                <a:latin typeface="Times New Roman" pitchFamily="18" charset="0"/>
                <a:cs typeface="Times New Roman" pitchFamily="18" charset="0"/>
              </a:rPr>
              <a:t> Hellman(ECDH)</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en-US" sz="18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Comparision</a:t>
            </a:r>
            <a:r>
              <a:rPr lang="en-US" sz="2000" dirty="0" smtClean="0">
                <a:latin typeface="Times New Roman" pitchFamily="18" charset="0"/>
                <a:cs typeface="Times New Roman" pitchFamily="18" charset="0"/>
              </a:rPr>
              <a:t> of the performance of ECC with RSA is done in terms of key sizes for the same level of security, data sizes, encrypted message sizes, and computational power. RSA takes sub exponential time and ECC takes full exponential time. The security of Elliptic Curve Cryptosystem depends on how difficult it is to determine x given </a:t>
            </a:r>
            <a:r>
              <a:rPr lang="en-US" sz="2000" dirty="0" err="1" smtClean="0">
                <a:latin typeface="Times New Roman" pitchFamily="18" charset="0"/>
                <a:cs typeface="Times New Roman" pitchFamily="18" charset="0"/>
              </a:rPr>
              <a:t>xP</a:t>
            </a:r>
            <a:r>
              <a:rPr lang="en-US" sz="2000" dirty="0" smtClean="0">
                <a:latin typeface="Times New Roman" pitchFamily="18" charset="0"/>
                <a:cs typeface="Times New Roman" pitchFamily="18" charset="0"/>
              </a:rPr>
              <a:t> and P. This is referred to as the elliptic curve logarithm problem.</a:t>
            </a: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000" dirty="0" smtClean="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Autofit/>
          </a:bodyPr>
          <a:lstStyle/>
          <a:p>
            <a:pPr algn="just">
              <a:buNone/>
            </a:pP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1].William Stallings “Cryptography and Network Security” ,principles and practice Sixth edition.</a:t>
            </a:r>
          </a:p>
          <a:p>
            <a:pPr algn="just">
              <a:buNone/>
            </a:pPr>
            <a:r>
              <a:rPr lang="en-IN" sz="2000" dirty="0" smtClean="0">
                <a:latin typeface="Times New Roman" pitchFamily="18" charset="0"/>
                <a:cs typeface="Times New Roman" pitchFamily="18" charset="0"/>
              </a:rPr>
              <a:t>[2]. Muhammad </a:t>
            </a:r>
            <a:r>
              <a:rPr lang="en-IN" sz="2000" dirty="0" err="1" smtClean="0">
                <a:latin typeface="Times New Roman" pitchFamily="18" charset="0"/>
                <a:cs typeface="Times New Roman" pitchFamily="18" charset="0"/>
              </a:rPr>
              <a:t>Yasir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Malik</a:t>
            </a:r>
            <a:r>
              <a:rPr lang="en-IN" sz="2000" dirty="0" smtClean="0">
                <a:latin typeface="Times New Roman" pitchFamily="18" charset="0"/>
                <a:cs typeface="Times New Roman" pitchFamily="18" charset="0"/>
              </a:rPr>
              <a:t> " Efficient Implementation </a:t>
            </a:r>
            <a:r>
              <a:rPr lang="en-IN" sz="2000" dirty="0" err="1" smtClean="0">
                <a:latin typeface="Times New Roman" pitchFamily="18" charset="0"/>
                <a:cs typeface="Times New Roman" pitchFamily="18" charset="0"/>
              </a:rPr>
              <a:t>ofElliptic</a:t>
            </a:r>
            <a:r>
              <a:rPr lang="en-IN" sz="2000" dirty="0" smtClean="0">
                <a:latin typeface="Times New Roman" pitchFamily="18" charset="0"/>
                <a:cs typeface="Times New Roman" pitchFamily="18" charset="0"/>
              </a:rPr>
              <a:t> Curve Cryptography Using Low-power Digital Signal Processor" Feb. 7-10, 2010 ICACT 2010 ISBN </a:t>
            </a:r>
            <a:r>
              <a:rPr lang="en-IN" sz="2000" dirty="0" smtClean="0">
                <a:latin typeface="Times New Roman" pitchFamily="18" charset="0"/>
                <a:cs typeface="Times New Roman" pitchFamily="18" charset="0"/>
              </a:rPr>
              <a:t>978-89-5519-146-2</a:t>
            </a:r>
            <a:endParaRPr lang="en-US"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Nejmeddine</a:t>
            </a:r>
            <a:r>
              <a:rPr lang="en-IN" sz="2000" dirty="0" smtClean="0">
                <a:latin typeface="Times New Roman" pitchFamily="18" charset="0"/>
                <a:cs typeface="Times New Roman" pitchFamily="18" charset="0"/>
              </a:rPr>
              <a:t> ALIMI, </a:t>
            </a:r>
            <a:r>
              <a:rPr lang="en-IN" sz="2000" dirty="0" err="1" smtClean="0">
                <a:latin typeface="Times New Roman" pitchFamily="18" charset="0"/>
                <a:cs typeface="Times New Roman" pitchFamily="18" charset="0"/>
              </a:rPr>
              <a:t>Younes</a:t>
            </a:r>
            <a:r>
              <a:rPr lang="en-IN" sz="2000" dirty="0" smtClean="0">
                <a:latin typeface="Times New Roman" pitchFamily="18" charset="0"/>
                <a:cs typeface="Times New Roman" pitchFamily="18" charset="0"/>
              </a:rPr>
              <a:t> LAHBIB, </a:t>
            </a:r>
            <a:r>
              <a:rPr lang="en-IN" sz="2000" dirty="0" err="1" smtClean="0">
                <a:latin typeface="Times New Roman" pitchFamily="18" charset="0"/>
                <a:cs typeface="Times New Roman" pitchFamily="18" charset="0"/>
              </a:rPr>
              <a:t>Mohsen</a:t>
            </a:r>
            <a:r>
              <a:rPr lang="en-IN" sz="2000" dirty="0" smtClean="0">
                <a:latin typeface="Times New Roman" pitchFamily="18" charset="0"/>
                <a:cs typeface="Times New Roman" pitchFamily="18" charset="0"/>
              </a:rPr>
              <a:t> MACHHOUT &amp; </a:t>
            </a:r>
            <a:r>
              <a:rPr lang="en-IN" sz="2000" dirty="0" err="1" smtClean="0">
                <a:latin typeface="Times New Roman" pitchFamily="18" charset="0"/>
                <a:cs typeface="Times New Roman" pitchFamily="18" charset="0"/>
              </a:rPr>
              <a:t>Rached</a:t>
            </a:r>
            <a:r>
              <a:rPr lang="en-IN" sz="2000" dirty="0" smtClean="0">
                <a:latin typeface="Times New Roman" pitchFamily="18" charset="0"/>
                <a:cs typeface="Times New Roman" pitchFamily="18" charset="0"/>
              </a:rPr>
              <a:t> TOURKI "On Elliptic Curve Cryptography implementations  and evaluation" 978-1-4673-8526-8/16 2016 IEEE.</a:t>
            </a:r>
            <a:endParaRPr lang="en-US"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[4].William J </a:t>
            </a:r>
            <a:r>
              <a:rPr lang="en-IN" sz="2000" dirty="0" err="1" smtClean="0">
                <a:latin typeface="Times New Roman" pitchFamily="18" charset="0"/>
                <a:cs typeface="Times New Roman" pitchFamily="18" charset="0"/>
              </a:rPr>
              <a:t>Caelli</a:t>
            </a:r>
            <a:r>
              <a:rPr lang="en-IN" sz="2000" dirty="0" smtClean="0">
                <a:latin typeface="Times New Roman" pitchFamily="18" charset="0"/>
                <a:cs typeface="Times New Roman" pitchFamily="18" charset="0"/>
              </a:rPr>
              <a:t>, Professor Edward P Dawson and Scott A Rea "PKI, Elliptic Curve Cryptography, and Digital Signatures" Computers &amp; Security, 18 (1999) 47-66.</a:t>
            </a:r>
            <a:endParaRPr lang="en-US"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[5]. </a:t>
            </a:r>
            <a:r>
              <a:rPr lang="en-IN" sz="2000" dirty="0" err="1" smtClean="0">
                <a:latin typeface="Times New Roman" pitchFamily="18" charset="0"/>
                <a:cs typeface="Times New Roman" pitchFamily="18" charset="0"/>
              </a:rPr>
              <a:t>Krists</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Magons</a:t>
            </a:r>
            <a:r>
              <a:rPr lang="en-IN" sz="2000" dirty="0" smtClean="0">
                <a:latin typeface="Times New Roman" pitchFamily="18" charset="0"/>
                <a:cs typeface="Times New Roman" pitchFamily="18" charset="0"/>
              </a:rPr>
              <a:t> " Applications and </a:t>
            </a:r>
            <a:r>
              <a:rPr lang="en-IN" sz="2000" dirty="0" err="1" smtClean="0">
                <a:latin typeface="Times New Roman" pitchFamily="18" charset="0"/>
                <a:cs typeface="Times New Roman" pitchFamily="18" charset="0"/>
              </a:rPr>
              <a:t>Beneﬁts</a:t>
            </a:r>
            <a:r>
              <a:rPr lang="en-IN" sz="2000" dirty="0" smtClean="0">
                <a:latin typeface="Times New Roman" pitchFamily="18" charset="0"/>
                <a:cs typeface="Times New Roman" pitchFamily="18" charset="0"/>
              </a:rPr>
              <a:t> of Elliptic Curve Cryptography" .</a:t>
            </a:r>
            <a:endParaRPr lang="en-US"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[6]. </a:t>
            </a:r>
            <a:r>
              <a:rPr lang="en-IN" sz="2000" dirty="0" err="1" smtClean="0">
                <a:latin typeface="Times New Roman" pitchFamily="18" charset="0"/>
                <a:cs typeface="Times New Roman" pitchFamily="18" charset="0"/>
              </a:rPr>
              <a:t>Joppe</a:t>
            </a:r>
            <a:r>
              <a:rPr lang="en-IN" sz="2000" dirty="0" smtClean="0">
                <a:latin typeface="Times New Roman" pitchFamily="18" charset="0"/>
                <a:cs typeface="Times New Roman" pitchFamily="18" charset="0"/>
              </a:rPr>
              <a:t> W. Bos1, J. Alex </a:t>
            </a:r>
            <a:r>
              <a:rPr lang="en-IN" sz="2000" dirty="0" err="1" smtClean="0">
                <a:latin typeface="Times New Roman" pitchFamily="18" charset="0"/>
                <a:cs typeface="Times New Roman" pitchFamily="18" charset="0"/>
              </a:rPr>
              <a:t>Halderman</a:t>
            </a:r>
            <a:r>
              <a:rPr lang="en-IN" sz="2000" dirty="0" smtClean="0">
                <a:latin typeface="Times New Roman" pitchFamily="18" charset="0"/>
                <a:cs typeface="Times New Roman" pitchFamily="18" charset="0"/>
              </a:rPr>
              <a:t>, Nadia </a:t>
            </a:r>
            <a:r>
              <a:rPr lang="en-IN" sz="2000" dirty="0" err="1" smtClean="0">
                <a:latin typeface="Times New Roman" pitchFamily="18" charset="0"/>
                <a:cs typeface="Times New Roman" pitchFamily="18" charset="0"/>
              </a:rPr>
              <a:t>Heninger</a:t>
            </a:r>
            <a:r>
              <a:rPr lang="en-IN" sz="2000" dirty="0" smtClean="0">
                <a:latin typeface="Times New Roman" pitchFamily="18" charset="0"/>
                <a:cs typeface="Times New Roman" pitchFamily="18" charset="0"/>
              </a:rPr>
              <a:t>, Jonathan Moore, Michael </a:t>
            </a:r>
            <a:r>
              <a:rPr lang="en-IN" sz="2000" dirty="0" err="1" smtClean="0">
                <a:latin typeface="Times New Roman" pitchFamily="18" charset="0"/>
                <a:cs typeface="Times New Roman" pitchFamily="18" charset="0"/>
              </a:rPr>
              <a:t>Naehrig</a:t>
            </a:r>
            <a:r>
              <a:rPr lang="en-IN" sz="2000" dirty="0" smtClean="0">
                <a:latin typeface="Times New Roman" pitchFamily="18" charset="0"/>
                <a:cs typeface="Times New Roman" pitchFamily="18" charset="0"/>
              </a:rPr>
              <a:t>, and Eric </a:t>
            </a:r>
            <a:r>
              <a:rPr lang="en-IN" sz="2000" dirty="0" err="1" smtClean="0">
                <a:latin typeface="Times New Roman" pitchFamily="18" charset="0"/>
                <a:cs typeface="Times New Roman" pitchFamily="18" charset="0"/>
              </a:rPr>
              <a:t>Wustrow</a:t>
            </a:r>
            <a:r>
              <a:rPr lang="en-IN" sz="2000" dirty="0" smtClean="0">
                <a:latin typeface="Times New Roman" pitchFamily="18" charset="0"/>
                <a:cs typeface="Times New Roman" pitchFamily="18" charset="0"/>
              </a:rPr>
              <a:t> " Elliptic Curve Cryptography in </a:t>
            </a:r>
            <a:r>
              <a:rPr lang="en-IN" sz="2000" dirty="0" err="1" smtClean="0">
                <a:latin typeface="Times New Roman" pitchFamily="18" charset="0"/>
                <a:cs typeface="Times New Roman" pitchFamily="18" charset="0"/>
              </a:rPr>
              <a:t>Practic</a:t>
            </a:r>
            <a:r>
              <a:rPr lang="en-I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dirty="0" smtClean="0">
                <a:latin typeface="Times New Roman" pitchFamily="18" charset="0"/>
                <a:cs typeface="Times New Roman" pitchFamily="18" charset="0"/>
              </a:rPr>
              <a:t>References</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67000"/>
            <a:ext cx="9144000" cy="1446550"/>
          </a:xfrm>
          <a:prstGeom prst="rect">
            <a:avLst/>
          </a:prstGeom>
          <a:noFill/>
        </p:spPr>
        <p:txBody>
          <a:bodyPr wrap="square" rtlCol="0" anchor="ctr">
            <a:spAutoFit/>
          </a:bodyPr>
          <a:lstStyle/>
          <a:p>
            <a:pPr algn="ctr"/>
            <a:r>
              <a:rPr lang="en-US" sz="8800" dirty="0" smtClean="0">
                <a:latin typeface="Lucida Calligraphy" pitchFamily="66" charset="0"/>
              </a:rPr>
              <a:t>Thank you</a:t>
            </a:r>
            <a:endParaRPr lang="en-US" sz="8800" dirty="0">
              <a:latin typeface="Lucida Calligraphy"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05800" cy="4525963"/>
          </a:xfrm>
        </p:spPr>
        <p:txBody>
          <a:bodyPr>
            <a:normAutofit/>
          </a:bodyPr>
          <a:lstStyle/>
          <a:p>
            <a:pPr algn="just"/>
            <a:r>
              <a:rPr lang="en-US" sz="2000" dirty="0" smtClean="0">
                <a:latin typeface="Times New Roman" pitchFamily="18" charset="0"/>
                <a:cs typeface="Times New Roman" pitchFamily="18" charset="0"/>
              </a:rPr>
              <a:t>Public key cryptography means two different keys are used for encryption and decryption.</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main problem of conventional public key cryptography systems is that the key size has to be sufficient large in order to meet the high-level security requirement. This results in lower speed and consumption of more bandwidth. Hence Elliptic Curve Cryptography system comes to </a:t>
            </a:r>
            <a:r>
              <a:rPr lang="en-US" sz="2000" dirty="0" err="1" smtClean="0">
                <a:latin typeface="Times New Roman" pitchFamily="18" charset="0"/>
                <a:cs typeface="Times New Roman" pitchFamily="18" charset="0"/>
              </a:rPr>
              <a:t>existance</a:t>
            </a:r>
            <a:r>
              <a:rPr lang="en-US" sz="2000" dirty="0" smtClean="0">
                <a:latin typeface="Times New Roman" pitchFamily="18" charset="0"/>
                <a:cs typeface="Times New Roman" pitchFamily="18" charset="0"/>
              </a:rPr>
              <a:t>.</a:t>
            </a:r>
          </a:p>
          <a:p>
            <a:pPr algn="just">
              <a:buNone/>
            </a:pP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Elliptic curve cryptography</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ECC</a:t>
            </a:r>
            <a:r>
              <a:rPr lang="en-US" sz="2000" dirty="0" smtClean="0">
                <a:latin typeface="Times New Roman" pitchFamily="18" charset="0"/>
                <a:cs typeface="Times New Roman" pitchFamily="18" charset="0"/>
              </a:rPr>
              <a:t>) is an approach to public-key cryptography based on the algebraic structure of elliptic curves over finite fields. ECC requires smaller keys compared to non-ECC cryptography to provide equivalent security.</a:t>
            </a:r>
          </a:p>
          <a:p>
            <a:pPr algn="just">
              <a:buNone/>
            </a:pPr>
            <a:endParaRPr lang="en-US" sz="20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pPr algn="just"/>
            <a:r>
              <a:rPr lang="en-US" sz="2000" dirty="0" smtClean="0">
                <a:latin typeface="Times New Roman" pitchFamily="18" charset="0"/>
                <a:cs typeface="Times New Roman" pitchFamily="18" charset="0"/>
              </a:rPr>
              <a:t>The ECC technique was first proposed individually by Neal </a:t>
            </a:r>
            <a:r>
              <a:rPr lang="en-US" sz="2000" dirty="0" err="1" smtClean="0">
                <a:latin typeface="Times New Roman" pitchFamily="18" charset="0"/>
                <a:cs typeface="Times New Roman" pitchFamily="18" charset="0"/>
              </a:rPr>
              <a:t>Koblitz</a:t>
            </a:r>
            <a:r>
              <a:rPr lang="en-US" sz="2000" dirty="0" smtClean="0">
                <a:latin typeface="Times New Roman" pitchFamily="18" charset="0"/>
                <a:cs typeface="Times New Roman" pitchFamily="18" charset="0"/>
              </a:rPr>
              <a:t> and Victor Miller in 1985.</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the late 1990`s, ECC was standardized by a number of organizations and it started receiving commercial acceptance.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Nowadays,  it is mainly used in the resource constrained environments, such as ad-hoc wireless networks and mobile networks.</a:t>
            </a:r>
          </a:p>
          <a:p>
            <a:pPr algn="just"/>
            <a:endParaRPr lang="en-US"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Menezes</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Jurisic</a:t>
            </a:r>
            <a:r>
              <a:rPr lang="en-US" sz="2000" dirty="0" smtClean="0">
                <a:latin typeface="Times New Roman" pitchFamily="18" charset="0"/>
                <a:cs typeface="Times New Roman" pitchFamily="18" charset="0"/>
              </a:rPr>
              <a:t>, in their paper [JM97], said that to achieve reasonable security, a 1024-bit modulus would have to be used in a RSA system, while 160-bit modulus should be sufficient for ECC.</a:t>
            </a:r>
          </a:p>
          <a:p>
            <a:pPr algn="just">
              <a:buNone/>
            </a:pP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Literature Survey</a:t>
            </a: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9200" y="2001520"/>
          <a:ext cx="6858000" cy="2494280"/>
        </p:xfrm>
        <a:graphic>
          <a:graphicData uri="http://schemas.openxmlformats.org/drawingml/2006/table">
            <a:tbl>
              <a:tblPr firstRow="1" bandRow="1">
                <a:tableStyleId>{5C22544A-7EE6-4342-B048-85BDC9FD1C3A}</a:tableStyleId>
              </a:tblPr>
              <a:tblGrid>
                <a:gridCol w="3429000"/>
                <a:gridCol w="3429000"/>
              </a:tblGrid>
              <a:tr h="370840">
                <a:tc>
                  <a:txBody>
                    <a:bodyPr/>
                    <a:lstStyle/>
                    <a:p>
                      <a:pPr algn="ctr"/>
                      <a:r>
                        <a:rPr lang="en-US" dirty="0" smtClean="0"/>
                        <a:t> RSA key-size</a:t>
                      </a:r>
                    </a:p>
                    <a:p>
                      <a:pPr algn="ctr"/>
                      <a:r>
                        <a:rPr lang="en-US" dirty="0" smtClean="0"/>
                        <a:t>(in bits)</a:t>
                      </a:r>
                      <a:endParaRPr lang="en-US" dirty="0"/>
                    </a:p>
                  </a:txBody>
                  <a:tcPr/>
                </a:tc>
                <a:tc>
                  <a:txBody>
                    <a:bodyPr/>
                    <a:lstStyle/>
                    <a:p>
                      <a:pPr algn="ctr"/>
                      <a:r>
                        <a:rPr lang="en-US" dirty="0" smtClean="0"/>
                        <a:t>ECC key-size </a:t>
                      </a:r>
                    </a:p>
                    <a:p>
                      <a:pPr algn="ctr"/>
                      <a:r>
                        <a:rPr lang="en-US" dirty="0" smtClean="0"/>
                        <a:t>(in bits)</a:t>
                      </a:r>
                      <a:endParaRPr lang="en-US" dirty="0"/>
                    </a:p>
                  </a:txBody>
                  <a:tcPr/>
                </a:tc>
              </a:tr>
              <a:tr h="370840">
                <a:tc>
                  <a:txBody>
                    <a:bodyPr/>
                    <a:lstStyle/>
                    <a:p>
                      <a:pPr algn="ctr"/>
                      <a:r>
                        <a:rPr lang="en-US" dirty="0" smtClean="0"/>
                        <a:t>512</a:t>
                      </a:r>
                      <a:endParaRPr lang="en-US" dirty="0"/>
                    </a:p>
                  </a:txBody>
                  <a:tcPr/>
                </a:tc>
                <a:tc>
                  <a:txBody>
                    <a:bodyPr/>
                    <a:lstStyle/>
                    <a:p>
                      <a:pPr algn="ctr"/>
                      <a:r>
                        <a:rPr lang="en-US" dirty="0" smtClean="0"/>
                        <a:t>106</a:t>
                      </a:r>
                      <a:endParaRPr lang="en-US" dirty="0"/>
                    </a:p>
                  </a:txBody>
                  <a:tcPr/>
                </a:tc>
              </a:tr>
              <a:tr h="370840">
                <a:tc>
                  <a:txBody>
                    <a:bodyPr/>
                    <a:lstStyle/>
                    <a:p>
                      <a:pPr algn="ctr"/>
                      <a:r>
                        <a:rPr lang="en-US" dirty="0" smtClean="0"/>
                        <a:t>768</a:t>
                      </a:r>
                      <a:endParaRPr lang="en-US" dirty="0"/>
                    </a:p>
                  </a:txBody>
                  <a:tcPr/>
                </a:tc>
                <a:tc>
                  <a:txBody>
                    <a:bodyPr/>
                    <a:lstStyle/>
                    <a:p>
                      <a:pPr algn="ctr"/>
                      <a:r>
                        <a:rPr lang="en-US" dirty="0" smtClean="0"/>
                        <a:t>132</a:t>
                      </a:r>
                      <a:endParaRPr lang="en-US" dirty="0"/>
                    </a:p>
                  </a:txBody>
                  <a:tcPr/>
                </a:tc>
              </a:tr>
              <a:tr h="370840">
                <a:tc>
                  <a:txBody>
                    <a:bodyPr/>
                    <a:lstStyle/>
                    <a:p>
                      <a:pPr algn="ctr"/>
                      <a:r>
                        <a:rPr lang="en-US" dirty="0" smtClean="0"/>
                        <a:t>1024</a:t>
                      </a:r>
                      <a:endParaRPr lang="en-US" dirty="0"/>
                    </a:p>
                  </a:txBody>
                  <a:tcPr/>
                </a:tc>
                <a:tc>
                  <a:txBody>
                    <a:bodyPr/>
                    <a:lstStyle/>
                    <a:p>
                      <a:pPr algn="ctr"/>
                      <a:r>
                        <a:rPr lang="en-US" dirty="0" smtClean="0"/>
                        <a:t>160</a:t>
                      </a:r>
                      <a:endParaRPr lang="en-US" dirty="0"/>
                    </a:p>
                  </a:txBody>
                  <a:tcPr/>
                </a:tc>
              </a:tr>
              <a:tr h="370840">
                <a:tc>
                  <a:txBody>
                    <a:bodyPr/>
                    <a:lstStyle/>
                    <a:p>
                      <a:pPr algn="ctr"/>
                      <a:r>
                        <a:rPr lang="en-US" dirty="0" smtClean="0"/>
                        <a:t>2048</a:t>
                      </a:r>
                      <a:endParaRPr lang="en-US" dirty="0"/>
                    </a:p>
                  </a:txBody>
                  <a:tcPr/>
                </a:tc>
                <a:tc>
                  <a:txBody>
                    <a:bodyPr/>
                    <a:lstStyle/>
                    <a:p>
                      <a:pPr algn="ctr"/>
                      <a:r>
                        <a:rPr lang="en-US" dirty="0" smtClean="0"/>
                        <a:t>210</a:t>
                      </a:r>
                      <a:endParaRPr lang="en-US" dirty="0"/>
                    </a:p>
                  </a:txBody>
                  <a:tcPr/>
                </a:tc>
              </a:tr>
              <a:tr h="370840">
                <a:tc>
                  <a:txBody>
                    <a:bodyPr/>
                    <a:lstStyle/>
                    <a:p>
                      <a:pPr algn="ctr"/>
                      <a:r>
                        <a:rPr lang="en-US" dirty="0" smtClean="0"/>
                        <a:t>21000</a:t>
                      </a:r>
                      <a:endParaRPr lang="en-US" dirty="0"/>
                    </a:p>
                  </a:txBody>
                  <a:tcPr/>
                </a:tc>
                <a:tc>
                  <a:txBody>
                    <a:bodyPr/>
                    <a:lstStyle/>
                    <a:p>
                      <a:pPr algn="ctr"/>
                      <a:r>
                        <a:rPr lang="en-US" dirty="0" smtClean="0"/>
                        <a:t>600</a:t>
                      </a:r>
                      <a:endParaRPr lang="en-US" dirty="0"/>
                    </a:p>
                  </a:txBody>
                  <a:tcPr/>
                </a:tc>
              </a:tr>
            </a:tbl>
          </a:graphicData>
        </a:graphic>
      </p:graphicFrame>
      <p:sp>
        <p:nvSpPr>
          <p:cNvPr id="5" name="TextBox 4"/>
          <p:cNvSpPr txBox="1"/>
          <p:nvPr/>
        </p:nvSpPr>
        <p:spPr>
          <a:xfrm>
            <a:off x="1219200" y="4876800"/>
            <a:ext cx="6858000" cy="369332"/>
          </a:xfrm>
          <a:prstGeom prst="rect">
            <a:avLst/>
          </a:prstGeom>
          <a:noFill/>
        </p:spPr>
        <p:txBody>
          <a:bodyPr wrap="square" rtlCol="0">
            <a:spAutoFit/>
          </a:bodyPr>
          <a:lstStyle/>
          <a:p>
            <a:pPr algn="ctr"/>
            <a:r>
              <a:rPr lang="en-US" dirty="0" smtClean="0"/>
              <a:t>Table 1: Comparison of key size of RSA and ECC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ering of ecc.png"/>
          <p:cNvPicPr/>
          <p:nvPr/>
        </p:nvPicPr>
        <p:blipFill>
          <a:blip r:embed="rId2"/>
          <a:stretch>
            <a:fillRect/>
          </a:stretch>
        </p:blipFill>
        <p:spPr>
          <a:xfrm>
            <a:off x="609600" y="838200"/>
            <a:ext cx="7543800" cy="4800600"/>
          </a:xfrm>
          <a:prstGeom prst="rect">
            <a:avLst/>
          </a:prstGeom>
        </p:spPr>
      </p:pic>
      <p:sp>
        <p:nvSpPr>
          <p:cNvPr id="1025" name="Rectangle 1"/>
          <p:cNvSpPr>
            <a:spLocks noChangeArrowheads="1"/>
          </p:cNvSpPr>
          <p:nvPr/>
        </p:nvSpPr>
        <p:spPr bwMode="auto">
          <a:xfrm>
            <a:off x="2000912" y="5562600"/>
            <a:ext cx="508568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1.1 Layers of Elliptic Curve Cryptography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To provide same security as other public key cryptography methods 	by using smaller size keys.</a:t>
            </a:r>
          </a:p>
          <a:p>
            <a:pPr algn="just">
              <a:buFont typeface="Wingdings" pitchFamily="2" charset="2"/>
              <a:buChar char="Ø"/>
            </a:pPr>
            <a:r>
              <a:rPr lang="en-US" sz="2000" dirty="0" smtClean="0">
                <a:latin typeface="Times New Roman" pitchFamily="18" charset="0"/>
                <a:cs typeface="Times New Roman" pitchFamily="18" charset="0"/>
              </a:rPr>
              <a:t>To reduce power consumption.</a:t>
            </a:r>
          </a:p>
          <a:p>
            <a:pPr algn="just">
              <a:buFont typeface="Wingdings" pitchFamily="2" charset="2"/>
              <a:buChar char="Ø"/>
            </a:pPr>
            <a:r>
              <a:rPr lang="en-US" sz="2000" dirty="0" smtClean="0">
                <a:latin typeface="Times New Roman" pitchFamily="18" charset="0"/>
                <a:cs typeface="Times New Roman" pitchFamily="18" charset="0"/>
              </a:rPr>
              <a:t>To increase speed of computation and to utilize bandwidth efficiently. </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dirty="0" smtClean="0">
                <a:latin typeface="Times New Roman" pitchFamily="18" charset="0"/>
                <a:cs typeface="Times New Roman" pitchFamily="18" charset="0"/>
              </a:rPr>
              <a:t>Objective</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Definition</a:t>
            </a:r>
            <a:endParaRPr lang="en-US" sz="4000" dirty="0">
              <a:latin typeface="Times New Roman" pitchFamily="18" charset="0"/>
              <a:cs typeface="Times New Roman" pitchFamily="18" charset="0"/>
            </a:endParaRPr>
          </a:p>
        </p:txBody>
      </p:sp>
      <p:sp>
        <p:nvSpPr>
          <p:cNvPr id="3" name="Content Placeholder 2"/>
          <p:cNvSpPr>
            <a:spLocks noGrp="1"/>
          </p:cNvSpPr>
          <p:nvPr>
            <p:ph sz="quarter" idx="2"/>
          </p:nvPr>
        </p:nvSpPr>
        <p:spPr/>
        <p:txBody>
          <a:bodyPr wrap="square">
            <a:normAutofit/>
          </a:bodyPr>
          <a:lstStyle/>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An elliptic curve E over R(real numbers) is defined by a </a:t>
            </a:r>
            <a:r>
              <a:rPr lang="en-US" sz="2000" dirty="0" err="1" smtClean="0">
                <a:latin typeface="Times New Roman" pitchFamily="18" charset="0"/>
                <a:cs typeface="Times New Roman" pitchFamily="18" charset="0"/>
              </a:rPr>
              <a:t>Weierstrass</a:t>
            </a:r>
            <a:r>
              <a:rPr lang="en-US" sz="2000" dirty="0" smtClean="0">
                <a:latin typeface="Times New Roman" pitchFamily="18" charset="0"/>
                <a:cs typeface="Times New Roman" pitchFamily="18" charset="0"/>
              </a:rPr>
              <a:t> equation.</a:t>
            </a:r>
          </a:p>
          <a:p>
            <a:pPr algn="ctr">
              <a:buNone/>
            </a:pPr>
            <a:r>
              <a:rPr lang="en-US" sz="2400" dirty="0" smtClean="0">
                <a:latin typeface="Times New Roman" pitchFamily="18" charset="0"/>
                <a:cs typeface="Times New Roman" pitchFamily="18" charset="0"/>
              </a:rPr>
              <a:t>y²=x</a:t>
            </a:r>
            <a:r>
              <a:rPr lang="en-US" sz="2400" dirty="0" smtClean="0">
                <a:latin typeface="Times New Roman"/>
                <a:cs typeface="Times New Roman"/>
              </a:rPr>
              <a:t>³+ax+b</a:t>
            </a:r>
          </a:p>
          <a:p>
            <a:pPr>
              <a:buNone/>
            </a:pPr>
            <a:r>
              <a:rPr lang="en-US" sz="2000" dirty="0" smtClean="0">
                <a:latin typeface="Times New Roman"/>
                <a:cs typeface="Times New Roman"/>
              </a:rPr>
              <a:t>	where x and y are real numbers belongs to </a:t>
            </a:r>
            <a:r>
              <a:rPr lang="en-US" sz="2000" dirty="0" err="1" smtClean="0">
                <a:latin typeface="Times New Roman"/>
                <a:cs typeface="Times New Roman"/>
              </a:rPr>
              <a:t>finate</a:t>
            </a:r>
            <a:r>
              <a:rPr lang="en-US" sz="2000" dirty="0" smtClean="0">
                <a:latin typeface="Times New Roman"/>
                <a:cs typeface="Times New Roman"/>
              </a:rPr>
              <a:t> field. a and b are constants which gives shape to elliptic curve. </a:t>
            </a:r>
          </a:p>
          <a:p>
            <a:pPr>
              <a:buNone/>
            </a:pPr>
            <a:endParaRPr lang="en-US" sz="2000" dirty="0" smtClean="0">
              <a:latin typeface="Times New Roman" pitchFamily="18" charset="0"/>
              <a:cs typeface="Times New Roman" pitchFamily="18" charset="0"/>
            </a:endParaRPr>
          </a:p>
        </p:txBody>
      </p:sp>
      <p:pic>
        <p:nvPicPr>
          <p:cNvPr id="8" name="Content Placeholder 7" descr="ellip.png"/>
          <p:cNvPicPr>
            <a:picLocks noGrp="1" noChangeAspect="1"/>
          </p:cNvPicPr>
          <p:nvPr>
            <p:ph sz="quarter" idx="4"/>
          </p:nvPr>
        </p:nvPicPr>
        <p:blipFill>
          <a:blip r:embed="rId2"/>
          <a:stretch>
            <a:fillRect/>
          </a:stretch>
        </p:blipFill>
        <p:spPr>
          <a:xfrm>
            <a:off x="4941657" y="990601"/>
            <a:ext cx="3821343" cy="5105400"/>
          </a:xfrm>
        </p:spPr>
      </p:pic>
      <p:sp>
        <p:nvSpPr>
          <p:cNvPr id="9" name="TextBox 8"/>
          <p:cNvSpPr txBox="1"/>
          <p:nvPr/>
        </p:nvSpPr>
        <p:spPr>
          <a:xfrm>
            <a:off x="4953000" y="6248400"/>
            <a:ext cx="38100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Fig1:Elliptic curve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chor="t">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Addition law of elliptic curve E has the following properties of </a:t>
            </a:r>
            <a:r>
              <a:rPr lang="en-US" sz="2000" dirty="0" err="1" smtClean="0">
                <a:latin typeface="Times New Roman" pitchFamily="18" charset="0"/>
                <a:cs typeface="Times New Roman" pitchFamily="18" charset="0"/>
              </a:rPr>
              <a:t>abelian</a:t>
            </a:r>
            <a:r>
              <a:rPr lang="en-US" sz="2000" dirty="0" smtClean="0">
                <a:latin typeface="Times New Roman" pitchFamily="18" charset="0"/>
                <a:cs typeface="Times New Roman" pitchFamily="18" charset="0"/>
              </a:rPr>
              <a:t> group :</a:t>
            </a:r>
          </a:p>
          <a:p>
            <a:pPr>
              <a:buNone/>
            </a:pPr>
            <a:r>
              <a:rPr lang="en-US" sz="2000" dirty="0" smtClean="0">
                <a:latin typeface="Times New Roman" pitchFamily="18" charset="0"/>
                <a:cs typeface="Times New Roman" pitchFamily="18" charset="0"/>
              </a:rPr>
              <a:t>		Identity:		P+0 = 0+P=P	     	∀ P∈E</a:t>
            </a:r>
          </a:p>
          <a:p>
            <a:pPr>
              <a:buNone/>
            </a:pPr>
            <a:r>
              <a:rPr lang="en-US" sz="2000" dirty="0" smtClean="0">
                <a:latin typeface="Times New Roman" pitchFamily="18" charset="0"/>
                <a:cs typeface="Times New Roman" pitchFamily="18" charset="0"/>
              </a:rPr>
              <a:t>		Inverse:		P+(-P) = 0	     	∀ P∈E</a:t>
            </a:r>
          </a:p>
          <a:p>
            <a:pPr>
              <a:buNone/>
            </a:pPr>
            <a:r>
              <a:rPr lang="en-US" sz="2000" dirty="0" smtClean="0">
                <a:latin typeface="Times New Roman" pitchFamily="18" charset="0"/>
                <a:cs typeface="Times New Roman" pitchFamily="18" charset="0"/>
              </a:rPr>
              <a:t>		Associative:	P+(R+Q)=(P+R)+Q	∀ P, Q, R ∈E</a:t>
            </a:r>
          </a:p>
          <a:p>
            <a:pPr>
              <a:buNone/>
            </a:pPr>
            <a:r>
              <a:rPr lang="en-US" sz="2000" dirty="0" smtClean="0">
                <a:latin typeface="Times New Roman" pitchFamily="18" charset="0"/>
                <a:cs typeface="Times New Roman" pitchFamily="18" charset="0"/>
              </a:rPr>
              <a:t>		Commutative:	P+Q=Q+R		∀ P, Q ∈E </a:t>
            </a:r>
          </a:p>
        </p:txBody>
      </p:sp>
      <p:sp>
        <p:nvSpPr>
          <p:cNvPr id="9" name="Title 8"/>
          <p:cNvSpPr>
            <a:spLocks noGrp="1"/>
          </p:cNvSpPr>
          <p:nvPr>
            <p:ph type="title"/>
          </p:nvPr>
        </p:nvSpPr>
        <p:spPr/>
        <p:txBody>
          <a:bodyPr/>
          <a:lstStyle/>
          <a:p>
            <a:r>
              <a:rPr lang="en-US" sz="4000" dirty="0" err="1" smtClean="0">
                <a:latin typeface="Times New Roman" pitchFamily="18" charset="0"/>
                <a:cs typeface="Times New Roman" pitchFamily="18" charset="0"/>
              </a:rPr>
              <a:t>Abelian</a:t>
            </a:r>
            <a:r>
              <a:rPr lang="en-US" sz="4000" dirty="0" smtClean="0">
                <a:latin typeface="Times New Roman" pitchFamily="18" charset="0"/>
                <a:cs typeface="Times New Roman" pitchFamily="18" charset="0"/>
              </a:rPr>
              <a:t> Group</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4000" dirty="0" smtClean="0">
                <a:latin typeface="Times New Roman" pitchFamily="18" charset="0"/>
                <a:cs typeface="Times New Roman" pitchFamily="18" charset="0"/>
              </a:rPr>
              <a:t>Point addition</a:t>
            </a:r>
            <a:endParaRPr lang="en-US" sz="4000" dirty="0">
              <a:latin typeface="Times New Roman" pitchFamily="18" charset="0"/>
              <a:cs typeface="Times New Roman" pitchFamily="18" charset="0"/>
            </a:endParaRPr>
          </a:p>
        </p:txBody>
      </p:sp>
      <p:sp>
        <p:nvSpPr>
          <p:cNvPr id="14" name="Content Placeholder 13"/>
          <p:cNvSpPr>
            <a:spLocks noGrp="1"/>
          </p:cNvSpPr>
          <p:nvPr>
            <p:ph sz="quarter" idx="2"/>
          </p:nvPr>
        </p:nvSpPr>
        <p:spPr>
          <a:xfrm>
            <a:off x="457200" y="1444294"/>
            <a:ext cx="4343400" cy="4651706"/>
          </a:xfrm>
        </p:spPr>
        <p:txBody>
          <a:bodyPr>
            <a:normAutofit/>
          </a:bodyPr>
          <a:lstStyle/>
          <a:p>
            <a:pPr algn="just">
              <a:buNone/>
            </a:pPr>
            <a:endParaRPr lang="en-US" sz="22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Geometry approach: </a:t>
            </a:r>
          </a:p>
          <a:p>
            <a:pPr algn="just">
              <a:buNone/>
            </a:pPr>
            <a:r>
              <a:rPr lang="en-US" sz="2000" dirty="0" smtClean="0">
                <a:latin typeface="Times New Roman" pitchFamily="18" charset="0"/>
                <a:cs typeface="Times New Roman" pitchFamily="18" charset="0"/>
              </a:rPr>
              <a:t>		To add two distinct points P and Q on an elliptic curve, draw a straight line between them. The line will intersect the elliptic cure at exactly one more point -R. The reflection of the point -R with respect to x-axis gives the point R, which is the results of addition of points R and Q</a:t>
            </a:r>
          </a:p>
          <a:p>
            <a:endParaRPr lang="en-US" dirty="0"/>
          </a:p>
        </p:txBody>
      </p:sp>
      <p:sp>
        <p:nvSpPr>
          <p:cNvPr id="18" name="TextBox 17"/>
          <p:cNvSpPr txBox="1"/>
          <p:nvPr/>
        </p:nvSpPr>
        <p:spPr>
          <a:xfrm>
            <a:off x="7543800" y="4876800"/>
            <a:ext cx="489531" cy="369332"/>
          </a:xfrm>
          <a:prstGeom prst="rect">
            <a:avLst/>
          </a:prstGeom>
          <a:noFill/>
        </p:spPr>
        <p:txBody>
          <a:bodyPr wrap="square" rtlCol="0">
            <a:spAutoFit/>
          </a:bodyPr>
          <a:lstStyle/>
          <a:p>
            <a:pPr algn="ctr"/>
            <a:r>
              <a:rPr lang="en-US" dirty="0" smtClean="0"/>
              <a:t>R</a:t>
            </a:r>
            <a:endParaRPr lang="en-US" dirty="0"/>
          </a:p>
        </p:txBody>
      </p:sp>
      <p:sp>
        <p:nvSpPr>
          <p:cNvPr id="19" name="TextBox 18"/>
          <p:cNvSpPr txBox="1"/>
          <p:nvPr/>
        </p:nvSpPr>
        <p:spPr>
          <a:xfrm>
            <a:off x="7696200" y="2590800"/>
            <a:ext cx="838200" cy="369332"/>
          </a:xfrm>
          <a:prstGeom prst="rect">
            <a:avLst/>
          </a:prstGeom>
          <a:noFill/>
        </p:spPr>
        <p:txBody>
          <a:bodyPr wrap="square" rtlCol="0">
            <a:spAutoFit/>
          </a:bodyPr>
          <a:lstStyle/>
          <a:p>
            <a:r>
              <a:rPr lang="en-US" dirty="0" smtClean="0"/>
              <a:t>=-R</a:t>
            </a:r>
            <a:endParaRPr lang="en-US" dirty="0"/>
          </a:p>
        </p:txBody>
      </p:sp>
      <p:pic>
        <p:nvPicPr>
          <p:cNvPr id="21" name="Content Placeholder 20" descr="ellip2.png"/>
          <p:cNvPicPr>
            <a:picLocks noGrp="1" noChangeAspect="1"/>
          </p:cNvPicPr>
          <p:nvPr>
            <p:ph sz="quarter" idx="4"/>
          </p:nvPr>
        </p:nvPicPr>
        <p:blipFill>
          <a:blip r:embed="rId2"/>
          <a:stretch>
            <a:fillRect/>
          </a:stretch>
        </p:blipFill>
        <p:spPr>
          <a:xfrm>
            <a:off x="4926366" y="990600"/>
            <a:ext cx="3836634" cy="5257800"/>
          </a:xfrm>
        </p:spPr>
      </p:pic>
      <p:sp>
        <p:nvSpPr>
          <p:cNvPr id="22" name="TextBox 21"/>
          <p:cNvSpPr txBox="1"/>
          <p:nvPr/>
        </p:nvSpPr>
        <p:spPr>
          <a:xfrm>
            <a:off x="4953000" y="6019800"/>
            <a:ext cx="38100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Fig2:poit addition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831</TotalTime>
  <Words>672</Words>
  <Application>Microsoft Office PowerPoint</Application>
  <PresentationFormat>On-screen Show (4:3)</PresentationFormat>
  <Paragraphs>110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Elliptic Curve Cryptography</vt:lpstr>
      <vt:lpstr>Introduction</vt:lpstr>
      <vt:lpstr>Literature Survey</vt:lpstr>
      <vt:lpstr>Slide 4</vt:lpstr>
      <vt:lpstr>Slide 5</vt:lpstr>
      <vt:lpstr>Objective</vt:lpstr>
      <vt:lpstr>Definition</vt:lpstr>
      <vt:lpstr>Abelian Group</vt:lpstr>
      <vt:lpstr>Point addition</vt:lpstr>
      <vt:lpstr>Point doubling</vt:lpstr>
      <vt:lpstr>Scalar Multiplication</vt:lpstr>
      <vt:lpstr>Double and Add Algorithm</vt:lpstr>
      <vt:lpstr>Example</vt:lpstr>
      <vt:lpstr>Elliptic Curve Diffie-Hellman (ECDH) KeyExchange</vt:lpstr>
      <vt:lpstr>Slide 15</vt:lpstr>
      <vt:lpstr>CONCLUSION</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Elliptic Curve Cryptography</dc:title>
  <dc:creator>Hatti Lakshmi</dc:creator>
  <cp:lastModifiedBy>Hatti Lakshmi</cp:lastModifiedBy>
  <cp:revision>39</cp:revision>
  <dcterms:created xsi:type="dcterms:W3CDTF">2016-11-17T23:53:08Z</dcterms:created>
  <dcterms:modified xsi:type="dcterms:W3CDTF">2016-12-16T22:36:24Z</dcterms:modified>
</cp:coreProperties>
</file>