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81" r:id="rId4"/>
    <p:sldId id="283" r:id="rId5"/>
    <p:sldId id="259" r:id="rId6"/>
    <p:sldId id="262" r:id="rId7"/>
    <p:sldId id="263" r:id="rId8"/>
    <p:sldId id="265" r:id="rId9"/>
    <p:sldId id="293" r:id="rId10"/>
    <p:sldId id="285" r:id="rId11"/>
    <p:sldId id="270" r:id="rId12"/>
    <p:sldId id="287" r:id="rId13"/>
    <p:sldId id="288" r:id="rId14"/>
    <p:sldId id="289" r:id="rId15"/>
    <p:sldId id="290" r:id="rId16"/>
    <p:sldId id="291" r:id="rId17"/>
    <p:sldId id="292" r:id="rId18"/>
    <p:sldId id="294" r:id="rId19"/>
    <p:sldId id="284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F145DA-BB72-4867-9ABF-CACBCC97911A}" type="datetimeFigureOut">
              <a:rPr lang="en-US" smtClean="0"/>
              <a:pPr/>
              <a:t>15/12/2016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7371543-3CB8-45FD-B657-1233C8EB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45DA-BB72-4867-9ABF-CACBCC97911A}" type="datetimeFigureOut">
              <a:rPr lang="en-US" smtClean="0"/>
              <a:pPr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1543-3CB8-45FD-B657-1233C8EB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45DA-BB72-4867-9ABF-CACBCC97911A}" type="datetimeFigureOut">
              <a:rPr lang="en-US" smtClean="0"/>
              <a:pPr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1543-3CB8-45FD-B657-1233C8EB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F145DA-BB72-4867-9ABF-CACBCC97911A}" type="datetimeFigureOut">
              <a:rPr lang="en-US" smtClean="0"/>
              <a:pPr/>
              <a:t>15/12/2016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371543-3CB8-45FD-B657-1233C8EB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F145DA-BB72-4867-9ABF-CACBCC97911A}" type="datetimeFigureOut">
              <a:rPr lang="en-US" smtClean="0"/>
              <a:pPr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7371543-3CB8-45FD-B657-1233C8EB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45DA-BB72-4867-9ABF-CACBCC97911A}" type="datetimeFigureOut">
              <a:rPr lang="en-US" smtClean="0"/>
              <a:pPr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1543-3CB8-45FD-B657-1233C8EB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45DA-BB72-4867-9ABF-CACBCC97911A}" type="datetimeFigureOut">
              <a:rPr lang="en-US" smtClean="0"/>
              <a:pPr/>
              <a:t>15/12/2016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1543-3CB8-45FD-B657-1233C8EB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F145DA-BB72-4867-9ABF-CACBCC97911A}" type="datetimeFigureOut">
              <a:rPr lang="en-US" smtClean="0"/>
              <a:pPr/>
              <a:t>15/12/2016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371543-3CB8-45FD-B657-1233C8EB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45DA-BB72-4867-9ABF-CACBCC97911A}" type="datetimeFigureOut">
              <a:rPr lang="en-US" smtClean="0"/>
              <a:pPr/>
              <a:t>15/12/2016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1543-3CB8-45FD-B657-1233C8EB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F145DA-BB72-4867-9ABF-CACBCC97911A}" type="datetimeFigureOut">
              <a:rPr lang="en-US" smtClean="0"/>
              <a:pPr/>
              <a:t>15/12/2016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371543-3CB8-45FD-B657-1233C8EB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F145DA-BB72-4867-9ABF-CACBCC97911A}" type="datetimeFigureOut">
              <a:rPr lang="en-US" smtClean="0"/>
              <a:pPr/>
              <a:t>15/12/2016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371543-3CB8-45FD-B657-1233C8EB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F145DA-BB72-4867-9ABF-CACBCC97911A}" type="datetimeFigureOut">
              <a:rPr lang="en-US" smtClean="0"/>
              <a:pPr/>
              <a:t>15/12/2016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7371543-3CB8-45FD-B657-1233C8EB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371600"/>
            <a:ext cx="7467600" cy="1143000"/>
          </a:xfrm>
        </p:spPr>
        <p:txBody>
          <a:bodyPr/>
          <a:lstStyle/>
          <a:p>
            <a:r>
              <a:rPr lang="en-US" dirty="0" smtClean="0"/>
              <a:t>Remote User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715000" y="4495800"/>
            <a:ext cx="3429000" cy="175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Priyanka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Mtech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Desktop\ins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305800" cy="4572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752600" y="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Desktop\i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7848601" cy="6096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0"/>
            <a:ext cx="7543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wner\Desktop\in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772400" cy="4800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05000" y="3048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wner\Desktop\in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0772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ins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077199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Owner\Desktop\ins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153400" cy="4419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Owner\Desktop\ins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001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Owner\Desktop\ins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772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381000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16764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endParaRPr lang="en-US" dirty="0" smtClean="0"/>
          </a:p>
          <a:p>
            <a:pPr>
              <a:buClr>
                <a:schemeClr val="accent1"/>
              </a:buClr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Several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dynamic user authentication schemes 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weaknesses and attacks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of using timestamps.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Besides, the implement of strict and safe time synchronization is very difficult and increases network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overhead. To eliminate these weaknesses,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new dynamic user authentication scheme 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nonce instead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timestamps has to be proposed.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Mutual authentication is performed using a challenge-response handshake between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and remote server.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1295400" y="304800"/>
            <a:ext cx="6172200" cy="369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457200" y="838200"/>
            <a:ext cx="8077200" cy="553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Lamport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L. (1981) Password Authentication with Insecure Communication.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Communications of the ACM,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24,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770-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772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http://dx.doi.org/10.1145/358790.358797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[2] Yoon, E.J.,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Ryu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E.K.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Yoo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K.Y. (2004) Further Improvement of an Efficient Password Based Remote User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Authentication Scheme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Smart Cards.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IEEE Transactions on Consumer Electronics,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50,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612-614.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://dx.doi.org/10.1109/TCE.2004.1309437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[3] Tina, X., Zhu, R.W. and Wong, D.S. (2007) Improved Efficient Remote User Authentication Schemes.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Journal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Network Security,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4, 149-154.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[4] Yang, L. and Ma, J.F. (2011) Trusted Mutual Authentication Scheme with Smart Cards and Passwords.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Journal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of University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of Electronic Science and Technology of China,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4, 128-133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[5] Das, M.L.,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Saxena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A.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Gulati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P. (2004) A Dynamic Id-Based Remote User Authentication Scheme.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Trans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actions on Consumer Electronics,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50, 629-631. http://dx.doi.org/10.1109/TCE.2004.1309441</a:t>
            </a:r>
            <a:endParaRPr lang="en-US" sz="2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8600"/>
            <a:ext cx="8458200" cy="762000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GB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kumimoji="1"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GB" dirty="0" smtClean="0">
                <a:latin typeface="Times New Roman" pitchFamily="18" charset="0"/>
                <a:cs typeface="Times New Roman" pitchFamily="18" charset="0"/>
              </a:rPr>
              <a:t>User Authentication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4294967295"/>
          </p:nvPr>
        </p:nvSpPr>
        <p:spPr>
          <a:xfrm>
            <a:off x="0" y="1295400"/>
            <a:ext cx="8458200" cy="5562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fundamental security building block</a:t>
            </a:r>
          </a:p>
          <a:p>
            <a:pPr lvl="1" algn="l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basis of access control &amp; user accountability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the process of verifying an identity claimed by or for a system entity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has two steps:</a:t>
            </a:r>
          </a:p>
          <a:p>
            <a:pPr lvl="1" algn="l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identification - specify identifier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verification - bind entity (person) and identifier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33600"/>
            <a:ext cx="7772400" cy="1143000"/>
          </a:xfrm>
        </p:spPr>
        <p:txBody>
          <a:bodyPr/>
          <a:lstStyle/>
          <a:p>
            <a:r>
              <a:rPr lang="en-US" dirty="0" smtClean="0"/>
              <a:t>Thank you…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Means of </a:t>
            </a:r>
            <a:r>
              <a:rPr kumimoji="1" lang="en-GB" dirty="0" smtClean="0">
                <a:latin typeface="Times New Roman" pitchFamily="18" charset="0"/>
                <a:cs typeface="Times New Roman" pitchFamily="18" charset="0"/>
              </a:rPr>
              <a:t>User Authentication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143000" y="1600200"/>
            <a:ext cx="8001000" cy="5029200"/>
          </a:xfrm>
        </p:spPr>
        <p:txBody>
          <a:bodyPr/>
          <a:lstStyle/>
          <a:p>
            <a:pPr algn="l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four means of authenticating user's identity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based one something the individual 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knows - e.g. password, PIN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possesses - e.g. key, token, smartcard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(static biometrics) - e.g. fingerprint, retina</a:t>
            </a:r>
          </a:p>
          <a:p>
            <a:pPr lvl="1" algn="l">
              <a:lnSpc>
                <a:spcPct val="9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does (dynamic biometrics) - e.g. voice, sign 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 use alone or combined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all can provide user authentication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all have issues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0" y="228600"/>
            <a:ext cx="8686800" cy="52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1981,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Lamport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remote user authentication scheme with password table [1].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everal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schemes and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improvements using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static identity (ID) are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included.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[2]-[4]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user’s login ID is static in these verifier-free schemes, it may leak partial information about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user’s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 messages so that the adversary can use it to forge the user’s login messages by some subtle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means.</a:t>
            </a:r>
            <a:r>
              <a:rPr lang="da-DK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a-DK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H. Yang </a:t>
            </a:r>
            <a:r>
              <a:rPr lang="da-DK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da-DK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al.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262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of the solutions to the problem is to employ dynamic ID in different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login.In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2004, Das et al. [5] proposed a dynamic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ID-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remote user authentication scheme, which can resist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replay,masquerade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insider attacks.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dirty="0" smtClean="0"/>
              <a:t>OBJECTIVE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Password </a:t>
            </a:r>
            <a:r>
              <a:rPr kumimoji="1" lang="en-GB" dirty="0" smtClean="0"/>
              <a:t>Authentication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294967295"/>
          </p:nvPr>
        </p:nvSpPr>
        <p:spPr>
          <a:xfrm>
            <a:off x="0" y="1371600"/>
            <a:ext cx="8229600" cy="5181600"/>
          </a:xfrm>
        </p:spPr>
        <p:txBody>
          <a:bodyPr/>
          <a:lstStyle/>
          <a:p>
            <a:pPr algn="l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widely used user authentication method</a:t>
            </a:r>
          </a:p>
          <a:p>
            <a:pPr lvl="1" algn="l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user provides name/login and password</a:t>
            </a:r>
          </a:p>
          <a:p>
            <a:pPr lvl="1" algn="l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system compares password with that saved for specified login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authenticates ID of user logging and</a:t>
            </a:r>
          </a:p>
          <a:p>
            <a:pPr lvl="1" algn="l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that the user is authorized to access system</a:t>
            </a:r>
          </a:p>
          <a:p>
            <a:pPr lvl="1" algn="l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determines the user’s privileges</a:t>
            </a:r>
          </a:p>
          <a:p>
            <a:pPr lvl="1" algn="l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used in discretionary access control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7318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Smartcard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228600" y="1676400"/>
            <a:ext cx="8763000" cy="3810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credit-card like 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has own processor, memory, I/O ports</a:t>
            </a:r>
          </a:p>
          <a:p>
            <a:pPr lvl="1" algn="l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wired or wireless access by reader	</a:t>
            </a:r>
          </a:p>
          <a:p>
            <a:pPr lvl="1" algn="l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may have crypto co-processor</a:t>
            </a:r>
          </a:p>
          <a:p>
            <a:pPr lvl="1" algn="l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ROM, EEPROM, RAM memory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executes protocol to authenticate with reader/computer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also have USB dongles</a:t>
            </a:r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l="10739" t="9250" r="21477" b="36998"/>
          <a:stretch>
            <a:fillRect/>
          </a:stretch>
        </p:blipFill>
        <p:spPr bwMode="auto">
          <a:xfrm>
            <a:off x="6019800" y="914400"/>
            <a:ext cx="2667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Biometric Authentication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685800" y="1295400"/>
            <a:ext cx="8458200" cy="43434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 user based on one of their physical characteristics</a:t>
            </a:r>
          </a:p>
          <a:p>
            <a:pPr algn="l"/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l="7159" t="9250" r="17897" b="32373"/>
          <a:stretch>
            <a:fillRect/>
          </a:stretch>
        </p:blipFill>
        <p:spPr bwMode="auto">
          <a:xfrm>
            <a:off x="1066800" y="2286000"/>
            <a:ext cx="69342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4797152"/>
            <a:ext cx="16764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5334000"/>
            <a:ext cx="1470025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1210068">
            <a:off x="7725235" y="1829655"/>
            <a:ext cx="13716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990600"/>
          </a:xfrm>
        </p:spPr>
        <p:txBody>
          <a:bodyPr/>
          <a:lstStyle/>
          <a:p>
            <a:r>
              <a:rPr kumimoji="1" lang="en-GB" dirty="0" smtClean="0">
                <a:latin typeface="Times New Roman" pitchFamily="18" charset="0"/>
                <a:cs typeface="Times New Roman" pitchFamily="18" charset="0"/>
              </a:rPr>
              <a:t>Remote</a:t>
            </a:r>
            <a:r>
              <a:rPr kumimoji="1" lang="en-GB" dirty="0" smtClean="0"/>
              <a:t> </a:t>
            </a:r>
            <a:r>
              <a:rPr kumimoji="1" lang="en-GB" dirty="0" smtClean="0">
                <a:latin typeface="Times New Roman" pitchFamily="18" charset="0"/>
                <a:cs typeface="Times New Roman" pitchFamily="18" charset="0"/>
              </a:rPr>
              <a:t>User Authentication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533400" y="1219200"/>
            <a:ext cx="8610600" cy="5486400"/>
          </a:xfrm>
        </p:spPr>
        <p:txBody>
          <a:bodyPr/>
          <a:lstStyle/>
          <a:p>
            <a:pPr algn="l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authentication over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more complex</a:t>
            </a: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problems of eavesdropping, replay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generally use challenge-response</a:t>
            </a: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user sends identity</a:t>
            </a: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host responds with random number</a:t>
            </a: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user computes f(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r,h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(P)) and sends back</a:t>
            </a: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host compares value from user with own computed value, if match user authenticated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protects against a number of attacks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914400"/>
          </a:xfrm>
        </p:spPr>
        <p:txBody>
          <a:bodyPr>
            <a:normAutofit/>
          </a:bodyPr>
          <a:lstStyle/>
          <a:p>
            <a:r>
              <a:rPr kumimoji="1" lang="en-GB" dirty="0" smtClean="0"/>
              <a:t>Authentication</a:t>
            </a:r>
            <a:r>
              <a:rPr lang="en-US" dirty="0" smtClean="0"/>
              <a:t> Security Issues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0" y="1295400"/>
            <a:ext cx="8382000" cy="5410200"/>
          </a:xfrm>
        </p:spPr>
        <p:txBody>
          <a:bodyPr/>
          <a:lstStyle/>
          <a:p>
            <a:pPr algn="l">
              <a:buFont typeface="Wingdings" pitchFamily="2" charset="2"/>
              <a:buChar char="Ø"/>
              <a:defRPr/>
            </a:pPr>
            <a:r>
              <a:rPr lang="en-US" dirty="0"/>
              <a:t>client attacks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/>
              <a:t>host attacks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/>
              <a:t>eavesdropping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/>
              <a:t>replay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 err="1"/>
              <a:t>trojan</a:t>
            </a:r>
            <a:r>
              <a:rPr lang="en-US" dirty="0"/>
              <a:t> horse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/>
              <a:t>denial-of-service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451</TotalTime>
  <Words>637</Words>
  <Application>Microsoft Office PowerPoint</Application>
  <PresentationFormat>On-screen Show (4:3)</PresentationFormat>
  <Paragraphs>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Remote User Authentication</vt:lpstr>
      <vt:lpstr>INTRODUCTION User Authentication</vt:lpstr>
      <vt:lpstr> Means of User Authentication</vt:lpstr>
      <vt:lpstr>Literature Survey</vt:lpstr>
      <vt:lpstr>OBJECTIVE Password Authentication</vt:lpstr>
      <vt:lpstr>    Smartcard</vt:lpstr>
      <vt:lpstr> Biometric Authentication</vt:lpstr>
      <vt:lpstr>Remote User Authentication</vt:lpstr>
      <vt:lpstr>Authentication Security Issues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References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70</cp:revision>
  <dcterms:created xsi:type="dcterms:W3CDTF">2016-12-12T16:09:49Z</dcterms:created>
  <dcterms:modified xsi:type="dcterms:W3CDTF">2016-12-15T16:55:26Z</dcterms:modified>
</cp:coreProperties>
</file>