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67" r:id="rId6"/>
    <p:sldId id="259" r:id="rId7"/>
    <p:sldId id="261" r:id="rId8"/>
    <p:sldId id="262" r:id="rId9"/>
    <p:sldId id="266" r:id="rId10"/>
    <p:sldId id="272" r:id="rId11"/>
    <p:sldId id="270" r:id="rId12"/>
    <p:sldId id="271" r:id="rId13"/>
    <p:sldId id="268" r:id="rId14"/>
    <p:sldId id="269"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22" autoAdjust="0"/>
    <p:restoredTop sz="94660"/>
  </p:normalViewPr>
  <p:slideViewPr>
    <p:cSldViewPr snapToGrid="0">
      <p:cViewPr varScale="1">
        <p:scale>
          <a:sx n="89" d="100"/>
          <a:sy n="89" d="100"/>
        </p:scale>
        <p:origin x="2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72BE374-F460-4EED-8376-046BC650C599}" type="datetimeFigureOut">
              <a:rPr lang="en-IN" smtClean="0"/>
              <a:t>16-12-2016</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CEA39519-F7C4-47F9-B4DE-3B84ADA6F47A}"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5009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2BE374-F460-4EED-8376-046BC650C599}" type="datetimeFigureOut">
              <a:rPr lang="en-IN" smtClean="0"/>
              <a:t>16-12-2016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A39519-F7C4-47F9-B4DE-3B84ADA6F47A}" type="slidenum">
              <a:rPr lang="en-IN" smtClean="0"/>
              <a:t>‹#›</a:t>
            </a:fld>
            <a:endParaRPr lang="en-IN"/>
          </a:p>
        </p:txBody>
      </p:sp>
    </p:spTree>
    <p:extLst>
      <p:ext uri="{BB962C8B-B14F-4D97-AF65-F5344CB8AC3E}">
        <p14:creationId xmlns:p14="http://schemas.microsoft.com/office/powerpoint/2010/main" val="90262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2BE374-F460-4EED-8376-046BC650C599}" type="datetimeFigureOut">
              <a:rPr lang="en-IN" smtClean="0"/>
              <a:t>16-12-2016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A39519-F7C4-47F9-B4DE-3B84ADA6F47A}"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5407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2BE374-F460-4EED-8376-046BC650C599}" type="datetimeFigureOut">
              <a:rPr lang="en-IN" smtClean="0"/>
              <a:t>16-12-2016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A39519-F7C4-47F9-B4DE-3B84ADA6F47A}"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7494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2BE374-F460-4EED-8376-046BC650C599}" type="datetimeFigureOut">
              <a:rPr lang="en-IN" smtClean="0"/>
              <a:t>16-12-2016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A39519-F7C4-47F9-B4DE-3B84ADA6F47A}" type="slidenum">
              <a:rPr lang="en-IN" smtClean="0"/>
              <a:t>‹#›</a:t>
            </a:fld>
            <a:endParaRPr lang="en-IN"/>
          </a:p>
        </p:txBody>
      </p:sp>
    </p:spTree>
    <p:extLst>
      <p:ext uri="{BB962C8B-B14F-4D97-AF65-F5344CB8AC3E}">
        <p14:creationId xmlns:p14="http://schemas.microsoft.com/office/powerpoint/2010/main" val="3460722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2BE374-F460-4EED-8376-046BC650C599}" type="datetimeFigureOut">
              <a:rPr lang="en-IN" smtClean="0"/>
              <a:t>16-12-2016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A39519-F7C4-47F9-B4DE-3B84ADA6F47A}"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5748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2BE374-F460-4EED-8376-046BC650C599}" type="datetimeFigureOut">
              <a:rPr lang="en-IN" smtClean="0"/>
              <a:t>16-12-2016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A39519-F7C4-47F9-B4DE-3B84ADA6F47A}"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363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2BE374-F460-4EED-8376-046BC650C599}" type="datetimeFigureOut">
              <a:rPr lang="en-IN" smtClean="0"/>
              <a:t>16-12-2016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A39519-F7C4-47F9-B4DE-3B84ADA6F47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40113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2BE374-F460-4EED-8376-046BC650C599}" type="datetimeFigureOut">
              <a:rPr lang="en-IN" smtClean="0"/>
              <a:t>16-12-2016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A39519-F7C4-47F9-B4DE-3B84ADA6F47A}"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0195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2BE374-F460-4EED-8376-046BC650C599}" type="datetimeFigureOut">
              <a:rPr lang="en-IN" smtClean="0"/>
              <a:t>16-12-2016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A39519-F7C4-47F9-B4DE-3B84ADA6F47A}" type="slidenum">
              <a:rPr lang="en-IN" smtClean="0"/>
              <a:t>‹#›</a:t>
            </a:fld>
            <a:endParaRPr lang="en-IN"/>
          </a:p>
        </p:txBody>
      </p:sp>
    </p:spTree>
    <p:extLst>
      <p:ext uri="{BB962C8B-B14F-4D97-AF65-F5344CB8AC3E}">
        <p14:creationId xmlns:p14="http://schemas.microsoft.com/office/powerpoint/2010/main" val="272650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2BE374-F460-4EED-8376-046BC650C599}" type="datetimeFigureOut">
              <a:rPr lang="en-IN" smtClean="0"/>
              <a:t>16-12-2016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A39519-F7C4-47F9-B4DE-3B84ADA6F47A}"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9379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2BE374-F460-4EED-8376-046BC650C599}" type="datetimeFigureOut">
              <a:rPr lang="en-IN" smtClean="0"/>
              <a:t>16-12-2016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A39519-F7C4-47F9-B4DE-3B84ADA6F47A}" type="slidenum">
              <a:rPr lang="en-IN" smtClean="0"/>
              <a:t>‹#›</a:t>
            </a:fld>
            <a:endParaRPr lang="en-IN"/>
          </a:p>
        </p:txBody>
      </p:sp>
    </p:spTree>
    <p:extLst>
      <p:ext uri="{BB962C8B-B14F-4D97-AF65-F5344CB8AC3E}">
        <p14:creationId xmlns:p14="http://schemas.microsoft.com/office/powerpoint/2010/main" val="4002255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2BE374-F460-4EED-8376-046BC650C599}" type="datetimeFigureOut">
              <a:rPr lang="en-IN" smtClean="0"/>
              <a:t>16-12-2016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A39519-F7C4-47F9-B4DE-3B84ADA6F47A}"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7395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2BE374-F460-4EED-8376-046BC650C599}" type="datetimeFigureOut">
              <a:rPr lang="en-IN" smtClean="0"/>
              <a:t>16-12-2016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A39519-F7C4-47F9-B4DE-3B84ADA6F47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5681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2BE374-F460-4EED-8376-046BC650C599}" type="datetimeFigureOut">
              <a:rPr lang="en-IN" smtClean="0"/>
              <a:t>16-12-2016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A39519-F7C4-47F9-B4DE-3B84ADA6F47A}" type="slidenum">
              <a:rPr lang="en-IN" smtClean="0"/>
              <a:t>‹#›</a:t>
            </a:fld>
            <a:endParaRPr lang="en-IN"/>
          </a:p>
        </p:txBody>
      </p:sp>
    </p:spTree>
    <p:extLst>
      <p:ext uri="{BB962C8B-B14F-4D97-AF65-F5344CB8AC3E}">
        <p14:creationId xmlns:p14="http://schemas.microsoft.com/office/powerpoint/2010/main" val="691454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2BE374-F460-4EED-8376-046BC650C599}" type="datetimeFigureOut">
              <a:rPr lang="en-IN" smtClean="0"/>
              <a:t>16-12-2016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A39519-F7C4-47F9-B4DE-3B84ADA6F47A}"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0371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2BE374-F460-4EED-8376-046BC650C599}" type="datetimeFigureOut">
              <a:rPr lang="en-IN" smtClean="0"/>
              <a:t>16-12-2016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A39519-F7C4-47F9-B4DE-3B84ADA6F47A}" type="slidenum">
              <a:rPr lang="en-IN" smtClean="0"/>
              <a:t>‹#›</a:t>
            </a:fld>
            <a:endParaRPr lang="en-IN"/>
          </a:p>
        </p:txBody>
      </p:sp>
    </p:spTree>
    <p:extLst>
      <p:ext uri="{BB962C8B-B14F-4D97-AF65-F5344CB8AC3E}">
        <p14:creationId xmlns:p14="http://schemas.microsoft.com/office/powerpoint/2010/main" val="589818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2BE374-F460-4EED-8376-046BC650C599}" type="datetimeFigureOut">
              <a:rPr lang="en-IN" smtClean="0"/>
              <a:t>16-12-2016</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EA39519-F7C4-47F9-B4DE-3B84ADA6F47A}" type="slidenum">
              <a:rPr lang="en-IN" smtClean="0"/>
              <a:t>‹#›</a:t>
            </a:fld>
            <a:endParaRPr lang="en-IN"/>
          </a:p>
        </p:txBody>
      </p:sp>
    </p:spTree>
    <p:extLst>
      <p:ext uri="{BB962C8B-B14F-4D97-AF65-F5344CB8AC3E}">
        <p14:creationId xmlns:p14="http://schemas.microsoft.com/office/powerpoint/2010/main" val="164470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Intrusion Detection and Prevention Systems</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lnSpcReduction="10000"/>
          </a:bodyPr>
          <a:lstStyle/>
          <a:p>
            <a:r>
              <a:rPr lang="en-US" dirty="0" smtClean="0">
                <a:latin typeface="Times New Roman" panose="02020603050405020304" pitchFamily="18" charset="0"/>
                <a:cs typeface="Times New Roman" panose="02020603050405020304" pitchFamily="18" charset="0"/>
              </a:rPr>
              <a:t>Presented by: </a:t>
            </a:r>
            <a:r>
              <a:rPr lang="en-US" dirty="0" err="1" smtClean="0">
                <a:latin typeface="Times New Roman" panose="02020603050405020304" pitchFamily="18" charset="0"/>
                <a:cs typeface="Times New Roman" panose="02020603050405020304" pitchFamily="18" charset="0"/>
              </a:rPr>
              <a:t>Reshma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Nadaf</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Information Network Security  </a:t>
            </a:r>
          </a:p>
          <a:p>
            <a:r>
              <a:rPr lang="en-US" dirty="0" smtClean="0">
                <a:latin typeface="Times New Roman" panose="02020603050405020304" pitchFamily="18" charset="0"/>
                <a:cs typeface="Times New Roman" panose="02020603050405020304" pitchFamily="18" charset="0"/>
              </a:rPr>
              <a:t>       CNE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7986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anose="02020603050405020304" pitchFamily="18" charset="0"/>
                <a:cs typeface="Times New Roman" panose="02020603050405020304" pitchFamily="18" charset="0"/>
              </a:rPr>
              <a:t>Aim and Objective</a:t>
            </a:r>
            <a:endParaRPr lang="en-IN"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chor="b">
            <a:normAutofit/>
          </a:bodyPr>
          <a:lstStyle/>
          <a:p>
            <a:pPr marL="0" indent="0" algn="just">
              <a:buNone/>
            </a:pPr>
            <a:r>
              <a:rPr lang="en-US" sz="18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mplement Intrusion detection and prevention system using Snort tools.</a:t>
            </a:r>
          </a:p>
          <a:p>
            <a:pPr marL="0" indent="0">
              <a:buNone/>
            </a:pPr>
            <a:r>
              <a:rPr lang="en-US" sz="1800" dirty="0" smtClean="0">
                <a:latin typeface="Times New Roman" panose="02020603050405020304" pitchFamily="18" charset="0"/>
                <a:cs typeface="Times New Roman" panose="02020603050405020304" pitchFamily="18" charset="0"/>
              </a:rPr>
              <a:t> </a:t>
            </a:r>
          </a:p>
          <a:p>
            <a:pPr marL="0" indent="0">
              <a:buNone/>
            </a:pPr>
            <a:endParaRPr lang="en-US" sz="1800" dirty="0" smtClean="0">
              <a:latin typeface="Times New Roman" panose="02020603050405020304" pitchFamily="18" charset="0"/>
              <a:cs typeface="Times New Roman" panose="02020603050405020304" pitchFamily="18" charset="0"/>
            </a:endParaRPr>
          </a:p>
          <a:p>
            <a:endParaRPr lang="en-US" sz="1800" dirty="0" smtClean="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6055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Snort Tool</a:t>
            </a:r>
            <a:endParaRPr lang="en-IN" dirty="0"/>
          </a:p>
        </p:txBody>
      </p:sp>
      <p:sp>
        <p:nvSpPr>
          <p:cNvPr id="3" name="Content Placeholder 2"/>
          <p:cNvSpPr>
            <a:spLocks noGrp="1"/>
          </p:cNvSpPr>
          <p:nvPr>
            <p:ph idx="1"/>
          </p:nvPr>
        </p:nvSpPr>
        <p:spPr/>
        <p:txBody>
          <a:bodyPr/>
          <a:lstStyle/>
          <a:p>
            <a:r>
              <a:rPr lang="en-IN" sz="1800" dirty="0">
                <a:latin typeface="Times New Roman" panose="02020603050405020304" pitchFamily="18" charset="0"/>
                <a:cs typeface="Times New Roman" panose="02020603050405020304" pitchFamily="18" charset="0"/>
              </a:rPr>
              <a:t>Snort is an open source network intrusion detection and prevention system.  </a:t>
            </a:r>
            <a:r>
              <a:rPr lang="en-IN" sz="1800" dirty="0" smtClean="0">
                <a:latin typeface="Times New Roman" panose="02020603050405020304" pitchFamily="18" charset="0"/>
                <a:cs typeface="Times New Roman" panose="02020603050405020304" pitchFamily="18" charset="0"/>
              </a:rPr>
              <a:t>It is </a:t>
            </a:r>
            <a:r>
              <a:rPr lang="en-IN" sz="1800" dirty="0">
                <a:latin typeface="Times New Roman" panose="02020603050405020304" pitchFamily="18" charset="0"/>
                <a:cs typeface="Times New Roman" panose="02020603050405020304" pitchFamily="18" charset="0"/>
              </a:rPr>
              <a:t>capable of performing real-time traffic analysis, alerting, blocking and </a:t>
            </a:r>
            <a:r>
              <a:rPr lang="en-IN" sz="1800" dirty="0" smtClean="0">
                <a:latin typeface="Times New Roman" panose="02020603050405020304" pitchFamily="18" charset="0"/>
                <a:cs typeface="Times New Roman" panose="02020603050405020304" pitchFamily="18" charset="0"/>
              </a:rPr>
              <a:t>packet </a:t>
            </a:r>
            <a:r>
              <a:rPr lang="en-IN" sz="1800" dirty="0">
                <a:latin typeface="Times New Roman" panose="02020603050405020304" pitchFamily="18" charset="0"/>
                <a:cs typeface="Times New Roman" panose="02020603050405020304" pitchFamily="18" charset="0"/>
              </a:rPr>
              <a:t>logging on IP networks</a:t>
            </a:r>
            <a:r>
              <a:rPr lang="en-IN" dirty="0" smtClean="0"/>
              <a:t>.</a:t>
            </a:r>
          </a:p>
          <a:p>
            <a:endParaRPr lang="en-IN" dirty="0"/>
          </a:p>
        </p:txBody>
      </p:sp>
      <p:pic>
        <p:nvPicPr>
          <p:cNvPr id="4" name="Picture 3"/>
          <p:cNvPicPr>
            <a:picLocks noChangeAspect="1"/>
          </p:cNvPicPr>
          <p:nvPr/>
        </p:nvPicPr>
        <p:blipFill>
          <a:blip r:embed="rId2"/>
          <a:stretch>
            <a:fillRect/>
          </a:stretch>
        </p:blipFill>
        <p:spPr>
          <a:xfrm>
            <a:off x="1702548" y="3700733"/>
            <a:ext cx="9839325" cy="2175136"/>
          </a:xfrm>
          <a:prstGeom prst="rect">
            <a:avLst/>
          </a:prstGeom>
        </p:spPr>
      </p:pic>
    </p:spTree>
    <p:extLst>
      <p:ext uri="{BB962C8B-B14F-4D97-AF65-F5344CB8AC3E}">
        <p14:creationId xmlns:p14="http://schemas.microsoft.com/office/powerpoint/2010/main" val="173869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Snort tool</a:t>
            </a:r>
            <a:endParaRPr lang="en-IN" dirty="0"/>
          </a:p>
        </p:txBody>
      </p:sp>
      <p:sp>
        <p:nvSpPr>
          <p:cNvPr id="3" name="Content Placeholder 2"/>
          <p:cNvSpPr>
            <a:spLocks noGrp="1"/>
          </p:cNvSpPr>
          <p:nvPr>
            <p:ph idx="1"/>
          </p:nvPr>
        </p:nvSpPr>
        <p:spPr/>
        <p:txBody>
          <a:bodyPr>
            <a:normAutofit/>
          </a:bodyPr>
          <a:lstStyle/>
          <a:p>
            <a:r>
              <a:rPr lang="en-US" sz="1600" dirty="0" smtClean="0">
                <a:latin typeface="Times New Roman" panose="02020603050405020304" pitchFamily="18" charset="0"/>
                <a:cs typeface="Times New Roman" panose="02020603050405020304" pitchFamily="18" charset="0"/>
              </a:rPr>
              <a:t>Rules are created using options like alert, drop ,log, pass and reject.</a:t>
            </a:r>
          </a:p>
          <a:p>
            <a:r>
              <a:rPr lang="en-US" sz="1600" dirty="0" smtClean="0">
                <a:latin typeface="Times New Roman" panose="02020603050405020304" pitchFamily="18" charset="0"/>
                <a:cs typeface="Times New Roman" panose="02020603050405020304" pitchFamily="18" charset="0"/>
              </a:rPr>
              <a:t>Snort commands:</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1 snort –V</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2 snort –W</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3 snort –</a:t>
            </a:r>
            <a:r>
              <a:rPr lang="en-US" sz="1600" dirty="0" err="1" smtClean="0">
                <a:latin typeface="Times New Roman" panose="02020603050405020304" pitchFamily="18" charset="0"/>
                <a:cs typeface="Times New Roman" panose="02020603050405020304" pitchFamily="18" charset="0"/>
              </a:rPr>
              <a:t>i</a:t>
            </a:r>
            <a:r>
              <a:rPr lang="en-US" sz="1600" dirty="0" smtClean="0">
                <a:latin typeface="Times New Roman" panose="02020603050405020304" pitchFamily="18" charset="0"/>
                <a:cs typeface="Times New Roman" panose="02020603050405020304" pitchFamily="18" charset="0"/>
              </a:rPr>
              <a:t> &lt;interface number&gt; -c </a:t>
            </a:r>
            <a:r>
              <a:rPr lang="en-US" sz="1600" dirty="0" err="1" smtClean="0">
                <a:latin typeface="Times New Roman" panose="02020603050405020304" pitchFamily="18" charset="0"/>
                <a:cs typeface="Times New Roman" panose="02020603050405020304" pitchFamily="18" charset="0"/>
              </a:rPr>
              <a:t>snort.conf</a:t>
            </a:r>
            <a:r>
              <a:rPr lang="en-US" sz="1600" dirty="0" smtClean="0">
                <a:latin typeface="Times New Roman" panose="02020603050405020304" pitchFamily="18" charset="0"/>
                <a:cs typeface="Times New Roman" panose="02020603050405020304" pitchFamily="18" charset="0"/>
              </a:rPr>
              <a:t> –A console &gt; log folder</a:t>
            </a:r>
          </a:p>
          <a:p>
            <a:r>
              <a:rPr lang="en-IN" sz="1600" dirty="0">
                <a:latin typeface="Times New Roman" panose="02020603050405020304" pitchFamily="18" charset="0"/>
                <a:cs typeface="Times New Roman" panose="02020603050405020304" pitchFamily="18" charset="0"/>
              </a:rPr>
              <a:t>Packet sniffing(capturing) through snort</a:t>
            </a:r>
          </a:p>
          <a:p>
            <a:pPr marL="0" indent="0">
              <a:buNone/>
            </a:pPr>
            <a:r>
              <a:rPr lang="en-IN" sz="1600" dirty="0" smtClean="0">
                <a:latin typeface="Times New Roman" panose="02020603050405020304" pitchFamily="18" charset="0"/>
                <a:cs typeface="Times New Roman" panose="02020603050405020304" pitchFamily="18" charset="0"/>
              </a:rPr>
              <a:t>	alert </a:t>
            </a:r>
            <a:r>
              <a:rPr lang="en-IN" sz="1600" dirty="0" err="1">
                <a:latin typeface="Times New Roman" panose="02020603050405020304" pitchFamily="18" charset="0"/>
                <a:cs typeface="Times New Roman" panose="02020603050405020304" pitchFamily="18" charset="0"/>
              </a:rPr>
              <a:t>icmp</a:t>
            </a:r>
            <a:r>
              <a:rPr lang="en-IN" sz="1600" dirty="0">
                <a:latin typeface="Times New Roman" panose="02020603050405020304" pitchFamily="18" charset="0"/>
                <a:cs typeface="Times New Roman" panose="02020603050405020304" pitchFamily="18" charset="0"/>
              </a:rPr>
              <a:t> any </a:t>
            </a:r>
            <a:r>
              <a:rPr lang="en-IN" sz="1600" dirty="0" err="1">
                <a:latin typeface="Times New Roman" panose="02020603050405020304" pitchFamily="18" charset="0"/>
                <a:cs typeface="Times New Roman" panose="02020603050405020304" pitchFamily="18" charset="0"/>
              </a:rPr>
              <a:t>any</a:t>
            </a:r>
            <a:r>
              <a:rPr lang="en-IN" sz="1600" dirty="0">
                <a:latin typeface="Times New Roman" panose="02020603050405020304" pitchFamily="18" charset="0"/>
                <a:cs typeface="Times New Roman" panose="02020603050405020304" pitchFamily="18" charset="0"/>
              </a:rPr>
              <a:t> -&gt; any </a:t>
            </a:r>
            <a:r>
              <a:rPr lang="en-IN" sz="1600" dirty="0" err="1">
                <a:latin typeface="Times New Roman" panose="02020603050405020304" pitchFamily="18" charset="0"/>
                <a:cs typeface="Times New Roman" panose="02020603050405020304" pitchFamily="18" charset="0"/>
              </a:rPr>
              <a:t>any</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msg</a:t>
            </a:r>
            <a:r>
              <a:rPr lang="en-IN" sz="1600" dirty="0">
                <a:latin typeface="Times New Roman" panose="02020603050405020304" pitchFamily="18" charset="0"/>
                <a:cs typeface="Times New Roman" panose="02020603050405020304" pitchFamily="18" charset="0"/>
              </a:rPr>
              <a:t>: "ICMP TEST"; </a:t>
            </a:r>
            <a:r>
              <a:rPr lang="en-IN" sz="1600" dirty="0" err="1">
                <a:latin typeface="Times New Roman" panose="02020603050405020304" pitchFamily="18" charset="0"/>
                <a:cs typeface="Times New Roman" panose="02020603050405020304" pitchFamily="18" charset="0"/>
              </a:rPr>
              <a:t>sid</a:t>
            </a:r>
            <a:r>
              <a:rPr lang="en-IN" sz="1600" dirty="0">
                <a:latin typeface="Times New Roman" panose="02020603050405020304" pitchFamily="18" charset="0"/>
                <a:cs typeface="Times New Roman" panose="02020603050405020304" pitchFamily="18" charset="0"/>
              </a:rPr>
              <a:t>: 1000001;)</a:t>
            </a:r>
          </a:p>
          <a:p>
            <a:pPr marL="0" indent="0">
              <a:buNone/>
            </a:pPr>
            <a:r>
              <a:rPr lang="en-IN" sz="1600" dirty="0" smtClean="0">
                <a:latin typeface="Times New Roman" panose="02020603050405020304" pitchFamily="18" charset="0"/>
                <a:cs typeface="Times New Roman" panose="02020603050405020304" pitchFamily="18" charset="0"/>
              </a:rPr>
              <a:t>	alert </a:t>
            </a:r>
            <a:r>
              <a:rPr lang="en-IN" sz="1600" dirty="0" err="1">
                <a:latin typeface="Times New Roman" panose="02020603050405020304" pitchFamily="18" charset="0"/>
                <a:cs typeface="Times New Roman" panose="02020603050405020304" pitchFamily="18" charset="0"/>
              </a:rPr>
              <a:t>tcp</a:t>
            </a:r>
            <a:r>
              <a:rPr lang="en-IN" sz="1600" dirty="0">
                <a:latin typeface="Times New Roman" panose="02020603050405020304" pitchFamily="18" charset="0"/>
                <a:cs typeface="Times New Roman" panose="02020603050405020304" pitchFamily="18" charset="0"/>
              </a:rPr>
              <a:t> any </a:t>
            </a:r>
            <a:r>
              <a:rPr lang="en-IN" sz="1600" dirty="0" err="1">
                <a:latin typeface="Times New Roman" panose="02020603050405020304" pitchFamily="18" charset="0"/>
                <a:cs typeface="Times New Roman" panose="02020603050405020304" pitchFamily="18" charset="0"/>
              </a:rPr>
              <a:t>any</a:t>
            </a:r>
            <a:r>
              <a:rPr lang="en-IN" sz="1600" dirty="0">
                <a:latin typeface="Times New Roman" panose="02020603050405020304" pitchFamily="18" charset="0"/>
                <a:cs typeface="Times New Roman" panose="02020603050405020304" pitchFamily="18" charset="0"/>
              </a:rPr>
              <a:t> -&gt; any </a:t>
            </a:r>
            <a:r>
              <a:rPr lang="en-IN" sz="1600" dirty="0" err="1">
                <a:latin typeface="Times New Roman" panose="02020603050405020304" pitchFamily="18" charset="0"/>
                <a:cs typeface="Times New Roman" panose="02020603050405020304" pitchFamily="18" charset="0"/>
              </a:rPr>
              <a:t>any</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msg</a:t>
            </a:r>
            <a:r>
              <a:rPr lang="en-IN" sz="1600" dirty="0">
                <a:latin typeface="Times New Roman" panose="02020603050405020304" pitchFamily="18" charset="0"/>
                <a:cs typeface="Times New Roman" panose="02020603050405020304" pitchFamily="18" charset="0"/>
              </a:rPr>
              <a:t>: "TCP TEST"; </a:t>
            </a:r>
            <a:r>
              <a:rPr lang="en-IN" sz="1600" dirty="0" err="1">
                <a:latin typeface="Times New Roman" panose="02020603050405020304" pitchFamily="18" charset="0"/>
                <a:cs typeface="Times New Roman" panose="02020603050405020304" pitchFamily="18" charset="0"/>
              </a:rPr>
              <a:t>sid</a:t>
            </a:r>
            <a:r>
              <a:rPr lang="en-IN" sz="1600" dirty="0">
                <a:latin typeface="Times New Roman" panose="02020603050405020304" pitchFamily="18" charset="0"/>
                <a:cs typeface="Times New Roman" panose="02020603050405020304" pitchFamily="18" charset="0"/>
              </a:rPr>
              <a:t>: 1000002;)</a:t>
            </a:r>
          </a:p>
          <a:p>
            <a:pPr marL="0" indent="0">
              <a:buNone/>
            </a:pPr>
            <a:r>
              <a:rPr lang="en-IN" sz="1600" dirty="0" smtClean="0">
                <a:latin typeface="Times New Roman" panose="02020603050405020304" pitchFamily="18" charset="0"/>
                <a:cs typeface="Times New Roman" panose="02020603050405020304" pitchFamily="18" charset="0"/>
              </a:rPr>
              <a:t>	alert </a:t>
            </a:r>
            <a:r>
              <a:rPr lang="en-IN" sz="1600" dirty="0" err="1">
                <a:latin typeface="Times New Roman" panose="02020603050405020304" pitchFamily="18" charset="0"/>
                <a:cs typeface="Times New Roman" panose="02020603050405020304" pitchFamily="18" charset="0"/>
              </a:rPr>
              <a:t>udp</a:t>
            </a:r>
            <a:r>
              <a:rPr lang="en-IN" sz="1600" dirty="0">
                <a:latin typeface="Times New Roman" panose="02020603050405020304" pitchFamily="18" charset="0"/>
                <a:cs typeface="Times New Roman" panose="02020603050405020304" pitchFamily="18" charset="0"/>
              </a:rPr>
              <a:t> any </a:t>
            </a:r>
            <a:r>
              <a:rPr lang="en-IN" sz="1600" dirty="0" err="1">
                <a:latin typeface="Times New Roman" panose="02020603050405020304" pitchFamily="18" charset="0"/>
                <a:cs typeface="Times New Roman" panose="02020603050405020304" pitchFamily="18" charset="0"/>
              </a:rPr>
              <a:t>any</a:t>
            </a:r>
            <a:r>
              <a:rPr lang="en-IN" sz="1600" dirty="0">
                <a:latin typeface="Times New Roman" panose="02020603050405020304" pitchFamily="18" charset="0"/>
                <a:cs typeface="Times New Roman" panose="02020603050405020304" pitchFamily="18" charset="0"/>
              </a:rPr>
              <a:t> -&gt; any </a:t>
            </a:r>
            <a:r>
              <a:rPr lang="en-IN" sz="1600" dirty="0" err="1">
                <a:latin typeface="Times New Roman" panose="02020603050405020304" pitchFamily="18" charset="0"/>
                <a:cs typeface="Times New Roman" panose="02020603050405020304" pitchFamily="18" charset="0"/>
              </a:rPr>
              <a:t>any</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msg</a:t>
            </a:r>
            <a:r>
              <a:rPr lang="en-IN" sz="1600" dirty="0">
                <a:latin typeface="Times New Roman" panose="02020603050405020304" pitchFamily="18" charset="0"/>
                <a:cs typeface="Times New Roman" panose="02020603050405020304" pitchFamily="18" charset="0"/>
              </a:rPr>
              <a:t>: "UDP test"; </a:t>
            </a:r>
            <a:r>
              <a:rPr lang="en-IN" sz="1600" dirty="0" err="1">
                <a:latin typeface="Times New Roman" panose="02020603050405020304" pitchFamily="18" charset="0"/>
                <a:cs typeface="Times New Roman" panose="02020603050405020304" pitchFamily="18" charset="0"/>
              </a:rPr>
              <a:t>sid</a:t>
            </a:r>
            <a:r>
              <a:rPr lang="en-IN" sz="1600" dirty="0">
                <a:latin typeface="Times New Roman" panose="02020603050405020304" pitchFamily="18" charset="0"/>
                <a:cs typeface="Times New Roman" panose="02020603050405020304" pitchFamily="18" charset="0"/>
              </a:rPr>
              <a:t>: 1000003;)</a:t>
            </a:r>
          </a:p>
        </p:txBody>
      </p:sp>
    </p:spTree>
    <p:extLst>
      <p:ext uri="{BB962C8B-B14F-4D97-AF65-F5344CB8AC3E}">
        <p14:creationId xmlns:p14="http://schemas.microsoft.com/office/powerpoint/2010/main" val="3514500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References </a:t>
            </a:r>
            <a:endParaRPr lang="en-IN" dirty="0"/>
          </a:p>
        </p:txBody>
      </p:sp>
      <p:sp>
        <p:nvSpPr>
          <p:cNvPr id="3" name="Content Placeholder 2"/>
          <p:cNvSpPr>
            <a:spLocks noGrp="1"/>
          </p:cNvSpPr>
          <p:nvPr>
            <p:ph idx="1"/>
          </p:nvPr>
        </p:nvSpPr>
        <p:spPr>
          <a:xfrm>
            <a:off x="1295401" y="2556932"/>
            <a:ext cx="9601196" cy="3567824"/>
          </a:xfrm>
        </p:spPr>
        <p:txBody>
          <a:bodyPr>
            <a:normAutofit fontScale="62500" lnSpcReduction="20000"/>
          </a:bodyPr>
          <a:lstStyle/>
          <a:p>
            <a:pPr marL="0" indent="0">
              <a:buNone/>
            </a:pPr>
            <a:r>
              <a:rPr lang="en-IN" sz="2600" dirty="0">
                <a:latin typeface="Times New Roman" panose="02020603050405020304" pitchFamily="18" charset="0"/>
                <a:cs typeface="Times New Roman" panose="02020603050405020304" pitchFamily="18" charset="0"/>
              </a:rPr>
              <a:t>[1] Lippmann, Richard P., David J. Fried, Isaac Graf, Joshua W. Haines, Kristopher R. Kendall, David McClung, Dan Weber et al. "Evaluating intrusion detection systems: The 1998 DARPA off-line intrusion detection evaluation." In DARPA Information Survivability Conference and Exposition, 2000. DISCEX'00. Proceedings, vol. 2, pp. 12-26. IEEE, 2000.</a:t>
            </a:r>
          </a:p>
          <a:p>
            <a:pPr marL="0" indent="0">
              <a:buNone/>
            </a:pPr>
            <a:r>
              <a:rPr lang="en-IN" sz="2600" dirty="0">
                <a:latin typeface="Times New Roman" panose="02020603050405020304" pitchFamily="18" charset="0"/>
                <a:cs typeface="Times New Roman" panose="02020603050405020304" pitchFamily="18" charset="0"/>
              </a:rPr>
              <a:t>[2] </a:t>
            </a:r>
            <a:r>
              <a:rPr lang="en-IN" sz="2600" dirty="0" err="1">
                <a:latin typeface="Times New Roman" panose="02020603050405020304" pitchFamily="18" charset="0"/>
                <a:cs typeface="Times New Roman" panose="02020603050405020304" pitchFamily="18" charset="0"/>
              </a:rPr>
              <a:t>Janakiraman</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Ramaprabhu</a:t>
            </a:r>
            <a:r>
              <a:rPr lang="en-IN" sz="2600" dirty="0">
                <a:latin typeface="Times New Roman" panose="02020603050405020304" pitchFamily="18" charset="0"/>
                <a:cs typeface="Times New Roman" panose="02020603050405020304" pitchFamily="18" charset="0"/>
              </a:rPr>
              <a:t>, Marcel </a:t>
            </a:r>
            <a:r>
              <a:rPr lang="en-IN" sz="2600" dirty="0" err="1">
                <a:latin typeface="Times New Roman" panose="02020603050405020304" pitchFamily="18" charset="0"/>
                <a:cs typeface="Times New Roman" panose="02020603050405020304" pitchFamily="18" charset="0"/>
              </a:rPr>
              <a:t>Waldvogel</a:t>
            </a:r>
            <a:r>
              <a:rPr lang="en-IN" sz="2600" dirty="0">
                <a:latin typeface="Times New Roman" panose="02020603050405020304" pitchFamily="18" charset="0"/>
                <a:cs typeface="Times New Roman" panose="02020603050405020304" pitchFamily="18" charset="0"/>
              </a:rPr>
              <a:t>, and Qi Zhang. "Indra: A peer-to-peer approach to network intrusion detection and prevention." In Enabling Technologies: Infrastructure for Collaborative Enterprises, 2003. WET ICE 2003. Proceedings. Twelfth IEEE International Workshops on, pp. 226-231. IEEE, 2003.</a:t>
            </a:r>
          </a:p>
          <a:p>
            <a:pPr marL="0" indent="0">
              <a:buNone/>
            </a:pPr>
            <a:r>
              <a:rPr lang="en-IN" sz="2600" dirty="0">
                <a:latin typeface="Times New Roman" panose="02020603050405020304" pitchFamily="18" charset="0"/>
                <a:cs typeface="Times New Roman" panose="02020603050405020304" pitchFamily="18" charset="0"/>
              </a:rPr>
              <a:t>[3] Clark, C. R., </a:t>
            </a:r>
            <a:r>
              <a:rPr lang="en-IN" sz="2600" dirty="0" err="1">
                <a:latin typeface="Times New Roman" panose="02020603050405020304" pitchFamily="18" charset="0"/>
                <a:cs typeface="Times New Roman" panose="02020603050405020304" pitchFamily="18" charset="0"/>
              </a:rPr>
              <a:t>Wenke</a:t>
            </a:r>
            <a:r>
              <a:rPr lang="en-IN" sz="2600" dirty="0">
                <a:latin typeface="Times New Roman" panose="02020603050405020304" pitchFamily="18" charset="0"/>
                <a:cs typeface="Times New Roman" panose="02020603050405020304" pitchFamily="18" charset="0"/>
              </a:rPr>
              <a:t> Lee, D. E. </a:t>
            </a:r>
            <a:r>
              <a:rPr lang="en-IN" sz="2600" dirty="0" err="1">
                <a:latin typeface="Times New Roman" panose="02020603050405020304" pitchFamily="18" charset="0"/>
                <a:cs typeface="Times New Roman" panose="02020603050405020304" pitchFamily="18" charset="0"/>
              </a:rPr>
              <a:t>Schimmel</a:t>
            </a:r>
            <a:r>
              <a:rPr lang="en-IN" sz="2600" dirty="0">
                <a:latin typeface="Times New Roman" panose="02020603050405020304" pitchFamily="18" charset="0"/>
                <a:cs typeface="Times New Roman" panose="02020603050405020304" pitchFamily="18" charset="0"/>
              </a:rPr>
              <a:t>, Didier </a:t>
            </a:r>
            <a:r>
              <a:rPr lang="en-IN" sz="2600" dirty="0" err="1">
                <a:latin typeface="Times New Roman" panose="02020603050405020304" pitchFamily="18" charset="0"/>
                <a:cs typeface="Times New Roman" panose="02020603050405020304" pitchFamily="18" charset="0"/>
              </a:rPr>
              <a:t>Contis</a:t>
            </a:r>
            <a:r>
              <a:rPr lang="en-IN" sz="2600" dirty="0">
                <a:latin typeface="Times New Roman" panose="02020603050405020304" pitchFamily="18" charset="0"/>
                <a:cs typeface="Times New Roman" panose="02020603050405020304" pitchFamily="18" charset="0"/>
              </a:rPr>
              <a:t>, Mohamed </a:t>
            </a:r>
            <a:r>
              <a:rPr lang="en-IN" sz="2600" dirty="0" err="1">
                <a:latin typeface="Times New Roman" panose="02020603050405020304" pitchFamily="18" charset="0"/>
                <a:cs typeface="Times New Roman" panose="02020603050405020304" pitchFamily="18" charset="0"/>
              </a:rPr>
              <a:t>Koné</a:t>
            </a:r>
            <a:r>
              <a:rPr lang="en-IN" sz="2600" dirty="0">
                <a:latin typeface="Times New Roman" panose="02020603050405020304" pitchFamily="18" charset="0"/>
                <a:cs typeface="Times New Roman" panose="02020603050405020304" pitchFamily="18" charset="0"/>
              </a:rPr>
              <a:t>, and Ashley Thomas. "A hardware platform for network intrusion detection and prevention." In Proceedings of the 3rd Workshop on Network Processors and Applications (NP3). 2005.</a:t>
            </a:r>
          </a:p>
          <a:p>
            <a:pPr marL="0" indent="0">
              <a:buNone/>
            </a:pPr>
            <a:r>
              <a:rPr lang="en-IN" sz="2600" dirty="0">
                <a:latin typeface="Times New Roman" panose="02020603050405020304" pitchFamily="18" charset="0"/>
                <a:cs typeface="Times New Roman" panose="02020603050405020304" pitchFamily="18" charset="0"/>
              </a:rPr>
              <a:t>[4] Tan, Lin, and Timothy Sherwood. "A high throughput string matching architecture for intrusion detection and prevention." In ACM SIGARCH Computer Architecture News, vol. 33, no. 2, pp. 112-122. IEEE Computer Society, 2005.</a:t>
            </a:r>
          </a:p>
          <a:p>
            <a:endParaRPr lang="en-IN" dirty="0"/>
          </a:p>
        </p:txBody>
      </p:sp>
    </p:spTree>
    <p:extLst>
      <p:ext uri="{BB962C8B-B14F-4D97-AF65-F5344CB8AC3E}">
        <p14:creationId xmlns:p14="http://schemas.microsoft.com/office/powerpoint/2010/main" val="1426537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 </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a:latin typeface="Times New Roman" panose="02020603050405020304" pitchFamily="18" charset="0"/>
                <a:cs typeface="Times New Roman" panose="02020603050405020304" pitchFamily="18" charset="0"/>
              </a:rPr>
              <a:t>[5] </a:t>
            </a:r>
            <a:r>
              <a:rPr lang="en-IN" dirty="0" err="1">
                <a:latin typeface="Times New Roman" panose="02020603050405020304" pitchFamily="18" charset="0"/>
                <a:cs typeface="Times New Roman" panose="02020603050405020304" pitchFamily="18" charset="0"/>
              </a:rPr>
              <a:t>Niccolini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Saverio</a:t>
            </a:r>
            <a:r>
              <a:rPr lang="en-IN" dirty="0">
                <a:latin typeface="Times New Roman" panose="02020603050405020304" pitchFamily="18" charset="0"/>
                <a:cs typeface="Times New Roman" panose="02020603050405020304" pitchFamily="18" charset="0"/>
              </a:rPr>
              <a:t>, R. G. </a:t>
            </a:r>
            <a:r>
              <a:rPr lang="en-IN" dirty="0" err="1">
                <a:latin typeface="Times New Roman" panose="02020603050405020304" pitchFamily="18" charset="0"/>
                <a:cs typeface="Times New Roman" panose="02020603050405020304" pitchFamily="18" charset="0"/>
              </a:rPr>
              <a:t>Garroppo</a:t>
            </a:r>
            <a:r>
              <a:rPr lang="en-IN" dirty="0">
                <a:latin typeface="Times New Roman" panose="02020603050405020304" pitchFamily="18" charset="0"/>
                <a:cs typeface="Times New Roman" panose="02020603050405020304" pitchFamily="18" charset="0"/>
              </a:rPr>
              <a:t>, S. Giordano, G. </a:t>
            </a:r>
            <a:r>
              <a:rPr lang="en-IN" dirty="0" err="1">
                <a:latin typeface="Times New Roman" panose="02020603050405020304" pitchFamily="18" charset="0"/>
                <a:cs typeface="Times New Roman" panose="02020603050405020304" pitchFamily="18" charset="0"/>
              </a:rPr>
              <a:t>Risi</a:t>
            </a:r>
            <a:r>
              <a:rPr lang="en-IN" dirty="0">
                <a:latin typeface="Times New Roman" panose="02020603050405020304" pitchFamily="18" charset="0"/>
                <a:cs typeface="Times New Roman" panose="02020603050405020304" pitchFamily="18" charset="0"/>
              </a:rPr>
              <a:t>, and S. Ventura. "SIP intrusion detection and prevention: recommendations and prototype implementation." In 1st IEEE Workshop on VoIP Management and Security, 2006., pp. 47-52. IEEE, 2006.</a:t>
            </a:r>
          </a:p>
          <a:p>
            <a:pPr marL="0" indent="0">
              <a:buNone/>
            </a:pPr>
            <a:r>
              <a:rPr lang="en-IN" dirty="0">
                <a:latin typeface="Times New Roman" panose="02020603050405020304" pitchFamily="18" charset="0"/>
                <a:cs typeface="Times New Roman" panose="02020603050405020304" pitchFamily="18" charset="0"/>
              </a:rPr>
              <a:t>[6] Chakraborty, </a:t>
            </a:r>
            <a:r>
              <a:rPr lang="en-IN" dirty="0" err="1">
                <a:latin typeface="Times New Roman" panose="02020603050405020304" pitchFamily="18" charset="0"/>
                <a:cs typeface="Times New Roman" panose="02020603050405020304" pitchFamily="18" charset="0"/>
              </a:rPr>
              <a:t>Nilotpal</a:t>
            </a:r>
            <a:r>
              <a:rPr lang="en-IN" dirty="0">
                <a:latin typeface="Times New Roman" panose="02020603050405020304" pitchFamily="18" charset="0"/>
                <a:cs typeface="Times New Roman" panose="02020603050405020304" pitchFamily="18" charset="0"/>
              </a:rPr>
              <a:t>. "Intrusion Detection System and Intrusion Prevention System: A Comparative Study." International Journal of Computing and Business Research (IJCBR) ISSN (Online) (2013): 2229-6166.</a:t>
            </a:r>
          </a:p>
          <a:p>
            <a:pPr marL="0" indent="0">
              <a:buNone/>
            </a:pPr>
            <a:r>
              <a:rPr lang="en-IN" dirty="0">
                <a:latin typeface="Times New Roman" panose="02020603050405020304" pitchFamily="18" charset="0"/>
                <a:cs typeface="Times New Roman" panose="02020603050405020304" pitchFamily="18" charset="0"/>
              </a:rPr>
              <a:t>[7] Creech, Gideon, and </a:t>
            </a:r>
            <a:r>
              <a:rPr lang="en-IN" dirty="0" err="1">
                <a:latin typeface="Times New Roman" panose="02020603050405020304" pitchFamily="18" charset="0"/>
                <a:cs typeface="Times New Roman" panose="02020603050405020304" pitchFamily="18" charset="0"/>
              </a:rPr>
              <a:t>Jiankun</a:t>
            </a:r>
            <a:r>
              <a:rPr lang="en-IN" dirty="0">
                <a:latin typeface="Times New Roman" panose="02020603050405020304" pitchFamily="18" charset="0"/>
                <a:cs typeface="Times New Roman" panose="02020603050405020304" pitchFamily="18" charset="0"/>
              </a:rPr>
              <a:t> Hu. "A semantic approach to host-based intrusion detection systems using </a:t>
            </a:r>
            <a:r>
              <a:rPr lang="en-IN" dirty="0" err="1">
                <a:latin typeface="Times New Roman" panose="02020603050405020304" pitchFamily="18" charset="0"/>
                <a:cs typeface="Times New Roman" panose="02020603050405020304" pitchFamily="18" charset="0"/>
              </a:rPr>
              <a:t>contiguousand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discontiguous</a:t>
            </a:r>
            <a:r>
              <a:rPr lang="en-IN" dirty="0">
                <a:latin typeface="Times New Roman" panose="02020603050405020304" pitchFamily="18" charset="0"/>
                <a:cs typeface="Times New Roman" panose="02020603050405020304" pitchFamily="18" charset="0"/>
              </a:rPr>
              <a:t> system call patterns." IEEE Transactions on Computers 63, no. 4 (2014): 807-819.</a:t>
            </a:r>
          </a:p>
          <a:p>
            <a:pPr marL="0" indent="0">
              <a:buNone/>
            </a:pPr>
            <a:r>
              <a:rPr lang="en-IN" dirty="0">
                <a:latin typeface="Times New Roman" panose="02020603050405020304" pitchFamily="18" charset="0"/>
                <a:cs typeface="Times New Roman" panose="02020603050405020304" pitchFamily="18" charset="0"/>
              </a:rPr>
              <a:t>[8] </a:t>
            </a:r>
            <a:r>
              <a:rPr lang="en-IN" dirty="0" err="1">
                <a:latin typeface="Times New Roman" panose="02020603050405020304" pitchFamily="18" charset="0"/>
                <a:cs typeface="Times New Roman" panose="02020603050405020304" pitchFamily="18" charset="0"/>
              </a:rPr>
              <a:t>Bhuyan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Monowar</a:t>
            </a:r>
            <a:r>
              <a:rPr lang="en-IN" dirty="0">
                <a:latin typeface="Times New Roman" panose="02020603050405020304" pitchFamily="18" charset="0"/>
                <a:cs typeface="Times New Roman" panose="02020603050405020304" pitchFamily="18" charset="0"/>
              </a:rPr>
              <a:t> H., </a:t>
            </a:r>
            <a:r>
              <a:rPr lang="en-IN" dirty="0" err="1">
                <a:latin typeface="Times New Roman" panose="02020603050405020304" pitchFamily="18" charset="0"/>
                <a:cs typeface="Times New Roman" panose="02020603050405020304" pitchFamily="18" charset="0"/>
              </a:rPr>
              <a:t>Dhruba</a:t>
            </a:r>
            <a:r>
              <a:rPr lang="en-IN" dirty="0">
                <a:latin typeface="Times New Roman" panose="02020603050405020304" pitchFamily="18" charset="0"/>
                <a:cs typeface="Times New Roman" panose="02020603050405020304" pitchFamily="18" charset="0"/>
              </a:rPr>
              <a:t> Kumar Bhattacharyya, and </a:t>
            </a:r>
            <a:r>
              <a:rPr lang="en-IN" dirty="0" err="1">
                <a:latin typeface="Times New Roman" panose="02020603050405020304" pitchFamily="18" charset="0"/>
                <a:cs typeface="Times New Roman" panose="02020603050405020304" pitchFamily="18" charset="0"/>
              </a:rPr>
              <a:t>Jugal</a:t>
            </a:r>
            <a:r>
              <a:rPr lang="en-IN" dirty="0">
                <a:latin typeface="Times New Roman" panose="02020603050405020304" pitchFamily="18" charset="0"/>
                <a:cs typeface="Times New Roman" panose="02020603050405020304" pitchFamily="18" charset="0"/>
              </a:rPr>
              <a:t> K. </a:t>
            </a:r>
            <a:r>
              <a:rPr lang="en-IN" dirty="0" err="1">
                <a:latin typeface="Times New Roman" panose="02020603050405020304" pitchFamily="18" charset="0"/>
                <a:cs typeface="Times New Roman" panose="02020603050405020304" pitchFamily="18" charset="0"/>
              </a:rPr>
              <a:t>Kalita</a:t>
            </a:r>
            <a:r>
              <a:rPr lang="en-IN" dirty="0">
                <a:latin typeface="Times New Roman" panose="02020603050405020304" pitchFamily="18" charset="0"/>
                <a:cs typeface="Times New Roman" panose="02020603050405020304" pitchFamily="18" charset="0"/>
              </a:rPr>
              <a:t>. "Network anomaly detection: methods, systems and tools." IEEE Communications Surveys &amp; Tutorials 16, no. </a:t>
            </a:r>
            <a:r>
              <a:rPr lang="en-IN">
                <a:latin typeface="Times New Roman" panose="02020603050405020304" pitchFamily="18" charset="0"/>
                <a:cs typeface="Times New Roman" panose="02020603050405020304" pitchFamily="18" charset="0"/>
              </a:rPr>
              <a:t>1 (2014): 303-336.</a:t>
            </a:r>
          </a:p>
          <a:p>
            <a:endParaRPr lang="en-IN"/>
          </a:p>
        </p:txBody>
      </p:sp>
    </p:spTree>
    <p:extLst>
      <p:ext uri="{BB962C8B-B14F-4D97-AF65-F5344CB8AC3E}">
        <p14:creationId xmlns:p14="http://schemas.microsoft.com/office/powerpoint/2010/main" val="4098244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dirty="0" smtClean="0">
                <a:latin typeface="Times New Roman" panose="02020603050405020304" pitchFamily="18" charset="0"/>
                <a:cs typeface="Times New Roman" panose="02020603050405020304" pitchFamily="18" charset="0"/>
              </a:rPr>
              <a:t>THANK YOU</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539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anose="02020603050405020304" pitchFamily="18" charset="0"/>
                <a:cs typeface="Times New Roman" panose="02020603050405020304" pitchFamily="18" charset="0"/>
              </a:rPr>
              <a:t>Agenda</a:t>
            </a:r>
            <a:endParaRPr lang="en-IN"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dirty="0" smtClean="0">
                <a:latin typeface="Times New Roman" panose="02020603050405020304" pitchFamily="18" charset="0"/>
                <a:cs typeface="Times New Roman" panose="02020603050405020304" pitchFamily="18" charset="0"/>
              </a:rPr>
              <a:t>Introduction</a:t>
            </a:r>
          </a:p>
          <a:p>
            <a:r>
              <a:rPr lang="en-US" sz="2000" dirty="0" smtClean="0">
                <a:latin typeface="Times New Roman" panose="02020603050405020304" pitchFamily="18" charset="0"/>
                <a:cs typeface="Times New Roman" panose="02020603050405020304" pitchFamily="18" charset="0"/>
              </a:rPr>
              <a:t>History</a:t>
            </a:r>
          </a:p>
          <a:p>
            <a:r>
              <a:rPr lang="en-US" sz="2000" dirty="0" smtClean="0">
                <a:latin typeface="Times New Roman" panose="02020603050405020304" pitchFamily="18" charset="0"/>
                <a:cs typeface="Times New Roman" panose="02020603050405020304" pitchFamily="18" charset="0"/>
              </a:rPr>
              <a:t>Literature Survey</a:t>
            </a:r>
          </a:p>
          <a:p>
            <a:r>
              <a:rPr lang="en-US" sz="2000" dirty="0" smtClean="0">
                <a:latin typeface="Times New Roman" panose="02020603050405020304" pitchFamily="18" charset="0"/>
                <a:cs typeface="Times New Roman" panose="02020603050405020304" pitchFamily="18" charset="0"/>
              </a:rPr>
              <a:t>Tools used</a:t>
            </a:r>
          </a:p>
          <a:p>
            <a:r>
              <a:rPr lang="en-US" sz="2000" dirty="0" smtClean="0">
                <a:latin typeface="Times New Roman" panose="02020603050405020304" pitchFamily="18" charset="0"/>
                <a:cs typeface="Times New Roman" panose="02020603050405020304" pitchFamily="18" charset="0"/>
              </a:rPr>
              <a:t>Snort tool</a:t>
            </a:r>
          </a:p>
          <a:p>
            <a:r>
              <a:rPr lang="en-US" sz="2000" dirty="0" smtClean="0">
                <a:latin typeface="Times New Roman" panose="02020603050405020304" pitchFamily="18" charset="0"/>
                <a:cs typeface="Times New Roman" panose="02020603050405020304" pitchFamily="18" charset="0"/>
              </a:rPr>
              <a:t>Aim and Objective</a:t>
            </a:r>
          </a:p>
          <a:p>
            <a:r>
              <a:rPr lang="en-US" sz="2000" dirty="0" smtClean="0">
                <a:latin typeface="Times New Roman" panose="02020603050405020304" pitchFamily="18" charset="0"/>
                <a:cs typeface="Times New Roman" panose="02020603050405020304" pitchFamily="18" charset="0"/>
              </a:rPr>
              <a:t>References</a:t>
            </a:r>
          </a:p>
          <a:p>
            <a:pPr marL="0" indent="0">
              <a:buNone/>
            </a:pPr>
            <a:endParaRPr lang="en-IN" dirty="0"/>
          </a:p>
        </p:txBody>
      </p:sp>
    </p:spTree>
    <p:extLst>
      <p:ext uri="{BB962C8B-B14F-4D97-AF65-F5344CB8AC3E}">
        <p14:creationId xmlns:p14="http://schemas.microsoft.com/office/powerpoint/2010/main" val="867409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Times New Roman" panose="02020603050405020304" pitchFamily="18" charset="0"/>
                <a:cs typeface="Times New Roman" panose="02020603050405020304" pitchFamily="18" charset="0"/>
              </a:rPr>
              <a:t>Introduction</a:t>
            </a:r>
            <a:endParaRPr lang="en-IN"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556931"/>
            <a:ext cx="9601196" cy="3498811"/>
          </a:xfrm>
        </p:spPr>
        <p:txBody>
          <a:bodyPr>
            <a:normAutofit fontScale="92500" lnSpcReduction="10000"/>
          </a:bodyPr>
          <a:lstStyle/>
          <a:p>
            <a:r>
              <a:rPr lang="en-US" sz="2000" dirty="0" smtClean="0">
                <a:latin typeface="Times New Roman" panose="02020603050405020304" pitchFamily="18" charset="0"/>
                <a:cs typeface="Times New Roman" panose="02020603050405020304" pitchFamily="18" charset="0"/>
              </a:rPr>
              <a:t>Computer security is the main issue to be addressed nowadays as the internet is growing with drastic speed</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To protect computer network from attack many tool or techniques are build, one of such technique is intrusion detection and prevention systems</a:t>
            </a:r>
          </a:p>
          <a:p>
            <a:r>
              <a:rPr lang="en-US" sz="2000" b="1" u="sng" dirty="0" smtClean="0">
                <a:latin typeface="Times New Roman" panose="02020603050405020304" pitchFamily="18" charset="0"/>
                <a:cs typeface="Times New Roman" panose="02020603050405020304" pitchFamily="18" charset="0"/>
              </a:rPr>
              <a:t>Intrusion detection system</a:t>
            </a:r>
            <a:r>
              <a:rPr lang="en-US" sz="2000" u="sng"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Software or tool which is used to detect and monitor unauthorized or malicious activity on computer system or network from outside world which violate the security policy</a:t>
            </a:r>
          </a:p>
          <a:p>
            <a:r>
              <a:rPr lang="en-US" sz="2000" b="1" u="sng" dirty="0" smtClean="0">
                <a:latin typeface="Times New Roman" panose="02020603050405020304" pitchFamily="18" charset="0"/>
                <a:cs typeface="Times New Roman" panose="02020603050405020304" pitchFamily="18" charset="0"/>
              </a:rPr>
              <a:t>Intrusion prevention system</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Software or tool which has all the properties of intrusion detection system and prevent all the unauthorized or malicious activity from outside world</a:t>
            </a:r>
          </a:p>
          <a:p>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6540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Introduction</a:t>
            </a:r>
            <a:endParaRPr lang="en-IN"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556931"/>
            <a:ext cx="9601196" cy="3447053"/>
          </a:xfrm>
        </p:spPr>
        <p:txBody>
          <a:bodyPr>
            <a:noAutofit/>
          </a:bodyPr>
          <a:lstStyle/>
          <a:p>
            <a:r>
              <a:rPr lang="en-US" sz="1800" b="1" u="sng" dirty="0" smtClean="0">
                <a:latin typeface="Times New Roman" panose="02020603050405020304" pitchFamily="18" charset="0"/>
                <a:cs typeface="Times New Roman" panose="02020603050405020304" pitchFamily="18" charset="0"/>
              </a:rPr>
              <a:t>Firewall</a:t>
            </a:r>
            <a:r>
              <a:rPr lang="en-US" sz="1800" dirty="0" smtClean="0">
                <a:latin typeface="Times New Roman" panose="02020603050405020304" pitchFamily="18" charset="0"/>
                <a:cs typeface="Times New Roman" panose="02020603050405020304" pitchFamily="18" charset="0"/>
              </a:rPr>
              <a:t> :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1. Packets are allowed or denied entering the trusted network</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2. </a:t>
            </a:r>
            <a:r>
              <a:rPr lang="en-US" sz="1800" dirty="0">
                <a:latin typeface="Times New Roman" panose="02020603050405020304" pitchFamily="18" charset="0"/>
                <a:cs typeface="Times New Roman" panose="02020603050405020304" pitchFamily="18" charset="0"/>
              </a:rPr>
              <a:t>L</a:t>
            </a:r>
            <a:r>
              <a:rPr lang="en-US" sz="1800" dirty="0" smtClean="0">
                <a:latin typeface="Times New Roman" panose="02020603050405020304" pitchFamily="18" charset="0"/>
                <a:cs typeface="Times New Roman" panose="02020603050405020304" pitchFamily="18" charset="0"/>
              </a:rPr>
              <a:t>ook into header of TCP/IP protocol not data content</a:t>
            </a:r>
          </a:p>
          <a:p>
            <a:r>
              <a:rPr lang="en-US" sz="1800" dirty="0" smtClean="0">
                <a:latin typeface="Times New Roman" panose="02020603050405020304" pitchFamily="18" charset="0"/>
                <a:cs typeface="Times New Roman" panose="02020603050405020304" pitchFamily="18" charset="0"/>
              </a:rPr>
              <a:t>IDS looks into data content (open the data check for malicious code, reassemble and send)</a:t>
            </a:r>
          </a:p>
          <a:p>
            <a:r>
              <a:rPr lang="en-US" sz="1800" b="1" dirty="0" smtClean="0">
                <a:latin typeface="Times New Roman" panose="02020603050405020304" pitchFamily="18" charset="0"/>
                <a:cs typeface="Times New Roman" panose="02020603050405020304" pitchFamily="18" charset="0"/>
              </a:rPr>
              <a:t>IDPS</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smtClean="0">
                <a:latin typeface="Times New Roman" panose="02020603050405020304" pitchFamily="18" charset="0"/>
                <a:cs typeface="Times New Roman" panose="02020603050405020304" pitchFamily="18" charset="0"/>
              </a:rPr>
              <a:t>      Software or tool used both detection and prevention of unauthorized or malicious activity on computer system from outside world by logging information and sending alert to the administrator</a:t>
            </a:r>
          </a:p>
          <a:p>
            <a:r>
              <a:rPr lang="en-US" sz="1800" dirty="0" smtClean="0">
                <a:latin typeface="Times New Roman" panose="02020603050405020304" pitchFamily="18" charset="0"/>
                <a:cs typeface="Times New Roman" panose="02020603050405020304" pitchFamily="18" charset="0"/>
              </a:rPr>
              <a:t>IDS/IPS contain 4 type of alert i.e. True Positive, True Negative, False Positive and False Negative. </a:t>
            </a:r>
          </a:p>
        </p:txBody>
      </p:sp>
    </p:spTree>
    <p:extLst>
      <p:ext uri="{BB962C8B-B14F-4D97-AF65-F5344CB8AC3E}">
        <p14:creationId xmlns:p14="http://schemas.microsoft.com/office/powerpoint/2010/main" val="2168994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565557"/>
            <a:ext cx="9601196" cy="3481559"/>
          </a:xfrm>
        </p:spPr>
        <p:txBody>
          <a:bodyPr>
            <a:normAutofit fontScale="55000" lnSpcReduction="20000"/>
          </a:bodyPr>
          <a:lstStyle/>
          <a:p>
            <a:pPr>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rPr>
              <a:t>Types of IDPS:</a:t>
            </a:r>
          </a:p>
          <a:p>
            <a:pPr marL="0" indent="0">
              <a:buNone/>
            </a:pPr>
            <a:r>
              <a:rPr lang="en-US" sz="2900" dirty="0">
                <a:latin typeface="Times New Roman" panose="02020603050405020304" pitchFamily="18" charset="0"/>
                <a:cs typeface="Times New Roman" panose="02020603050405020304" pitchFamily="18" charset="0"/>
              </a:rPr>
              <a:t>	1. Host Based IDPS</a:t>
            </a:r>
          </a:p>
          <a:p>
            <a:pPr marL="0" indent="0">
              <a:buNone/>
            </a:pPr>
            <a:r>
              <a:rPr lang="en-US" sz="2900" dirty="0">
                <a:latin typeface="Times New Roman" panose="02020603050405020304" pitchFamily="18" charset="0"/>
                <a:cs typeface="Times New Roman" panose="02020603050405020304" pitchFamily="18" charset="0"/>
              </a:rPr>
              <a:t>	2. Network Based IDPS</a:t>
            </a:r>
          </a:p>
          <a:p>
            <a:pPr marL="0" indent="0">
              <a:buNone/>
            </a:pPr>
            <a:r>
              <a:rPr lang="en-US" sz="2900" dirty="0">
                <a:latin typeface="Times New Roman" panose="02020603050405020304" pitchFamily="18" charset="0"/>
                <a:cs typeface="Times New Roman" panose="02020603050405020304" pitchFamily="18" charset="0"/>
              </a:rPr>
              <a:t>	3. Wireless IDPS</a:t>
            </a:r>
          </a:p>
          <a:p>
            <a:pPr marL="0" indent="0">
              <a:buNone/>
            </a:pPr>
            <a:r>
              <a:rPr lang="en-US" sz="2900" dirty="0">
                <a:latin typeface="Times New Roman" panose="02020603050405020304" pitchFamily="18" charset="0"/>
                <a:cs typeface="Times New Roman" panose="02020603050405020304" pitchFamily="18" charset="0"/>
              </a:rPr>
              <a:t>	4. NBA(Network behavior analysis) system</a:t>
            </a:r>
          </a:p>
          <a:p>
            <a:endParaRPr lang="en-US" sz="29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rPr>
              <a:t>IDPS detect intrusion by following mechanisms:</a:t>
            </a:r>
          </a:p>
          <a:p>
            <a:pPr marL="0" indent="0">
              <a:buNone/>
            </a:pPr>
            <a:r>
              <a:rPr lang="en-US" sz="2900" dirty="0">
                <a:latin typeface="Times New Roman" panose="02020603050405020304" pitchFamily="18" charset="0"/>
                <a:cs typeface="Times New Roman" panose="02020603050405020304" pitchFamily="18" charset="0"/>
              </a:rPr>
              <a:t>	1. Signature based detection</a:t>
            </a:r>
          </a:p>
          <a:p>
            <a:pPr marL="0" indent="0">
              <a:buNone/>
            </a:pPr>
            <a:r>
              <a:rPr lang="en-US" sz="2900" dirty="0">
                <a:latin typeface="Times New Roman" panose="02020603050405020304" pitchFamily="18" charset="0"/>
                <a:cs typeface="Times New Roman" panose="02020603050405020304" pitchFamily="18" charset="0"/>
              </a:rPr>
              <a:t>	2. Anomaly based detection</a:t>
            </a:r>
          </a:p>
          <a:p>
            <a:pPr marL="0" indent="0">
              <a:buNone/>
            </a:pPr>
            <a:r>
              <a:rPr lang="en-US" sz="2900" dirty="0">
                <a:latin typeface="Times New Roman" panose="02020603050405020304" pitchFamily="18" charset="0"/>
                <a:cs typeface="Times New Roman" panose="02020603050405020304" pitchFamily="18" charset="0"/>
              </a:rPr>
              <a:t>	3. Stateful protocol </a:t>
            </a:r>
            <a:r>
              <a:rPr lang="en-US" sz="2900" dirty="0" smtClean="0">
                <a:latin typeface="Times New Roman" panose="02020603050405020304" pitchFamily="18" charset="0"/>
                <a:cs typeface="Times New Roman" panose="02020603050405020304" pitchFamily="18" charset="0"/>
              </a:rPr>
              <a:t>analysis</a:t>
            </a:r>
            <a:endParaRPr lang="en-IN" sz="29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656393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anose="02020603050405020304" pitchFamily="18" charset="0"/>
                <a:cs typeface="Times New Roman" panose="02020603050405020304" pitchFamily="18" charset="0"/>
              </a:rPr>
              <a:t>History</a:t>
            </a:r>
            <a:endParaRPr lang="en-IN"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556932"/>
            <a:ext cx="9601196" cy="3593702"/>
          </a:xfrm>
        </p:spPr>
        <p:txBody>
          <a:bodyPr>
            <a:normAutofit lnSpcReduction="10000"/>
          </a:bodyPr>
          <a:lstStyle/>
          <a:p>
            <a:r>
              <a:rPr lang="en-US" sz="1800" dirty="0" smtClean="0">
                <a:latin typeface="Times New Roman" panose="02020603050405020304" pitchFamily="18" charset="0"/>
                <a:cs typeface="Times New Roman" panose="02020603050405020304" pitchFamily="18" charset="0"/>
              </a:rPr>
              <a:t>Securing and protecting data is been challenging since the computer came into picture. </a:t>
            </a:r>
          </a:p>
          <a:p>
            <a:r>
              <a:rPr lang="en-US" sz="1800" dirty="0" smtClean="0">
                <a:latin typeface="Times New Roman" panose="02020603050405020304" pitchFamily="18" charset="0"/>
                <a:cs typeface="Times New Roman" panose="02020603050405020304" pitchFamily="18" charset="0"/>
              </a:rPr>
              <a:t>The research for intrusion detection started more than three decade from now. </a:t>
            </a:r>
          </a:p>
          <a:p>
            <a:r>
              <a:rPr lang="en-US" sz="1800" dirty="0" smtClean="0">
                <a:latin typeface="Times New Roman" panose="02020603050405020304" pitchFamily="18" charset="0"/>
                <a:cs typeface="Times New Roman" panose="02020603050405020304" pitchFamily="18" charset="0"/>
              </a:rPr>
              <a:t>It was James P. Anderson who published a study “</a:t>
            </a:r>
            <a:r>
              <a:rPr lang="en-IN" sz="1800" dirty="0" smtClean="0">
                <a:latin typeface="Times New Roman" panose="02020603050405020304" pitchFamily="18" charset="0"/>
                <a:cs typeface="Times New Roman" panose="02020603050405020304" pitchFamily="18" charset="0"/>
              </a:rPr>
              <a:t>Computer </a:t>
            </a:r>
            <a:r>
              <a:rPr lang="en-IN" sz="1800" dirty="0">
                <a:latin typeface="Times New Roman" panose="02020603050405020304" pitchFamily="18" charset="0"/>
                <a:cs typeface="Times New Roman" panose="02020603050405020304" pitchFamily="18" charset="0"/>
              </a:rPr>
              <a:t>Security threat monitoring and </a:t>
            </a:r>
            <a:r>
              <a:rPr lang="en-IN" sz="1800" dirty="0" smtClean="0">
                <a:latin typeface="Times New Roman" panose="02020603050405020304" pitchFamily="18" charset="0"/>
                <a:cs typeface="Times New Roman" panose="02020603050405020304" pitchFamily="18" charset="0"/>
              </a:rPr>
              <a:t>surveillance”</a:t>
            </a:r>
            <a:r>
              <a:rPr lang="en-US" sz="1800" dirty="0" smtClean="0">
                <a:latin typeface="Times New Roman" panose="02020603050405020304" pitchFamily="18" charset="0"/>
                <a:cs typeface="Times New Roman" panose="02020603050405020304" pitchFamily="18" charset="0"/>
              </a:rPr>
              <a:t> in 1980, it was the first research paper in this field.</a:t>
            </a:r>
          </a:p>
          <a:p>
            <a:r>
              <a:rPr lang="en-IN" sz="1800" dirty="0" smtClean="0">
                <a:latin typeface="Times New Roman" panose="02020603050405020304" pitchFamily="18" charset="0"/>
                <a:cs typeface="Times New Roman" panose="02020603050405020304" pitchFamily="18" charset="0"/>
              </a:rPr>
              <a:t>“An </a:t>
            </a:r>
            <a:r>
              <a:rPr lang="en-IN" sz="1800" dirty="0">
                <a:latin typeface="Times New Roman" panose="02020603050405020304" pitchFamily="18" charset="0"/>
                <a:cs typeface="Times New Roman" panose="02020603050405020304" pitchFamily="18" charset="0"/>
              </a:rPr>
              <a:t>Intrusion </a:t>
            </a:r>
            <a:r>
              <a:rPr lang="en-IN" sz="1800" dirty="0" smtClean="0">
                <a:latin typeface="Times New Roman" panose="02020603050405020304" pitchFamily="18" charset="0"/>
                <a:cs typeface="Times New Roman" panose="02020603050405020304" pitchFamily="18" charset="0"/>
              </a:rPr>
              <a:t>Detection Model” paper proposed by </a:t>
            </a:r>
            <a:r>
              <a:rPr lang="en-IN" sz="1800" dirty="0">
                <a:latin typeface="Times New Roman" panose="02020603050405020304" pitchFamily="18" charset="0"/>
                <a:cs typeface="Times New Roman" panose="02020603050405020304" pitchFamily="18" charset="0"/>
              </a:rPr>
              <a:t>Dorothy </a:t>
            </a:r>
            <a:r>
              <a:rPr lang="en-IN" sz="1800" dirty="0" smtClean="0">
                <a:latin typeface="Times New Roman" panose="02020603050405020304" pitchFamily="18" charset="0"/>
                <a:cs typeface="Times New Roman" panose="02020603050405020304" pitchFamily="18" charset="0"/>
              </a:rPr>
              <a:t>Denning’s explained framework which inspired other researcher to work in this field.</a:t>
            </a:r>
          </a:p>
          <a:p>
            <a:r>
              <a:rPr lang="en-US" sz="1800" dirty="0" smtClean="0">
                <a:latin typeface="Times New Roman" panose="02020603050405020304" pitchFamily="18" charset="0"/>
                <a:cs typeface="Times New Roman" panose="02020603050405020304" pitchFamily="18" charset="0"/>
              </a:rPr>
              <a:t>In 1990, IDS technique used to address network attack using anomaly detection.</a:t>
            </a:r>
          </a:p>
          <a:p>
            <a:r>
              <a:rPr lang="en-US" sz="1800" dirty="0" smtClean="0">
                <a:latin typeface="Times New Roman" panose="02020603050405020304" pitchFamily="18" charset="0"/>
                <a:cs typeface="Times New Roman" panose="02020603050405020304" pitchFamily="18" charset="0"/>
              </a:rPr>
              <a:t>In between </a:t>
            </a:r>
            <a:r>
              <a:rPr lang="en-US" sz="1800" dirty="0">
                <a:latin typeface="Times New Roman" panose="02020603050405020304" pitchFamily="18" charset="0"/>
                <a:cs typeface="Times New Roman" panose="02020603050405020304" pitchFamily="18" charset="0"/>
              </a:rPr>
              <a:t>1</a:t>
            </a:r>
            <a:r>
              <a:rPr lang="en-US" sz="1800" dirty="0" smtClean="0">
                <a:latin typeface="Times New Roman" panose="02020603050405020304" pitchFamily="18" charset="0"/>
                <a:cs typeface="Times New Roman" panose="02020603050405020304" pitchFamily="18" charset="0"/>
              </a:rPr>
              <a:t>990 and early 2000, inconsistent nature of network resulted in many number false positive alert, and administrator thought slow death of IDS.</a:t>
            </a:r>
          </a:p>
          <a:p>
            <a:r>
              <a:rPr lang="en-US" sz="1800" dirty="0" smtClean="0">
                <a:latin typeface="Times New Roman" panose="02020603050405020304" pitchFamily="18" charset="0"/>
                <a:cs typeface="Times New Roman" panose="02020603050405020304" pitchFamily="18" charset="0"/>
              </a:rPr>
              <a:t>The origin of cloud computing brought new scope to IDS systems.</a:t>
            </a:r>
            <a:endParaRPr lang="en-IN"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417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Times New Roman" panose="02020603050405020304" pitchFamily="18" charset="0"/>
                <a:cs typeface="Times New Roman" panose="02020603050405020304" pitchFamily="18" charset="0"/>
              </a:rPr>
              <a:t>Literature Survey</a:t>
            </a:r>
            <a:endParaRPr lang="en-IN"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2" y="2505173"/>
            <a:ext cx="9601196" cy="3559196"/>
          </a:xfrm>
        </p:spPr>
        <p:txBody>
          <a:bodyPr>
            <a:normAutofit fontScale="92500" lnSpcReduction="20000"/>
          </a:bodyPr>
          <a:lstStyle/>
          <a:p>
            <a:r>
              <a:rPr lang="en-IN" sz="1600" dirty="0" smtClean="0">
                <a:latin typeface="Times New Roman" panose="02020603050405020304" pitchFamily="18" charset="0"/>
                <a:cs typeface="Times New Roman" panose="02020603050405020304" pitchFamily="18" charset="0"/>
              </a:rPr>
              <a:t>Evaluating </a:t>
            </a:r>
            <a:r>
              <a:rPr lang="en-IN" sz="1600" dirty="0">
                <a:latin typeface="Times New Roman" panose="02020603050405020304" pitchFamily="18" charset="0"/>
                <a:cs typeface="Times New Roman" panose="02020603050405020304" pitchFamily="18" charset="0"/>
              </a:rPr>
              <a:t>intrusion detection systems: The 1998 DARPA off-line intrusion detection evaluation</a:t>
            </a:r>
            <a:r>
              <a:rPr lang="en-IN" sz="1600" dirty="0" smtClean="0">
                <a:latin typeface="Times New Roman" panose="02020603050405020304" pitchFamily="18" charset="0"/>
                <a:cs typeface="Times New Roman" panose="02020603050405020304" pitchFamily="18" charset="0"/>
              </a:rPr>
              <a:t>.</a:t>
            </a:r>
          </a:p>
          <a:p>
            <a:pPr marL="0" indent="0" algn="just">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Intrusion detection bed was developed which generated normal traffic. Different groups participated to evaluate and 	result was analyzed for probe, DOS, remote to local and user to root. The best system failed to detect new attacks so 	this paper deals with techniques for new attacks.</a:t>
            </a:r>
            <a:endParaRPr lang="en-IN" sz="1600" dirty="0" smtClean="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Indra</a:t>
            </a:r>
            <a:r>
              <a:rPr lang="en-IN" sz="1600" dirty="0">
                <a:latin typeface="Times New Roman" panose="02020603050405020304" pitchFamily="18" charset="0"/>
                <a:cs typeface="Times New Roman" panose="02020603050405020304" pitchFamily="18" charset="0"/>
              </a:rPr>
              <a:t>: A peer-to-peer approach to network intrusion detection and </a:t>
            </a:r>
            <a:r>
              <a:rPr lang="en-IN" sz="1600" dirty="0" smtClean="0">
                <a:latin typeface="Times New Roman" panose="02020603050405020304" pitchFamily="18" charset="0"/>
                <a:cs typeface="Times New Roman" panose="02020603050405020304" pitchFamily="18" charset="0"/>
              </a:rPr>
              <a:t>prevention.</a:t>
            </a:r>
          </a:p>
          <a:p>
            <a:pPr marL="0" indent="0" algn="just">
              <a:buNone/>
            </a:pPr>
            <a:r>
              <a:rPr lang="en-US" sz="1600" dirty="0">
                <a:latin typeface="Times New Roman" panose="02020603050405020304" pitchFamily="18" charset="0"/>
                <a:cs typeface="Times New Roman" panose="02020603050405020304" pitchFamily="18" charset="0"/>
              </a:rPr>
              <a:t>	T</a:t>
            </a:r>
            <a:r>
              <a:rPr lang="en-US" sz="1600" dirty="0" smtClean="0">
                <a:latin typeface="Times New Roman" panose="02020603050405020304" pitchFamily="18" charset="0"/>
                <a:cs typeface="Times New Roman" panose="02020603050405020304" pitchFamily="18" charset="0"/>
              </a:rPr>
              <a:t>his paper proposed distributed scheme called Indra which is based on sharing information between trusted 	peers to avoid any intrusion. Drawback of this was only shared between peers</a:t>
            </a:r>
            <a:endParaRPr lang="en-IN" sz="1600" dirty="0" smtClean="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A </a:t>
            </a:r>
            <a:r>
              <a:rPr lang="en-IN" sz="1600" dirty="0">
                <a:latin typeface="Times New Roman" panose="02020603050405020304" pitchFamily="18" charset="0"/>
                <a:cs typeface="Times New Roman" panose="02020603050405020304" pitchFamily="18" charset="0"/>
              </a:rPr>
              <a:t>hardware platform for network intrusion detection and </a:t>
            </a:r>
            <a:r>
              <a:rPr lang="en-IN" sz="1600" dirty="0" smtClean="0">
                <a:latin typeface="Times New Roman" panose="02020603050405020304" pitchFamily="18" charset="0"/>
                <a:cs typeface="Times New Roman" panose="02020603050405020304" pitchFamily="18" charset="0"/>
              </a:rPr>
              <a:t>prevention.</a:t>
            </a:r>
          </a:p>
          <a:p>
            <a:pPr marL="0" indent="0" algn="just">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IDS was placed in hardware of end host which was called as network node IDS(NNIDS). Main functionality 	was to protect host from intrusion by running on network interface hardware other </a:t>
            </a:r>
            <a:r>
              <a:rPr lang="en-US" sz="1600" dirty="0" smtClean="0">
                <a:latin typeface="Times New Roman" panose="02020603050405020304" pitchFamily="18" charset="0"/>
                <a:cs typeface="Times New Roman" panose="02020603050405020304" pitchFamily="18" charset="0"/>
              </a:rPr>
              <a:t>than </a:t>
            </a:r>
            <a:r>
              <a:rPr lang="en-US" sz="1600" dirty="0" smtClean="0">
                <a:latin typeface="Times New Roman" panose="02020603050405020304" pitchFamily="18" charset="0"/>
                <a:cs typeface="Times New Roman" panose="02020603050405020304" pitchFamily="18" charset="0"/>
              </a:rPr>
              <a:t>host operating system 	hence performance was high.</a:t>
            </a:r>
            <a:endParaRPr lang="en-IN" sz="1600" dirty="0" smtClean="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A </a:t>
            </a:r>
            <a:r>
              <a:rPr lang="en-IN" sz="1600" dirty="0">
                <a:latin typeface="Times New Roman" panose="02020603050405020304" pitchFamily="18" charset="0"/>
                <a:cs typeface="Times New Roman" panose="02020603050405020304" pitchFamily="18" charset="0"/>
              </a:rPr>
              <a:t>high throughput string matching architecture for intrusion detection and prevention</a:t>
            </a:r>
            <a:r>
              <a:rPr lang="en-IN" sz="1600" dirty="0" smtClean="0">
                <a:latin typeface="Times New Roman" panose="02020603050405020304" pitchFamily="18" charset="0"/>
                <a:cs typeface="Times New Roman" panose="02020603050405020304" pitchFamily="18" charset="0"/>
              </a:rPr>
              <a:t>.</a:t>
            </a:r>
          </a:p>
          <a:p>
            <a:pPr marL="0" indent="0" algn="just">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This paper tell how string matching algorithm can be used to split larger database string into many tiny state 	machines, each of  which uses rules to match bit.</a:t>
            </a:r>
            <a:endParaRPr lang="en-IN" dirty="0"/>
          </a:p>
        </p:txBody>
      </p:sp>
    </p:spTree>
    <p:extLst>
      <p:ext uri="{BB962C8B-B14F-4D97-AF65-F5344CB8AC3E}">
        <p14:creationId xmlns:p14="http://schemas.microsoft.com/office/powerpoint/2010/main" val="1252593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Literature Survey</a:t>
            </a:r>
            <a:endParaRPr lang="en-IN" sz="4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556931"/>
            <a:ext cx="9601196" cy="3576449"/>
          </a:xfrm>
        </p:spPr>
        <p:txBody>
          <a:bodyPr>
            <a:normAutofit/>
          </a:bodyPr>
          <a:lstStyle/>
          <a:p>
            <a:r>
              <a:rPr lang="en-IN" sz="1600" dirty="0" smtClean="0">
                <a:latin typeface="Times New Roman" panose="02020603050405020304" pitchFamily="18" charset="0"/>
                <a:cs typeface="Times New Roman" panose="02020603050405020304" pitchFamily="18" charset="0"/>
              </a:rPr>
              <a:t>SIP </a:t>
            </a:r>
            <a:r>
              <a:rPr lang="en-IN" sz="1600" dirty="0">
                <a:latin typeface="Times New Roman" panose="02020603050405020304" pitchFamily="18" charset="0"/>
                <a:cs typeface="Times New Roman" panose="02020603050405020304" pitchFamily="18" charset="0"/>
              </a:rPr>
              <a:t>intrusion detection and prevention: recommendations and prototype implementation</a:t>
            </a:r>
            <a:r>
              <a:rPr lang="en-IN" sz="1600" dirty="0" smtClean="0">
                <a:latin typeface="Times New Roman" panose="02020603050405020304" pitchFamily="18" charset="0"/>
                <a:cs typeface="Times New Roman" panose="02020603050405020304" pitchFamily="18" charset="0"/>
              </a:rPr>
              <a:t>.</a:t>
            </a:r>
          </a:p>
          <a:p>
            <a:pPr marL="0" indent="0" algn="just">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Session initiation protocol (SIP) intrusion detection and prevention requirement was analyzed and 	architecture implemented using Snort features like preprocessor for capturing the packet.</a:t>
            </a:r>
            <a:endParaRPr lang="en-IN" sz="1600" dirty="0" smtClean="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Intrusion </a:t>
            </a:r>
            <a:r>
              <a:rPr lang="en-IN" sz="1600" dirty="0">
                <a:latin typeface="Times New Roman" panose="02020603050405020304" pitchFamily="18" charset="0"/>
                <a:cs typeface="Times New Roman" panose="02020603050405020304" pitchFamily="18" charset="0"/>
              </a:rPr>
              <a:t>Detection System and Intrusion Prevention System: A Comparative Study</a:t>
            </a:r>
            <a:r>
              <a:rPr lang="en-IN" sz="1600" dirty="0" smtClean="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This paper will give comparative study about IDS and IPS , types of IDPS and methodologies.</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A Proposed Intrusion Detection System</a:t>
            </a:r>
            <a:r>
              <a:rPr lang="en-US" sz="1600" dirty="0" smtClean="0">
                <a:latin typeface="Times New Roman" panose="02020603050405020304" pitchFamily="18" charset="0"/>
                <a:cs typeface="Times New Roman" panose="02020603050405020304" pitchFamily="18" charset="0"/>
              </a:rPr>
              <a:t>	</a:t>
            </a:r>
          </a:p>
          <a:p>
            <a:pPr marL="0" indent="0" algn="just">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This paper proposed </a:t>
            </a:r>
            <a:r>
              <a:rPr lang="en-IN" sz="1600" dirty="0" smtClean="0">
                <a:latin typeface="Times New Roman" panose="02020603050405020304" pitchFamily="18" charset="0"/>
                <a:cs typeface="Times New Roman" panose="02020603050405020304" pitchFamily="18" charset="0"/>
              </a:rPr>
              <a:t>Intrusion </a:t>
            </a:r>
            <a:r>
              <a:rPr lang="en-IN" sz="1600" dirty="0">
                <a:latin typeface="Times New Roman" panose="02020603050405020304" pitchFamily="18" charset="0"/>
                <a:cs typeface="Times New Roman" panose="02020603050405020304" pitchFamily="18" charset="0"/>
              </a:rPr>
              <a:t>detection system (</a:t>
            </a:r>
            <a:r>
              <a:rPr lang="en-IN" sz="1600" dirty="0" smtClean="0">
                <a:latin typeface="Times New Roman" panose="02020603050405020304" pitchFamily="18" charset="0"/>
                <a:cs typeface="Times New Roman" panose="02020603050405020304" pitchFamily="18" charset="0"/>
              </a:rPr>
              <a:t>IDS) which use advantage of host and network intrusion 	detection system. And provide high performance, scalability, security</a:t>
            </a:r>
            <a:r>
              <a:rPr lang="en-IN" sz="1600" dirty="0"/>
              <a:t> </a:t>
            </a:r>
            <a:r>
              <a:rPr lang="en-IN" sz="1600" dirty="0" smtClean="0">
                <a:latin typeface="Times New Roman" panose="02020603050405020304" pitchFamily="18" charset="0"/>
                <a:cs typeface="Times New Roman" panose="02020603050405020304" pitchFamily="18" charset="0"/>
              </a:rPr>
              <a:t>and provide best result in capturing 	packet for abnormal behaviour. </a:t>
            </a:r>
          </a:p>
          <a:p>
            <a:pPr marL="0" indent="0" algn="just">
              <a:buNone/>
            </a:pPr>
            <a:endParaRPr lang="en-IN" sz="1600" dirty="0" smtClean="0">
              <a:latin typeface="Times New Roman" panose="02020603050405020304" pitchFamily="18" charset="0"/>
              <a:cs typeface="Times New Roman" panose="02020603050405020304" pitchFamily="18" charset="0"/>
            </a:endParaRPr>
          </a:p>
          <a:p>
            <a:pPr marL="0" indent="0" algn="just">
              <a:buNone/>
            </a:pPr>
            <a:endParaRPr lang="en-IN"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2737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Tools used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556932"/>
            <a:ext cx="9601196" cy="3593702"/>
          </a:xfrm>
        </p:spPr>
        <p:txBody>
          <a:bodyPr>
            <a:normAutofit fontScale="85000" lnSpcReduction="10000"/>
          </a:bodyPr>
          <a:lstStyle/>
          <a:p>
            <a:pPr algn="just"/>
            <a:r>
              <a:rPr lang="en-US" sz="1800" dirty="0" smtClean="0">
                <a:latin typeface="Times New Roman" panose="02020603050405020304" pitchFamily="18" charset="0"/>
                <a:cs typeface="Times New Roman" panose="02020603050405020304" pitchFamily="18" charset="0"/>
              </a:rPr>
              <a:t>Snort : </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Martin Roesch developed in 1998</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Ability to perform real time traffic analysis and packet logging on IP.</a:t>
            </a:r>
          </a:p>
          <a:p>
            <a:pPr algn="just"/>
            <a:r>
              <a:rPr lang="en-US" sz="1800" dirty="0" smtClean="0">
                <a:latin typeface="Times New Roman" panose="02020603050405020304" pitchFamily="18" charset="0"/>
                <a:cs typeface="Times New Roman" panose="02020603050405020304" pitchFamily="18" charset="0"/>
              </a:rPr>
              <a:t>Security Onion :</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Ubuntu based for network monitoring and intrusion detection. </a:t>
            </a: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	Use services of Bro IDS and OSSEC</a:t>
            </a:r>
          </a:p>
          <a:p>
            <a:pPr algn="just"/>
            <a:r>
              <a:rPr lang="en-US" sz="1800" dirty="0" smtClean="0">
                <a:latin typeface="Times New Roman" panose="02020603050405020304" pitchFamily="18" charset="0"/>
                <a:cs typeface="Times New Roman" panose="02020603050405020304" pitchFamily="18" charset="0"/>
              </a:rPr>
              <a:t>OSSEC:</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Host intrusion detection system and run on different OS (linux, Mac and Windows)</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Integrity monitoring and rootkit detection with real time alert.</a:t>
            </a:r>
          </a:p>
          <a:p>
            <a:pPr algn="just"/>
            <a:r>
              <a:rPr lang="en-US" sz="1800" dirty="0" smtClean="0">
                <a:latin typeface="Times New Roman" panose="02020603050405020304" pitchFamily="18" charset="0"/>
                <a:cs typeface="Times New Roman" panose="02020603050405020304" pitchFamily="18" charset="0"/>
              </a:rPr>
              <a:t>OpenWIPS-NG:</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Wireless IDS/IPS that relies on server, sensors and interface.</a:t>
            </a:r>
          </a:p>
        </p:txBody>
      </p:sp>
    </p:spTree>
    <p:extLst>
      <p:ext uri="{BB962C8B-B14F-4D97-AF65-F5344CB8AC3E}">
        <p14:creationId xmlns:p14="http://schemas.microsoft.com/office/powerpoint/2010/main" val="13075427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1053</TotalTime>
  <Words>742</Words>
  <Application>Microsoft Office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Garamond</vt:lpstr>
      <vt:lpstr>Times New Roman</vt:lpstr>
      <vt:lpstr>Organic</vt:lpstr>
      <vt:lpstr>Intrusion Detection and Prevention Systems</vt:lpstr>
      <vt:lpstr>Agenda</vt:lpstr>
      <vt:lpstr>Introduction</vt:lpstr>
      <vt:lpstr>Introduction</vt:lpstr>
      <vt:lpstr>Introduction</vt:lpstr>
      <vt:lpstr>History</vt:lpstr>
      <vt:lpstr>Literature Survey</vt:lpstr>
      <vt:lpstr>Literature Survey</vt:lpstr>
      <vt:lpstr>Tools used</vt:lpstr>
      <vt:lpstr>Aim and Objective</vt:lpstr>
      <vt:lpstr>Snort Tool</vt:lpstr>
      <vt:lpstr>Snort tool</vt:lpstr>
      <vt:lpstr>References </vt:lpstr>
      <vt:lpstr>References </vt:lpstr>
      <vt:lpstr>THANK YOU</vt:lpstr>
    </vt:vector>
  </TitlesOfParts>
  <Company>Caterpillar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Intrusion Detection and Prevention Systems</dc:title>
  <dc:creator>Parvez Ahmed B Burhan Saheb</dc:creator>
  <cp:lastModifiedBy>Parvez Ahmed B Burhan Saheb</cp:lastModifiedBy>
  <cp:revision>75</cp:revision>
  <dcterms:created xsi:type="dcterms:W3CDTF">2016-11-10T14:20:25Z</dcterms:created>
  <dcterms:modified xsi:type="dcterms:W3CDTF">2016-12-16T05:21:17Z</dcterms:modified>
</cp:coreProperties>
</file>