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6" r:id="rId3"/>
    <p:sldId id="260" r:id="rId4"/>
    <p:sldId id="269" r:id="rId5"/>
    <p:sldId id="263" r:id="rId6"/>
    <p:sldId id="257" r:id="rId7"/>
    <p:sldId id="271" r:id="rId8"/>
    <p:sldId id="264" r:id="rId9"/>
    <p:sldId id="259" r:id="rId10"/>
    <p:sldId id="261" r:id="rId11"/>
    <p:sldId id="262" r:id="rId12"/>
    <p:sldId id="270" r:id="rId13"/>
    <p:sldId id="272" r:id="rId14"/>
    <p:sldId id="273" r:id="rId15"/>
    <p:sldId id="274" r:id="rId16"/>
    <p:sldId id="265" r:id="rId17"/>
    <p:sldId id="266" r:id="rId18"/>
    <p:sldId id="267"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12/15/2016</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s://en.m.wikipedia.org/wiki/Digital" TargetMode="External"/><Relationship Id="rId1" Type="http://schemas.openxmlformats.org/officeDocument/2006/relationships/slideLayout" Target="../slideLayouts/slideLayout1.xml"/><Relationship Id="rId4" Type="http://schemas.openxmlformats.org/officeDocument/2006/relationships/hyperlink" Target="http://www.slideshare.ne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ontract_management_software" TargetMode="External"/><Relationship Id="rId2" Type="http://schemas.openxmlformats.org/officeDocument/2006/relationships/hyperlink" Target="https://en.wikipedia.org/wiki/Cryptographic_protoco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Martin_Hellman" TargetMode="External"/><Relationship Id="rId7" Type="http://schemas.openxmlformats.org/officeDocument/2006/relationships/hyperlink" Target="https://en.wikipedia.org/wiki/RSA_(algorithm)" TargetMode="External"/><Relationship Id="rId2" Type="http://schemas.openxmlformats.org/officeDocument/2006/relationships/hyperlink" Target="https://en.wikipedia.org/wiki/Whitfield_Diffie" TargetMode="External"/><Relationship Id="rId1" Type="http://schemas.openxmlformats.org/officeDocument/2006/relationships/slideLayout" Target="../slideLayouts/slideLayout1.xml"/><Relationship Id="rId6" Type="http://schemas.openxmlformats.org/officeDocument/2006/relationships/hyperlink" Target="https://en.wikipedia.org/wiki/Len_Adleman" TargetMode="External"/><Relationship Id="rId5" Type="http://schemas.openxmlformats.org/officeDocument/2006/relationships/hyperlink" Target="https://en.wikipedia.org/wiki/Adi_Shamir" TargetMode="External"/><Relationship Id="rId4" Type="http://schemas.openxmlformats.org/officeDocument/2006/relationships/hyperlink" Target="https://en.wikipedia.org/wiki/Ronald_Rives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Blinding_(cryptography)" TargetMode="External"/><Relationship Id="rId2" Type="http://schemas.openxmlformats.org/officeDocument/2006/relationships/hyperlink" Target="https://en.wikipedia.org/wiki/Digital_signature"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932" y="306590"/>
            <a:ext cx="8534401" cy="1251754"/>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DIGITAL SIGNATURES</a:t>
            </a:r>
            <a:endParaRPr lang="en-US" sz="44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68932" y="2472744"/>
            <a:ext cx="8534400" cy="3953814"/>
          </a:xfrm>
        </p:spPr>
        <p:txBody>
          <a:bodyPr>
            <a:normAutofit/>
          </a:bodyPr>
          <a:lstStyle/>
          <a:p>
            <a:pPr algn="r"/>
            <a:endParaRPr lang="en-US" sz="3600" dirty="0" smtClean="0"/>
          </a:p>
          <a:p>
            <a:pPr algn="r"/>
            <a:endParaRPr lang="en-US" sz="3600" dirty="0"/>
          </a:p>
          <a:p>
            <a:pPr algn="r"/>
            <a:r>
              <a:rPr lang="en-US" sz="3600" dirty="0" smtClean="0">
                <a:latin typeface="Times New Roman" panose="02020603050405020304" pitchFamily="18" charset="0"/>
                <a:cs typeface="Times New Roman" panose="02020603050405020304" pitchFamily="18" charset="0"/>
              </a:rPr>
              <a:t>SAI </a:t>
            </a:r>
            <a:r>
              <a:rPr lang="en-US" sz="3600" dirty="0" smtClean="0">
                <a:latin typeface="Times New Roman" panose="02020603050405020304" pitchFamily="18" charset="0"/>
                <a:cs typeface="Times New Roman" panose="02020603050405020304" pitchFamily="18" charset="0"/>
              </a:rPr>
              <a:t>HARISH </a:t>
            </a:r>
            <a:endParaRPr lang="en-US" sz="3600" dirty="0" smtClean="0">
              <a:latin typeface="Times New Roman" panose="02020603050405020304" pitchFamily="18" charset="0"/>
              <a:cs typeface="Times New Roman" panose="02020603050405020304" pitchFamily="18" charset="0"/>
            </a:endParaRPr>
          </a:p>
          <a:p>
            <a:pPr algn="r"/>
            <a:r>
              <a:rPr lang="en-US" sz="3600" dirty="0" smtClean="0">
                <a:latin typeface="Times New Roman" panose="02020603050405020304" pitchFamily="18" charset="0"/>
                <a:cs typeface="Times New Roman" panose="02020603050405020304" pitchFamily="18" charset="0"/>
              </a:rPr>
              <a:t>MTECH(CNE</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3417204"/>
      </p:ext>
    </p:extLst>
  </p:cSld>
  <p:clrMapOvr>
    <a:masterClrMapping/>
  </p:clrMapOvr>
  <p:transition spd="slow">
    <p:comb/>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800px-Digital_Signature_diagram.bmp"/>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711549" y="196284"/>
            <a:ext cx="8633294" cy="6474971"/>
          </a:xfrm>
        </p:spPr>
      </p:pic>
    </p:spTree>
    <p:extLst>
      <p:ext uri="{BB962C8B-B14F-4D97-AF65-F5344CB8AC3E}">
        <p14:creationId xmlns:p14="http://schemas.microsoft.com/office/powerpoint/2010/main" val="1250743536"/>
      </p:ext>
    </p:extLst>
  </p:cSld>
  <p:clrMapOvr>
    <a:masterClrMapping/>
  </p:clrMapOvr>
  <p:transition spd="slow">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04673" y="592429"/>
            <a:ext cx="8001000" cy="1043188"/>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Digital signatures samples</a:t>
            </a:r>
            <a:endParaRPr lang="en-US" sz="4000"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1804673" y="1873399"/>
            <a:ext cx="8001000" cy="4089519"/>
          </a:xfrm>
        </p:spPr>
        <p:txBody>
          <a:bodyPr/>
          <a:lstStyle/>
          <a:p>
            <a:pPr marL="342900" indent="-34290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I agree</a:t>
            </a:r>
          </a:p>
          <a:p>
            <a:pPr marL="400050" lvl="1"/>
            <a:r>
              <a:rPr lang="en-US" altLang="en-US" sz="2400" dirty="0">
                <a:latin typeface="Times New Roman" panose="02020603050405020304" pitchFamily="18" charset="0"/>
                <a:cs typeface="Times New Roman" panose="02020603050405020304" pitchFamily="18" charset="0"/>
              </a:rPr>
              <a:t>Efcc61c1c03db8d8ea8569545c073c814a0ed755</a:t>
            </a:r>
          </a:p>
          <a:p>
            <a:pPr marL="342900" indent="-34290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I am an Engineer.</a:t>
            </a:r>
          </a:p>
          <a:p>
            <a:pPr marL="400050" lvl="1"/>
            <a:r>
              <a:rPr lang="en-US" altLang="en-US" sz="2400" dirty="0" smtClean="0">
                <a:latin typeface="Times New Roman" panose="02020603050405020304" pitchFamily="18" charset="0"/>
                <a:cs typeface="Times New Roman" panose="02020603050405020304" pitchFamily="18" charset="0"/>
              </a:rPr>
              <a:t>Ea0ae29b3b2c20fc018aaca45c3746a057b893e7</a:t>
            </a:r>
          </a:p>
          <a:p>
            <a:pPr marL="342900" indent="-34290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I am 62 years old.</a:t>
            </a:r>
          </a:p>
          <a:p>
            <a:pPr marL="400050" lvl="1"/>
            <a:r>
              <a:rPr lang="en-US" altLang="en-US" sz="2400" dirty="0">
                <a:latin typeface="Times New Roman" panose="02020603050405020304" pitchFamily="18" charset="0"/>
                <a:cs typeface="Times New Roman" panose="02020603050405020304" pitchFamily="18" charset="0"/>
              </a:rPr>
              <a:t>0e6d7d56c4520756f59235b6ae981cdb5f9820a0</a:t>
            </a:r>
          </a:p>
          <a:p>
            <a:pPr marL="400050" lvl="1"/>
            <a:endParaRPr lang="en-US" alt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1034349242"/>
      </p:ext>
    </p:extLst>
  </p:cSld>
  <p:clrMapOvr>
    <a:masterClrMapping/>
  </p:clrMapOvr>
  <p:transition spd="slow">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187" y="404729"/>
            <a:ext cx="10869768" cy="1655891"/>
          </a:xfrm>
        </p:spPr>
        <p:txBody>
          <a:bodyPr>
            <a:normAutofit/>
          </a:bodyPr>
          <a:lstStyle/>
          <a:p>
            <a:pPr algn="ctr"/>
            <a:r>
              <a:rPr lang="en-US" dirty="0">
                <a:latin typeface="Times New Roman" panose="02020603050405020304" pitchFamily="18" charset="0"/>
                <a:cs typeface="Times New Roman" panose="02020603050405020304" pitchFamily="18" charset="0"/>
              </a:rPr>
              <a:t>Digital Image Authentication </a:t>
            </a:r>
            <a:r>
              <a:rPr lang="en-US" dirty="0" smtClean="0">
                <a:latin typeface="Times New Roman" panose="02020603050405020304" pitchFamily="18" charset="0"/>
                <a:cs typeface="Times New Roman" panose="02020603050405020304" pitchFamily="18" charset="0"/>
              </a:rPr>
              <a:t>and Encryption using Digital </a:t>
            </a:r>
            <a:r>
              <a:rPr lang="en-US" dirty="0">
                <a:latin typeface="Times New Roman" panose="02020603050405020304" pitchFamily="18" charset="0"/>
                <a:cs typeface="Times New Roman" panose="02020603050405020304" pitchFamily="18" charset="0"/>
              </a:rPr>
              <a:t>Signature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85871" y="2060620"/>
            <a:ext cx="8534400" cy="4340180"/>
          </a:xfrm>
        </p:spPr>
        <p:txBody>
          <a:bodyPr>
            <a:normAutofit/>
          </a:bodyPr>
          <a:lstStyle/>
          <a:p>
            <a:r>
              <a:rPr lang="en-US" sz="2400" dirty="0">
                <a:solidFill>
                  <a:schemeClr val="bg1">
                    <a:lumMod val="85000"/>
                    <a:lumOff val="15000"/>
                  </a:schemeClr>
                </a:solidFill>
                <a:latin typeface="Times New Roman" panose="02020603050405020304" pitchFamily="18" charset="0"/>
                <a:cs typeface="Times New Roman" panose="02020603050405020304" pitchFamily="18" charset="0"/>
              </a:rPr>
              <a:t>T</a:t>
            </a:r>
            <a:r>
              <a:rPr lang="en-US" sz="2400" dirty="0" smtClean="0">
                <a:solidFill>
                  <a:schemeClr val="bg1">
                    <a:lumMod val="85000"/>
                    <a:lumOff val="15000"/>
                  </a:schemeClr>
                </a:solidFill>
                <a:latin typeface="Times New Roman" panose="02020603050405020304" pitchFamily="18" charset="0"/>
                <a:cs typeface="Times New Roman" panose="02020603050405020304" pitchFamily="18" charset="0"/>
              </a:rPr>
              <a:t>he </a:t>
            </a:r>
            <a:r>
              <a:rPr lang="en-US" sz="2400" dirty="0">
                <a:solidFill>
                  <a:schemeClr val="bg1">
                    <a:lumMod val="85000"/>
                    <a:lumOff val="15000"/>
                  </a:schemeClr>
                </a:solidFill>
                <a:latin typeface="Times New Roman" panose="02020603050405020304" pitchFamily="18" charset="0"/>
                <a:cs typeface="Times New Roman" panose="02020603050405020304" pitchFamily="18" charset="0"/>
              </a:rPr>
              <a:t>security of digital images </a:t>
            </a:r>
            <a:r>
              <a:rPr lang="en-US" sz="2400" dirty="0" smtClean="0">
                <a:solidFill>
                  <a:schemeClr val="bg1">
                    <a:lumMod val="85000"/>
                    <a:lumOff val="15000"/>
                  </a:schemeClr>
                </a:solidFill>
                <a:latin typeface="Times New Roman" panose="02020603050405020304" pitchFamily="18" charset="0"/>
                <a:cs typeface="Times New Roman" panose="02020603050405020304" pitchFamily="18" charset="0"/>
              </a:rPr>
              <a:t>has become </a:t>
            </a:r>
            <a:r>
              <a:rPr lang="en-US" sz="2400" dirty="0">
                <a:solidFill>
                  <a:schemeClr val="bg1">
                    <a:lumMod val="85000"/>
                    <a:lumOff val="15000"/>
                  </a:schemeClr>
                </a:solidFill>
                <a:latin typeface="Times New Roman" panose="02020603050405020304" pitchFamily="18" charset="0"/>
                <a:cs typeface="Times New Roman" panose="02020603050405020304" pitchFamily="18" charset="0"/>
              </a:rPr>
              <a:t>more and more crucial since the communications </a:t>
            </a:r>
            <a:r>
              <a:rPr lang="en-US" sz="2400" dirty="0" smtClean="0">
                <a:solidFill>
                  <a:schemeClr val="bg1">
                    <a:lumMod val="85000"/>
                    <a:lumOff val="15000"/>
                  </a:schemeClr>
                </a:solidFill>
                <a:latin typeface="Times New Roman" panose="02020603050405020304" pitchFamily="18" charset="0"/>
                <a:cs typeface="Times New Roman" panose="02020603050405020304" pitchFamily="18" charset="0"/>
              </a:rPr>
              <a:t>of digital </a:t>
            </a:r>
            <a:r>
              <a:rPr lang="en-US" sz="2400" dirty="0">
                <a:solidFill>
                  <a:schemeClr val="bg1">
                    <a:lumMod val="85000"/>
                    <a:lumOff val="15000"/>
                  </a:schemeClr>
                </a:solidFill>
                <a:latin typeface="Times New Roman" panose="02020603050405020304" pitchFamily="18" charset="0"/>
                <a:cs typeface="Times New Roman" panose="02020603050405020304" pitchFamily="18" charset="0"/>
              </a:rPr>
              <a:t>products over internet are taking place more and </a:t>
            </a:r>
            <a:r>
              <a:rPr lang="en-US" sz="2400" dirty="0" smtClean="0">
                <a:solidFill>
                  <a:schemeClr val="bg1">
                    <a:lumMod val="85000"/>
                    <a:lumOff val="15000"/>
                  </a:schemeClr>
                </a:solidFill>
                <a:latin typeface="Times New Roman" panose="02020603050405020304" pitchFamily="18" charset="0"/>
                <a:cs typeface="Times New Roman" panose="02020603050405020304" pitchFamily="18" charset="0"/>
              </a:rPr>
              <a:t>more frequently.</a:t>
            </a:r>
          </a:p>
          <a:p>
            <a:r>
              <a:rPr lang="en-US" sz="2400" b="1" dirty="0">
                <a:latin typeface="Times New Roman" panose="02020603050405020304" pitchFamily="18" charset="0"/>
                <a:cs typeface="Times New Roman" panose="02020603050405020304" pitchFamily="18" charset="0"/>
              </a:rPr>
              <a:t>Digital signature </a:t>
            </a:r>
            <a:r>
              <a:rPr lang="en-US" sz="2400" b="1" dirty="0" smtClean="0">
                <a:latin typeface="Times New Roman" panose="02020603050405020304" pitchFamily="18" charset="0"/>
                <a:cs typeface="Times New Roman" panose="02020603050405020304" pitchFamily="18" charset="0"/>
              </a:rPr>
              <a:t>is sent </a:t>
            </a:r>
            <a:r>
              <a:rPr lang="en-US" sz="2400" b="1" dirty="0">
                <a:latin typeface="Times New Roman" panose="02020603050405020304" pitchFamily="18" charset="0"/>
                <a:cs typeface="Times New Roman" panose="02020603050405020304" pitchFamily="18" charset="0"/>
              </a:rPr>
              <a:t>along with the encrypted image which decreases </a:t>
            </a:r>
            <a:r>
              <a:rPr lang="en-US" sz="2400" b="1" dirty="0" smtClean="0">
                <a:latin typeface="Times New Roman" panose="02020603050405020304" pitchFamily="18" charset="0"/>
                <a:cs typeface="Times New Roman" panose="02020603050405020304" pitchFamily="18" charset="0"/>
              </a:rPr>
              <a:t>the probability </a:t>
            </a:r>
            <a:r>
              <a:rPr lang="en-US" sz="2400" b="1" dirty="0">
                <a:latin typeface="Times New Roman" panose="02020603050405020304" pitchFamily="18" charset="0"/>
                <a:cs typeface="Times New Roman" panose="02020603050405020304" pitchFamily="18" charset="0"/>
              </a:rPr>
              <a:t>of meticulous attack by the intruder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0866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309" y="-20035"/>
            <a:ext cx="8534400" cy="1507067"/>
          </a:xfrm>
        </p:spPr>
        <p:txBody>
          <a:bodyPr/>
          <a:lstStyle/>
          <a:p>
            <a:pPr algn="ctr"/>
            <a:r>
              <a:rPr lang="en-US" dirty="0" smtClean="0">
                <a:latin typeface="Times New Roman" panose="02020603050405020304" pitchFamily="18" charset="0"/>
                <a:cs typeface="Times New Roman" panose="02020603050405020304" pitchFamily="18" charset="0"/>
              </a:rPr>
              <a:t>How it works??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6063" y="1226713"/>
            <a:ext cx="11590986" cy="5483180"/>
          </a:xfrm>
        </p:spPr>
        <p:txBody>
          <a:bodyPr>
            <a:normAutofit/>
          </a:bodyPr>
          <a:lstStyle/>
          <a:p>
            <a:pPr marL="0" indent="0">
              <a:buNone/>
            </a:pPr>
            <a:r>
              <a:rPr lang="en-US" sz="2800" dirty="0" smtClean="0">
                <a:solidFill>
                  <a:schemeClr val="tx1"/>
                </a:solidFill>
                <a:latin typeface="Times New Roman" panose="02020603050405020304" pitchFamily="18" charset="0"/>
                <a:cs typeface="Times New Roman" panose="02020603050405020304" pitchFamily="18" charset="0"/>
              </a:rPr>
              <a:t>ENCRYPTION</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798521" y="1609262"/>
            <a:ext cx="4159875" cy="4978401"/>
          </a:xfrm>
          <a:prstGeom prst="rect">
            <a:avLst/>
          </a:prstGeom>
        </p:spPr>
      </p:pic>
      <p:pic>
        <p:nvPicPr>
          <p:cNvPr id="5" name="Picture 4"/>
          <p:cNvPicPr>
            <a:picLocks noChangeAspect="1"/>
          </p:cNvPicPr>
          <p:nvPr/>
        </p:nvPicPr>
        <p:blipFill>
          <a:blip r:embed="rId3"/>
          <a:stretch>
            <a:fillRect/>
          </a:stretch>
        </p:blipFill>
        <p:spPr>
          <a:xfrm>
            <a:off x="7155871" y="2343954"/>
            <a:ext cx="4838653" cy="2253803"/>
          </a:xfrm>
          <a:prstGeom prst="rect">
            <a:avLst/>
          </a:prstGeom>
        </p:spPr>
      </p:pic>
      <p:sp>
        <p:nvSpPr>
          <p:cNvPr id="6" name="TextBox 5"/>
          <p:cNvSpPr txBox="1"/>
          <p:nvPr/>
        </p:nvSpPr>
        <p:spPr>
          <a:xfrm>
            <a:off x="7353348" y="5022761"/>
            <a:ext cx="4838652"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Block diagram of encryption process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7263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0432" y="991674"/>
            <a:ext cx="8534400" cy="4520008"/>
          </a:xfrm>
        </p:spPr>
        <p:txBody>
          <a:bodyPr>
            <a:normAutofit/>
          </a:bodyPr>
          <a:lstStyle/>
          <a:p>
            <a:r>
              <a:rPr lang="en-US" sz="2800" dirty="0" smtClean="0">
                <a:solidFill>
                  <a:schemeClr val="tx1"/>
                </a:solidFill>
                <a:latin typeface="Times New Roman" panose="02020603050405020304" pitchFamily="18" charset="0"/>
                <a:cs typeface="Times New Roman" panose="02020603050405020304" pitchFamily="18" charset="0"/>
              </a:rPr>
              <a:t>DECRYPTION</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125792" y="379411"/>
            <a:ext cx="4391695" cy="6124419"/>
          </a:xfrm>
          <a:prstGeom prst="rect">
            <a:avLst/>
          </a:prstGeom>
        </p:spPr>
      </p:pic>
    </p:spTree>
    <p:extLst>
      <p:ext uri="{BB962C8B-B14F-4D97-AF65-F5344CB8AC3E}">
        <p14:creationId xmlns:p14="http://schemas.microsoft.com/office/powerpoint/2010/main" val="4252136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6190" y="430487"/>
            <a:ext cx="8534400" cy="1507067"/>
          </a:xfrm>
        </p:spPr>
        <p:txBody>
          <a:bodyPr/>
          <a:lstStyle/>
          <a:p>
            <a:pPr algn="ctr"/>
            <a:r>
              <a:rPr lang="en-US" dirty="0" smtClean="0">
                <a:latin typeface="Times New Roman" panose="02020603050405020304" pitchFamily="18" charset="0"/>
                <a:cs typeface="Times New Roman" panose="02020603050405020304" pitchFamily="18" charset="0"/>
              </a:rPr>
              <a:t>SIMULATION RESULTS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559976" y="1718613"/>
            <a:ext cx="2097624" cy="2273838"/>
          </a:xfrm>
          <a:prstGeom prst="rect">
            <a:avLst/>
          </a:prstGeom>
        </p:spPr>
      </p:pic>
      <p:pic>
        <p:nvPicPr>
          <p:cNvPr id="5" name="Picture 4"/>
          <p:cNvPicPr>
            <a:picLocks noChangeAspect="1"/>
          </p:cNvPicPr>
          <p:nvPr/>
        </p:nvPicPr>
        <p:blipFill>
          <a:blip r:embed="rId3"/>
          <a:stretch>
            <a:fillRect/>
          </a:stretch>
        </p:blipFill>
        <p:spPr>
          <a:xfrm>
            <a:off x="7109139" y="1718613"/>
            <a:ext cx="2466510" cy="2273838"/>
          </a:xfrm>
          <a:prstGeom prst="rect">
            <a:avLst/>
          </a:prstGeom>
        </p:spPr>
      </p:pic>
      <p:sp>
        <p:nvSpPr>
          <p:cNvPr id="6" name="TextBox 5"/>
          <p:cNvSpPr txBox="1"/>
          <p:nvPr/>
        </p:nvSpPr>
        <p:spPr>
          <a:xfrm>
            <a:off x="1559976" y="4314423"/>
            <a:ext cx="2265049"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Original image</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109139" y="4314423"/>
            <a:ext cx="246651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Encoded image</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4893972" y="3889420"/>
            <a:ext cx="2047741" cy="2060619"/>
          </a:xfrm>
          <a:prstGeom prst="rect">
            <a:avLst/>
          </a:prstGeom>
        </p:spPr>
      </p:pic>
      <p:sp>
        <p:nvSpPr>
          <p:cNvPr id="9" name="TextBox 8"/>
          <p:cNvSpPr txBox="1"/>
          <p:nvPr/>
        </p:nvSpPr>
        <p:spPr>
          <a:xfrm>
            <a:off x="4893973" y="6233375"/>
            <a:ext cx="204774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Altered image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647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94071" y="566671"/>
            <a:ext cx="8001000" cy="914400"/>
          </a:xfrm>
        </p:spPr>
        <p:txBody>
          <a:bodyPr>
            <a:normAutofit/>
          </a:bodyPr>
          <a:lstStyle/>
          <a:p>
            <a:pPr algn="ctr"/>
            <a:r>
              <a:rPr lang="en-US" sz="4400" dirty="0" smtClean="0">
                <a:latin typeface="Times New Roman" panose="02020603050405020304" pitchFamily="18" charset="0"/>
                <a:cs typeface="Times New Roman" panose="02020603050405020304" pitchFamily="18" charset="0"/>
              </a:rPr>
              <a:t>DRAWBACKS</a:t>
            </a:r>
            <a:endParaRPr lang="en-US" sz="4400"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1390918" y="1700011"/>
            <a:ext cx="9981127" cy="4842457"/>
          </a:xfrm>
        </p:spPr>
        <p:txBody>
          <a:bodyPr>
            <a:normAutofit/>
          </a:bodyPr>
          <a:lstStyle/>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private key must be kept in a secured manner. </a:t>
            </a: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 The process of generation and verification of digital signature</a:t>
            </a:r>
            <a:br>
              <a:rPr lang="en-US" sz="24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requires considerable amount of time. So, for frequent exchange of</a:t>
            </a:r>
            <a:br>
              <a:rPr lang="en-US" sz="2400" dirty="0">
                <a:solidFill>
                  <a:schemeClr val="bg1"/>
                </a:solidFill>
                <a:latin typeface="Times New Roman" panose="02020603050405020304" pitchFamily="18" charset="0"/>
                <a:cs typeface="Times New Roman" panose="02020603050405020304" pitchFamily="18" charset="0"/>
              </a:rPr>
            </a:br>
            <a:r>
              <a:rPr lang="en-US" sz="2400" dirty="0" smtClean="0">
                <a:solidFill>
                  <a:schemeClr val="bg1"/>
                </a:solidFill>
                <a:latin typeface="Times New Roman" panose="02020603050405020304" pitchFamily="18" charset="0"/>
                <a:cs typeface="Times New Roman" panose="02020603050405020304" pitchFamily="18" charset="0"/>
              </a:rPr>
              <a:t>messages </a:t>
            </a:r>
            <a:r>
              <a:rPr lang="en-US" sz="2400" dirty="0">
                <a:solidFill>
                  <a:schemeClr val="bg1"/>
                </a:solidFill>
                <a:latin typeface="Times New Roman" panose="02020603050405020304" pitchFamily="18" charset="0"/>
                <a:cs typeface="Times New Roman" panose="02020603050405020304" pitchFamily="18" charset="0"/>
              </a:rPr>
              <a:t>the speed of communication will reduce</a:t>
            </a:r>
            <a:r>
              <a:rPr lang="en-US" sz="2400" dirty="0" smtClean="0">
                <a:solidFill>
                  <a:schemeClr val="bg1"/>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 For using the digital signature the user has to obtain private and</a:t>
            </a:r>
            <a:br>
              <a:rPr lang="en-US" sz="24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public key, the receiver has to obtain the digital signature</a:t>
            </a:r>
            <a:br>
              <a:rPr lang="en-US" sz="24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certificate also. This requires them to pay additional amount of</a:t>
            </a:r>
            <a:br>
              <a:rPr lang="en-US" sz="24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money</a:t>
            </a:r>
            <a:r>
              <a:rPr lang="en-US" sz="2400" dirty="0" smtClean="0">
                <a:solidFill>
                  <a:schemeClr val="bg1"/>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 Although digital signature provides authenticity, it does not</a:t>
            </a:r>
            <a:br>
              <a:rPr lang="en-US" sz="24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ensure secrecy of the data. To provide the secrecy, some other</a:t>
            </a:r>
            <a:br>
              <a:rPr lang="en-US" sz="24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technique such as encryption and decryption needs to be used.</a:t>
            </a:r>
          </a:p>
        </p:txBody>
      </p:sp>
    </p:spTree>
    <p:extLst>
      <p:ext uri="{BB962C8B-B14F-4D97-AF65-F5344CB8AC3E}">
        <p14:creationId xmlns:p14="http://schemas.microsoft.com/office/powerpoint/2010/main" val="3598430965"/>
      </p:ext>
    </p:extLst>
  </p:cSld>
  <p:clrMapOvr>
    <a:masterClrMapping/>
  </p:clrMapOvr>
  <p:transition spd="slow">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42556" y="231820"/>
            <a:ext cx="8001000" cy="1184856"/>
          </a:xfrm>
        </p:spPr>
        <p:txBody>
          <a:bodyPr>
            <a:normAutofit/>
          </a:bodyPr>
          <a:lstStyle/>
          <a:p>
            <a:pPr algn="ctr"/>
            <a:r>
              <a:rPr lang="en-US" sz="4400" dirty="0" smtClean="0">
                <a:latin typeface="Times New Roman" panose="02020603050405020304" pitchFamily="18" charset="0"/>
                <a:cs typeface="Times New Roman" panose="02020603050405020304" pitchFamily="18" charset="0"/>
              </a:rPr>
              <a:t>CONCLUSION</a:t>
            </a:r>
            <a:endParaRPr lang="en-US" sz="4400"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2242556" y="1416676"/>
            <a:ext cx="8001000" cy="4765183"/>
          </a:xfrm>
        </p:spPr>
        <p:txBody>
          <a:bodyPr/>
          <a:lstStyle/>
          <a:p>
            <a:r>
              <a:rPr lang="en-US" dirty="0"/>
              <a:t> </a:t>
            </a:r>
            <a:endParaRPr lang="en-US" dirty="0" smtClean="0"/>
          </a:p>
          <a:p>
            <a:endParaRPr lang="en-US" sz="2400" dirty="0">
              <a:latin typeface="Times New Roman" panose="02020603050405020304" pitchFamily="18" charset="0"/>
            </a:endParaRPr>
          </a:p>
          <a:p>
            <a:endParaRPr lang="en-US" sz="2400" dirty="0">
              <a:latin typeface="Times New Roman" panose="02020603050405020304" pitchFamily="18" charset="0"/>
            </a:endParaRPr>
          </a:p>
          <a:p>
            <a:pPr algn="just"/>
            <a:r>
              <a:rPr lang="hi-IN" sz="2400" dirty="0" smtClean="0">
                <a:solidFill>
                  <a:schemeClr val="bg1"/>
                </a:solidFill>
                <a:latin typeface="Times New Roman" panose="02020603050405020304" pitchFamily="18" charset="0"/>
              </a:rPr>
              <a:t>Digital </a:t>
            </a:r>
            <a:r>
              <a:rPr lang="hi-IN" sz="2400" dirty="0">
                <a:solidFill>
                  <a:schemeClr val="bg1"/>
                </a:solidFill>
                <a:latin typeface="Times New Roman" panose="02020603050405020304" pitchFamily="18" charset="0"/>
              </a:rPr>
              <a:t>signatures </a:t>
            </a:r>
            <a:r>
              <a:rPr lang="en-US" sz="2400" dirty="0" smtClean="0">
                <a:solidFill>
                  <a:schemeClr val="bg1"/>
                </a:solidFill>
                <a:latin typeface="Times New Roman" panose="02020603050405020304" pitchFamily="18" charset="0"/>
                <a:cs typeface="Times New Roman" panose="02020603050405020304" pitchFamily="18" charset="0"/>
              </a:rPr>
              <a:t>are of much important in todays technology. it should provide </a:t>
            </a:r>
            <a:r>
              <a:rPr lang="en-US" sz="2400" dirty="0" err="1" smtClean="0">
                <a:solidFill>
                  <a:schemeClr val="bg1"/>
                </a:solidFill>
                <a:latin typeface="Times New Roman" panose="02020603050405020304" pitchFamily="18" charset="0"/>
                <a:cs typeface="Times New Roman" panose="02020603050405020304" pitchFamily="18" charset="0"/>
              </a:rPr>
              <a:t>integrity,authenticity,non</a:t>
            </a:r>
            <a:r>
              <a:rPr lang="en-US" sz="2400" dirty="0" smtClean="0">
                <a:solidFill>
                  <a:schemeClr val="bg1"/>
                </a:solidFill>
                <a:latin typeface="Times New Roman" panose="02020603050405020304" pitchFamily="18" charset="0"/>
                <a:cs typeface="Times New Roman" panose="02020603050405020304" pitchFamily="18" charset="0"/>
              </a:rPr>
              <a:t>-repudiation and confidentiality, and used in </a:t>
            </a:r>
            <a:r>
              <a:rPr lang="hi-IN" sz="2400" dirty="0" smtClean="0">
                <a:solidFill>
                  <a:schemeClr val="bg1"/>
                </a:solidFill>
                <a:latin typeface="Times New Roman" panose="02020603050405020304" pitchFamily="18" charset="0"/>
              </a:rPr>
              <a:t>public </a:t>
            </a:r>
            <a:r>
              <a:rPr lang="hi-IN" sz="2400" dirty="0">
                <a:solidFill>
                  <a:schemeClr val="bg1"/>
                </a:solidFill>
                <a:latin typeface="Times New Roman" panose="02020603050405020304" pitchFamily="18" charset="0"/>
              </a:rPr>
              <a:t>distrusts, including national security agencies, law enforcement agencies, and consumer marketing companies</a:t>
            </a:r>
            <a:r>
              <a:rPr lang="hi-IN" sz="2400" dirty="0">
                <a:latin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597163"/>
      </p:ext>
    </p:extLst>
  </p:cSld>
  <p:clrMapOvr>
    <a:masterClrMapping/>
  </p:clrMapOvr>
  <p:transition spd="slow">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049373" y="437881"/>
            <a:ext cx="8001000" cy="1223493"/>
          </a:xfrm>
        </p:spPr>
        <p:txBody>
          <a:bodyPr>
            <a:normAutofit/>
          </a:bodyPr>
          <a:lstStyle/>
          <a:p>
            <a:pPr algn="ctr"/>
            <a:r>
              <a:rPr lang="en-US" sz="4400" dirty="0" smtClean="0">
                <a:latin typeface="Times New Roman" panose="02020603050405020304" pitchFamily="18" charset="0"/>
                <a:cs typeface="Times New Roman" panose="02020603050405020304" pitchFamily="18" charset="0"/>
              </a:rPr>
              <a:t>REFERENCES</a:t>
            </a:r>
            <a:endParaRPr lang="en-US" sz="4400"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2049373" y="2060620"/>
            <a:ext cx="8001000" cy="4327301"/>
          </a:xfrm>
        </p:spPr>
        <p:txBody>
          <a:bodyPr/>
          <a:lstStyle/>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hlinkClick r:id="rId2"/>
              </a:rPr>
              <a:t>https://en.m.wikipedia.org/wiki/Digital</a:t>
            </a:r>
            <a:r>
              <a:rPr lang="en-US" sz="2400" dirty="0">
                <a:solidFill>
                  <a:schemeClr val="bg1"/>
                </a:solidFill>
                <a:latin typeface="Times New Roman" panose="02020603050405020304" pitchFamily="18" charset="0"/>
                <a:cs typeface="Times New Roman" panose="02020603050405020304" pitchFamily="18" charset="0"/>
              </a:rPr>
              <a:t>_Signature</a:t>
            </a: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hlinkClick r:id="rId3"/>
              </a:rPr>
              <a:t>www.google.com</a:t>
            </a: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www.computerfun4u.blogspot.com</a:t>
            </a: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hlinkClick r:id="rId4"/>
              </a:rPr>
              <a:t>www.slideshare.net</a:t>
            </a: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Cryptography &amp; Network Security : Principal &amp; </a:t>
            </a:r>
            <a:r>
              <a:rPr lang="en-US" sz="2400" dirty="0" err="1">
                <a:solidFill>
                  <a:schemeClr val="bg1"/>
                </a:solidFill>
                <a:latin typeface="Times New Roman" panose="02020603050405020304" pitchFamily="18" charset="0"/>
                <a:cs typeface="Times New Roman" panose="02020603050405020304" pitchFamily="18" charset="0"/>
              </a:rPr>
              <a:t>Practise</a:t>
            </a:r>
            <a:r>
              <a:rPr lang="en-US" sz="2400" dirty="0">
                <a:solidFill>
                  <a:schemeClr val="bg1"/>
                </a:solidFill>
                <a:latin typeface="Times New Roman" panose="02020603050405020304" pitchFamily="18" charset="0"/>
                <a:cs typeface="Times New Roman" panose="02020603050405020304" pitchFamily="18" charset="0"/>
              </a:rPr>
              <a:t> ,William Stallings </a:t>
            </a:r>
          </a:p>
          <a:p>
            <a:pPr>
              <a:buFont typeface="+mj-lt"/>
              <a:buAutoNum type="arabicPeriod"/>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5249919"/>
      </p:ext>
    </p:extLst>
  </p:cSld>
  <p:clrMapOvr>
    <a:masterClrMapping/>
  </p:clrMapOvr>
  <p:transition spd="slow">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4212" y="515155"/>
            <a:ext cx="8001000" cy="1468192"/>
          </a:xfrm>
        </p:spPr>
        <p:txBody>
          <a:bodyPr>
            <a:normAutofit/>
          </a:bodyPr>
          <a:lstStyle/>
          <a:p>
            <a:r>
              <a:rPr lang="en-US" sz="4400" dirty="0" smtClean="0">
                <a:latin typeface="Times New Roman" panose="02020603050405020304" pitchFamily="18" charset="0"/>
                <a:cs typeface="Times New Roman" panose="02020603050405020304" pitchFamily="18" charset="0"/>
              </a:rPr>
              <a:t>THANK YOU….</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5940948"/>
      </p:ext>
    </p:extLst>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1192" y="0"/>
            <a:ext cx="8001000" cy="1455312"/>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INTRODCTION</a:t>
            </a:r>
            <a:endParaRPr lang="en-US" sz="44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75974" y="1687132"/>
            <a:ext cx="11011436" cy="4374526"/>
          </a:xfrm>
        </p:spPr>
        <p:txBody>
          <a:bodyPr/>
          <a:lstStyle/>
          <a:p>
            <a:pPr marL="457200" indent="-457200" algn="just">
              <a:buClr>
                <a:schemeClr val="accent6"/>
              </a:buClr>
              <a:buFont typeface="Wingdings" panose="05000000000000000000" pitchFamily="2" charset="2"/>
              <a:buChar char="Ø"/>
            </a:pPr>
            <a:r>
              <a:rPr lang="hi-IN" sz="2400" dirty="0">
                <a:solidFill>
                  <a:schemeClr val="bg1"/>
                </a:solidFill>
                <a:latin typeface="Times New Roman" panose="02020603050405020304" pitchFamily="18" charset="0"/>
              </a:rPr>
              <a:t>The authenticity of many legal, financial, and other documents is d</a:t>
            </a:r>
            <a:r>
              <a:rPr lang="en-US" sz="2400" dirty="0">
                <a:solidFill>
                  <a:schemeClr val="bg1"/>
                </a:solidFill>
                <a:latin typeface="Times New Roman" panose="02020603050405020304" pitchFamily="18" charset="0"/>
                <a:cs typeface="Times New Roman" panose="02020603050405020304" pitchFamily="18" charset="0"/>
              </a:rPr>
              <a:t>one</a:t>
            </a:r>
            <a:r>
              <a:rPr lang="hi-IN" sz="2400" dirty="0">
                <a:solidFill>
                  <a:schemeClr val="bg1"/>
                </a:solidFill>
                <a:latin typeface="Times New Roman" panose="02020603050405020304" pitchFamily="18" charset="0"/>
              </a:rPr>
              <a:t> by the presence or absence of an authorized handwritten signature. </a:t>
            </a:r>
            <a:endParaRPr lang="en-US" sz="2400" dirty="0" smtClean="0">
              <a:solidFill>
                <a:schemeClr val="bg1"/>
              </a:solidFill>
              <a:latin typeface="Times New Roman" panose="02020603050405020304" pitchFamily="18" charset="0"/>
            </a:endParaRPr>
          </a:p>
          <a:p>
            <a:pPr marL="457200" indent="-457200" algn="just">
              <a:buClr>
                <a:schemeClr val="accent6"/>
              </a:buCl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“D</a:t>
            </a:r>
            <a:r>
              <a:rPr lang="hi-IN" sz="2400" dirty="0">
                <a:solidFill>
                  <a:schemeClr val="bg1"/>
                </a:solidFill>
                <a:latin typeface="Times New Roman" panose="02020603050405020304" pitchFamily="18" charset="0"/>
              </a:rPr>
              <a:t>igital </a:t>
            </a:r>
            <a:r>
              <a:rPr lang="en-US" sz="2400" dirty="0">
                <a:solidFill>
                  <a:schemeClr val="bg1"/>
                </a:solidFill>
                <a:latin typeface="Times New Roman" panose="02020603050405020304" pitchFamily="18" charset="0"/>
                <a:cs typeface="Times New Roman" panose="02020603050405020304" pitchFamily="18" charset="0"/>
              </a:rPr>
              <a:t>S</a:t>
            </a:r>
            <a:r>
              <a:rPr lang="hi-IN" sz="2400" dirty="0">
                <a:solidFill>
                  <a:schemeClr val="bg1"/>
                </a:solidFill>
                <a:latin typeface="Times New Roman" panose="02020603050405020304" pitchFamily="18" charset="0"/>
              </a:rPr>
              <a:t>ignature</a:t>
            </a:r>
            <a:r>
              <a:rPr lang="en-US" sz="2400" dirty="0">
                <a:solidFill>
                  <a:schemeClr val="bg1"/>
                </a:solidFill>
                <a:latin typeface="Times New Roman" panose="02020603050405020304" pitchFamily="18" charset="0"/>
                <a:cs typeface="Times New Roman" panose="02020603050405020304" pitchFamily="18" charset="0"/>
              </a:rPr>
              <a:t>”</a:t>
            </a:r>
            <a:r>
              <a:rPr lang="hi-IN" sz="2400" dirty="0">
                <a:solidFill>
                  <a:schemeClr val="bg1"/>
                </a:solidFill>
                <a:latin typeface="Times New Roman" panose="02020603050405020304" pitchFamily="18" charset="0"/>
              </a:rPr>
              <a:t> is the best solution</a:t>
            </a:r>
            <a:r>
              <a:rPr lang="en-US" sz="2400" dirty="0">
                <a:solidFill>
                  <a:schemeClr val="bg1"/>
                </a:solidFill>
                <a:latin typeface="Times New Roman" panose="02020603050405020304" pitchFamily="18" charset="0"/>
                <a:cs typeface="Times New Roman" panose="02020603050405020304" pitchFamily="18" charset="0"/>
              </a:rPr>
              <a:t> for authenticity in various fields.</a:t>
            </a:r>
            <a:r>
              <a:rPr lang="hi-IN" sz="2400" dirty="0">
                <a:solidFill>
                  <a:schemeClr val="bg1"/>
                </a:solidFill>
                <a:latin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a:p>
            <a:pPr marL="457200" indent="-457200" algn="just">
              <a:buClr>
                <a:schemeClr val="accent6"/>
              </a:buClr>
              <a:buFont typeface="Wingdings" panose="05000000000000000000" pitchFamily="2" charset="2"/>
              <a:buChar char="Ø"/>
            </a:pPr>
            <a:r>
              <a:rPr lang="hi-IN" sz="2400" dirty="0">
                <a:solidFill>
                  <a:schemeClr val="bg1"/>
                </a:solidFill>
                <a:latin typeface="Times New Roman" panose="02020603050405020304" pitchFamily="18" charset="0"/>
              </a:rPr>
              <a:t>A digital signature is nothing but an attachment to any piece of electronic information, which represents the content of the document and the identity of the o</a:t>
            </a:r>
            <a:r>
              <a:rPr lang="en-US" sz="2400" dirty="0" err="1">
                <a:solidFill>
                  <a:schemeClr val="bg1"/>
                </a:solidFill>
                <a:latin typeface="Times New Roman" panose="02020603050405020304" pitchFamily="18" charset="0"/>
                <a:cs typeface="Times New Roman" panose="02020603050405020304" pitchFamily="18" charset="0"/>
              </a:rPr>
              <a:t>wner</a:t>
            </a:r>
            <a:r>
              <a:rPr lang="hi-IN" sz="2400" dirty="0">
                <a:solidFill>
                  <a:schemeClr val="bg1"/>
                </a:solidFill>
                <a:latin typeface="Times New Roman" panose="02020603050405020304" pitchFamily="18" charset="0"/>
              </a:rPr>
              <a:t> of that document </a:t>
            </a:r>
            <a:r>
              <a:rPr lang="hi-IN" sz="2400" dirty="0" smtClean="0">
                <a:solidFill>
                  <a:schemeClr val="bg1"/>
                </a:solidFill>
                <a:latin typeface="Times New Roman" panose="02020603050405020304" pitchFamily="18" charset="0"/>
              </a:rPr>
              <a:t>uniquely </a:t>
            </a:r>
            <a:endParaRPr lang="en-US" sz="2400" dirty="0" smtClean="0">
              <a:solidFill>
                <a:schemeClr val="bg1"/>
              </a:solidFill>
              <a:latin typeface="Times New Roman" panose="02020603050405020304" pitchFamily="18" charset="0"/>
            </a:endParaRPr>
          </a:p>
          <a:p>
            <a:pPr marL="457200" indent="-457200" algn="just">
              <a:buClr>
                <a:schemeClr val="accent6"/>
              </a:buClr>
              <a:buFont typeface="Wingdings" panose="05000000000000000000" pitchFamily="2" charset="2"/>
              <a:buChar char="Ø"/>
            </a:pPr>
            <a:r>
              <a:rPr lang="hi-IN" sz="2400" dirty="0" smtClean="0">
                <a:solidFill>
                  <a:schemeClr val="bg1"/>
                </a:solidFill>
                <a:latin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Digital signatures are a standard element of most </a:t>
            </a:r>
            <a:r>
              <a:rPr lang="en-US" sz="2400" dirty="0">
                <a:solidFill>
                  <a:schemeClr val="bg1"/>
                </a:solidFill>
                <a:latin typeface="Times New Roman" panose="02020603050405020304" pitchFamily="18" charset="0"/>
                <a:cs typeface="Times New Roman" panose="02020603050405020304" pitchFamily="18" charset="0"/>
                <a:hlinkClick r:id="rId2" tooltip="Cryptographic protocol"/>
              </a:rPr>
              <a:t>cryptographic protocol</a:t>
            </a:r>
            <a:r>
              <a:rPr lang="en-US" sz="2400" dirty="0">
                <a:solidFill>
                  <a:schemeClr val="bg1"/>
                </a:solidFill>
                <a:latin typeface="Times New Roman" panose="02020603050405020304" pitchFamily="18" charset="0"/>
                <a:cs typeface="Times New Roman" panose="02020603050405020304" pitchFamily="18" charset="0"/>
              </a:rPr>
              <a:t> suites, and are commonly used for software distribution, financial transactions, </a:t>
            </a:r>
            <a:r>
              <a:rPr lang="en-US" sz="2400" dirty="0">
                <a:solidFill>
                  <a:schemeClr val="bg1"/>
                </a:solidFill>
                <a:latin typeface="Times New Roman" panose="02020603050405020304" pitchFamily="18" charset="0"/>
                <a:cs typeface="Times New Roman" panose="02020603050405020304" pitchFamily="18" charset="0"/>
                <a:hlinkClick r:id="rId3" tooltip="Contract management software"/>
              </a:rPr>
              <a:t>contract management software</a:t>
            </a:r>
            <a:r>
              <a:rPr lang="en-US" sz="2400" dirty="0">
                <a:solidFill>
                  <a:schemeClr val="bg1"/>
                </a:solidFill>
                <a:latin typeface="Times New Roman" panose="02020603050405020304" pitchFamily="18" charset="0"/>
                <a:cs typeface="Times New Roman" panose="02020603050405020304" pitchFamily="18" charset="0"/>
              </a:rPr>
              <a:t>, and in other cases where it is important to detect forgery or tampering.</a:t>
            </a:r>
          </a:p>
          <a:p>
            <a:pPr marL="457200" indent="-457200">
              <a:buClr>
                <a:schemeClr val="accent6"/>
              </a:buClr>
              <a:buFont typeface="Wingdings" panose="05000000000000000000" pitchFamily="2" charset="2"/>
              <a:buChar char="Ø"/>
            </a:pPr>
            <a:endParaRPr lang="en-US" sz="2400" dirty="0" smtClean="0">
              <a:latin typeface="Times New Roman" panose="02020603050405020304" pitchFamily="18" charset="0"/>
            </a:endParaRPr>
          </a:p>
          <a:p>
            <a:pPr marL="457200" indent="-457200">
              <a:buClr>
                <a:schemeClr val="accent6"/>
              </a:buClr>
              <a:buFont typeface="Wingdings" panose="05000000000000000000" pitchFamily="2" charset="2"/>
              <a:buChar char="Ø"/>
            </a:pPr>
            <a:endParaRPr lang="en-US" sz="2400" dirty="0" smtClean="0">
              <a:latin typeface="Times New Roman" panose="02020603050405020304" pitchFamily="18" charset="0"/>
            </a:endParaRPr>
          </a:p>
          <a:p>
            <a:pPr marL="457200" indent="-457200">
              <a:buClr>
                <a:schemeClr val="accent6"/>
              </a:buClr>
              <a:buFont typeface="Wingdings" panose="05000000000000000000" pitchFamily="2" charset="2"/>
              <a:buChar char="Ø"/>
            </a:pPr>
            <a:endParaRPr lang="en-US" dirty="0" smtClean="0"/>
          </a:p>
        </p:txBody>
      </p:sp>
    </p:spTree>
    <p:extLst>
      <p:ext uri="{BB962C8B-B14F-4D97-AF65-F5344CB8AC3E}">
        <p14:creationId xmlns:p14="http://schemas.microsoft.com/office/powerpoint/2010/main" val="1525178911"/>
      </p:ext>
    </p:extLst>
  </p:cSld>
  <p:clrMapOvr>
    <a:masterClrMapping/>
  </p:clrMapOvr>
  <p:transition spd="slow">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039690" y="0"/>
            <a:ext cx="8001000" cy="1493949"/>
          </a:xfrm>
        </p:spPr>
        <p:txBody>
          <a:bodyPr>
            <a:normAutofit/>
          </a:bodyPr>
          <a:lstStyle/>
          <a:p>
            <a:pPr algn="ctr"/>
            <a:r>
              <a:rPr lang="en-US" sz="4400" dirty="0" smtClean="0">
                <a:latin typeface="Times New Roman" panose="02020603050405020304" pitchFamily="18" charset="0"/>
                <a:cs typeface="Times New Roman" panose="02020603050405020304" pitchFamily="18" charset="0"/>
              </a:rPr>
              <a:t>LITERATURE SURVEY</a:t>
            </a:r>
            <a:endParaRPr lang="en-US" sz="4400" dirty="0">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965914" y="2034863"/>
            <a:ext cx="10148553" cy="4340180"/>
          </a:xfrm>
        </p:spPr>
        <p:txBody>
          <a:bodyPr>
            <a:normAutofit/>
          </a:bodyPr>
          <a:lstStyle/>
          <a:p>
            <a:pPr marL="342900" indent="-342900">
              <a:buClr>
                <a:schemeClr val="accent6">
                  <a:lumMod val="75000"/>
                </a:schemeClr>
              </a:buClr>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In 1976, </a:t>
            </a:r>
            <a:r>
              <a:rPr lang="en-US" sz="2400" dirty="0">
                <a:solidFill>
                  <a:schemeClr val="bg1"/>
                </a:solidFill>
                <a:latin typeface="Times New Roman" panose="02020603050405020304" pitchFamily="18" charset="0"/>
                <a:cs typeface="Times New Roman" panose="02020603050405020304" pitchFamily="18" charset="0"/>
                <a:hlinkClick r:id="rId2" tooltip="Whitfield Diffie"/>
              </a:rPr>
              <a:t>Whitfield </a:t>
            </a:r>
            <a:r>
              <a:rPr lang="en-US" sz="2400" dirty="0" err="1">
                <a:solidFill>
                  <a:schemeClr val="bg1"/>
                </a:solidFill>
                <a:latin typeface="Times New Roman" panose="02020603050405020304" pitchFamily="18" charset="0"/>
                <a:cs typeface="Times New Roman" panose="02020603050405020304" pitchFamily="18" charset="0"/>
                <a:hlinkClick r:id="rId2" tooltip="Whitfield Diffie"/>
              </a:rPr>
              <a:t>Diffie</a:t>
            </a:r>
            <a:r>
              <a:rPr lang="en-US" sz="2400" dirty="0">
                <a:solidFill>
                  <a:schemeClr val="bg1"/>
                </a:solidFill>
                <a:latin typeface="Times New Roman" panose="02020603050405020304" pitchFamily="18" charset="0"/>
                <a:cs typeface="Times New Roman" panose="02020603050405020304" pitchFamily="18" charset="0"/>
              </a:rPr>
              <a:t> and </a:t>
            </a:r>
            <a:r>
              <a:rPr lang="en-US" sz="2400" dirty="0">
                <a:solidFill>
                  <a:schemeClr val="bg1"/>
                </a:solidFill>
                <a:latin typeface="Times New Roman" panose="02020603050405020304" pitchFamily="18" charset="0"/>
                <a:cs typeface="Times New Roman" panose="02020603050405020304" pitchFamily="18" charset="0"/>
                <a:hlinkClick r:id="rId3" tooltip="Martin Hellman"/>
              </a:rPr>
              <a:t>Martin Hellman</a:t>
            </a:r>
            <a:r>
              <a:rPr lang="en-US" sz="2400" dirty="0">
                <a:solidFill>
                  <a:schemeClr val="bg1"/>
                </a:solidFill>
                <a:latin typeface="Times New Roman" panose="02020603050405020304" pitchFamily="18" charset="0"/>
                <a:cs typeface="Times New Roman" panose="02020603050405020304" pitchFamily="18" charset="0"/>
              </a:rPr>
              <a:t> first described the notion of a digital signature </a:t>
            </a:r>
            <a:r>
              <a:rPr lang="en-US" sz="2400" dirty="0" smtClean="0">
                <a:solidFill>
                  <a:schemeClr val="bg1"/>
                </a:solidFill>
                <a:latin typeface="Times New Roman" panose="02020603050405020304" pitchFamily="18" charset="0"/>
                <a:cs typeface="Times New Roman" panose="02020603050405020304" pitchFamily="18" charset="0"/>
              </a:rPr>
              <a:t>scheme</a:t>
            </a:r>
          </a:p>
          <a:p>
            <a:pPr marL="342900" indent="-342900">
              <a:buClr>
                <a:schemeClr val="accent6">
                  <a:lumMod val="75000"/>
                </a:schemeClr>
              </a:buClr>
              <a:buFont typeface="Wingdings" panose="05000000000000000000" pitchFamily="2" charset="2"/>
              <a:buChar char="Ø"/>
            </a:pPr>
            <a:r>
              <a:rPr lang="en-US" sz="2400" dirty="0" smtClean="0">
                <a:solidFill>
                  <a:schemeClr val="bg1"/>
                </a:solidFill>
                <a:latin typeface="Times New Roman" panose="02020603050405020304" pitchFamily="18" charset="0"/>
                <a:cs typeface="Times New Roman" panose="02020603050405020304" pitchFamily="18" charset="0"/>
                <a:hlinkClick r:id="rId4" tooltip="Ronald Rivest"/>
              </a:rPr>
              <a:t>Ronald </a:t>
            </a:r>
            <a:r>
              <a:rPr lang="en-US" sz="2400" dirty="0" err="1">
                <a:solidFill>
                  <a:schemeClr val="bg1"/>
                </a:solidFill>
                <a:latin typeface="Times New Roman" panose="02020603050405020304" pitchFamily="18" charset="0"/>
                <a:cs typeface="Times New Roman" panose="02020603050405020304" pitchFamily="18" charset="0"/>
                <a:hlinkClick r:id="rId4" tooltip="Ronald Rivest"/>
              </a:rPr>
              <a:t>Rivest</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hlinkClick r:id="rId5" tooltip="Adi Shamir"/>
              </a:rPr>
              <a:t>Adi</a:t>
            </a:r>
            <a:r>
              <a:rPr lang="en-US" sz="2400" dirty="0">
                <a:solidFill>
                  <a:schemeClr val="bg1"/>
                </a:solidFill>
                <a:latin typeface="Times New Roman" panose="02020603050405020304" pitchFamily="18" charset="0"/>
                <a:cs typeface="Times New Roman" panose="02020603050405020304" pitchFamily="18" charset="0"/>
                <a:hlinkClick r:id="rId5" tooltip="Adi Shamir"/>
              </a:rPr>
              <a:t> Shamir</a:t>
            </a:r>
            <a:r>
              <a:rPr lang="en-US" sz="2400" dirty="0">
                <a:solidFill>
                  <a:schemeClr val="bg1"/>
                </a:solidFill>
                <a:latin typeface="Times New Roman" panose="02020603050405020304" pitchFamily="18" charset="0"/>
                <a:cs typeface="Times New Roman" panose="02020603050405020304" pitchFamily="18" charset="0"/>
              </a:rPr>
              <a:t>, and </a:t>
            </a:r>
            <a:r>
              <a:rPr lang="en-US" sz="2400" dirty="0">
                <a:solidFill>
                  <a:schemeClr val="bg1"/>
                </a:solidFill>
                <a:latin typeface="Times New Roman" panose="02020603050405020304" pitchFamily="18" charset="0"/>
                <a:cs typeface="Times New Roman" panose="02020603050405020304" pitchFamily="18" charset="0"/>
                <a:hlinkClick r:id="rId6" tooltip="Len Adleman"/>
              </a:rPr>
              <a:t>Len </a:t>
            </a:r>
            <a:r>
              <a:rPr lang="en-US" sz="2400" dirty="0" err="1">
                <a:solidFill>
                  <a:schemeClr val="bg1"/>
                </a:solidFill>
                <a:latin typeface="Times New Roman" panose="02020603050405020304" pitchFamily="18" charset="0"/>
                <a:cs typeface="Times New Roman" panose="02020603050405020304" pitchFamily="18" charset="0"/>
                <a:hlinkClick r:id="rId6" tooltip="Len Adleman"/>
              </a:rPr>
              <a:t>Adleman</a:t>
            </a:r>
            <a:r>
              <a:rPr lang="en-US" sz="2400" dirty="0">
                <a:solidFill>
                  <a:schemeClr val="bg1"/>
                </a:solidFill>
                <a:latin typeface="Times New Roman" panose="02020603050405020304" pitchFamily="18" charset="0"/>
                <a:cs typeface="Times New Roman" panose="02020603050405020304" pitchFamily="18" charset="0"/>
              </a:rPr>
              <a:t> invented the </a:t>
            </a:r>
            <a:r>
              <a:rPr lang="en-US" sz="2400" dirty="0">
                <a:solidFill>
                  <a:schemeClr val="bg1"/>
                </a:solidFill>
                <a:latin typeface="Times New Roman" panose="02020603050405020304" pitchFamily="18" charset="0"/>
                <a:cs typeface="Times New Roman" panose="02020603050405020304" pitchFamily="18" charset="0"/>
                <a:hlinkClick r:id="rId7" tooltip="RSA (algorithm)"/>
              </a:rPr>
              <a:t>RSA</a:t>
            </a:r>
            <a:r>
              <a:rPr lang="en-US" sz="2400" dirty="0">
                <a:solidFill>
                  <a:schemeClr val="bg1"/>
                </a:solidFill>
                <a:latin typeface="Times New Roman" panose="02020603050405020304" pitchFamily="18" charset="0"/>
                <a:cs typeface="Times New Roman" panose="02020603050405020304" pitchFamily="18" charset="0"/>
              </a:rPr>
              <a:t> algorithm, which could be used to produce primitive digital </a:t>
            </a:r>
            <a:r>
              <a:rPr lang="en-US" sz="2400" dirty="0" smtClean="0">
                <a:solidFill>
                  <a:schemeClr val="bg1"/>
                </a:solidFill>
                <a:latin typeface="Times New Roman" panose="02020603050405020304" pitchFamily="18" charset="0"/>
                <a:cs typeface="Times New Roman" panose="02020603050405020304" pitchFamily="18" charset="0"/>
              </a:rPr>
              <a:t>signatures</a:t>
            </a:r>
          </a:p>
          <a:p>
            <a:pPr marL="342900" indent="-342900">
              <a:buFont typeface="Wingdings" panose="05000000000000000000" pitchFamily="2" charset="2"/>
              <a:buChar char="Ø"/>
            </a:pPr>
            <a:r>
              <a:rPr lang="en-US" sz="2400" dirty="0" smtClean="0">
                <a:solidFill>
                  <a:schemeClr val="bg1"/>
                </a:solidFill>
                <a:latin typeface="Times New Roman" panose="02020603050405020304" pitchFamily="18" charset="0"/>
                <a:cs typeface="Times New Roman" panose="02020603050405020304" pitchFamily="18" charset="0"/>
              </a:rPr>
              <a:t>Digital </a:t>
            </a:r>
            <a:r>
              <a:rPr lang="en-US" sz="2400" dirty="0">
                <a:solidFill>
                  <a:schemeClr val="bg1"/>
                </a:solidFill>
                <a:latin typeface="Times New Roman" panose="02020603050405020304" pitchFamily="18" charset="0"/>
                <a:cs typeface="Times New Roman" panose="02020603050405020304" pitchFamily="18" charset="0"/>
              </a:rPr>
              <a:t>Image Authentication and Encryption </a:t>
            </a:r>
            <a:r>
              <a:rPr lang="en-US" sz="2400" dirty="0" err="1" smtClean="0">
                <a:solidFill>
                  <a:schemeClr val="bg1"/>
                </a:solidFill>
                <a:latin typeface="Times New Roman" panose="02020603050405020304" pitchFamily="18" charset="0"/>
                <a:cs typeface="Times New Roman" panose="02020603050405020304" pitchFamily="18" charset="0"/>
              </a:rPr>
              <a:t>usingDigital</a:t>
            </a:r>
            <a:r>
              <a:rPr lang="en-US" sz="2400" dirty="0" smtClean="0">
                <a:solidFill>
                  <a:schemeClr val="bg1"/>
                </a:solidFill>
                <a:latin typeface="Times New Roman" panose="02020603050405020304" pitchFamily="18" charset="0"/>
                <a:cs typeface="Times New Roman" panose="02020603050405020304" pitchFamily="18" charset="0"/>
              </a:rPr>
              <a:t> Signature</a:t>
            </a:r>
          </a:p>
          <a:p>
            <a:pPr marL="342900" indent="-342900">
              <a:buFont typeface="Wingdings" panose="05000000000000000000" pitchFamily="2" charset="2"/>
              <a:buChar char="Ø"/>
            </a:pPr>
            <a:r>
              <a:rPr lang="en-US" sz="2400" dirty="0" smtClean="0">
                <a:solidFill>
                  <a:schemeClr val="bg1"/>
                </a:solidFill>
                <a:latin typeface="Times New Roman" panose="02020603050405020304" pitchFamily="18" charset="0"/>
                <a:cs typeface="Times New Roman" panose="02020603050405020304" pitchFamily="18" charset="0"/>
              </a:rPr>
              <a:t>Research </a:t>
            </a:r>
            <a:r>
              <a:rPr lang="en-US" sz="2400" dirty="0">
                <a:solidFill>
                  <a:schemeClr val="bg1"/>
                </a:solidFill>
                <a:latin typeface="Times New Roman" panose="02020603050405020304" pitchFamily="18" charset="0"/>
                <a:cs typeface="Times New Roman" panose="02020603050405020304" pitchFamily="18" charset="0"/>
              </a:rPr>
              <a:t>of Web Resources </a:t>
            </a:r>
            <a:r>
              <a:rPr lang="en-US" sz="2400" dirty="0" smtClean="0">
                <a:solidFill>
                  <a:schemeClr val="bg1"/>
                </a:solidFill>
                <a:latin typeface="Times New Roman" panose="02020603050405020304" pitchFamily="18" charset="0"/>
                <a:cs typeface="Times New Roman" panose="02020603050405020304" pitchFamily="18" charset="0"/>
              </a:rPr>
              <a:t>Protection Based </a:t>
            </a:r>
            <a:r>
              <a:rPr lang="en-US" sz="2400" dirty="0">
                <a:solidFill>
                  <a:schemeClr val="bg1"/>
                </a:solidFill>
                <a:latin typeface="Times New Roman" panose="02020603050405020304" pitchFamily="18" charset="0"/>
                <a:cs typeface="Times New Roman" panose="02020603050405020304" pitchFamily="18" charset="0"/>
              </a:rPr>
              <a:t>on Digital Watermarking and Digital Signature</a:t>
            </a:r>
            <a:endParaRPr lang="en-US" sz="24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smtClean="0">
                <a:solidFill>
                  <a:schemeClr val="bg1"/>
                </a:solidFill>
                <a:latin typeface="Times New Roman" panose="02020603050405020304" pitchFamily="18" charset="0"/>
                <a:cs typeface="Times New Roman" panose="02020603050405020304" pitchFamily="18" charset="0"/>
              </a:rPr>
              <a:t>Image </a:t>
            </a:r>
            <a:r>
              <a:rPr lang="en-US" sz="2400" b="1" dirty="0">
                <a:solidFill>
                  <a:schemeClr val="bg1"/>
                </a:solidFill>
                <a:latin typeface="Times New Roman" panose="02020603050405020304" pitchFamily="18" charset="0"/>
                <a:cs typeface="Times New Roman" panose="02020603050405020304" pitchFamily="18" charset="0"/>
              </a:rPr>
              <a:t>Feature Based Authentication and </a:t>
            </a:r>
            <a:r>
              <a:rPr lang="en-US" sz="2400" b="1" dirty="0" smtClean="0">
                <a:solidFill>
                  <a:schemeClr val="bg1"/>
                </a:solidFill>
                <a:latin typeface="Times New Roman" panose="02020603050405020304" pitchFamily="18" charset="0"/>
                <a:cs typeface="Times New Roman" panose="02020603050405020304" pitchFamily="18" charset="0"/>
              </a:rPr>
              <a:t>Digital Signature </a:t>
            </a:r>
            <a:r>
              <a:rPr lang="en-US" sz="2400" b="1" dirty="0">
                <a:solidFill>
                  <a:schemeClr val="bg1"/>
                </a:solidFill>
                <a:latin typeface="Times New Roman" panose="02020603050405020304" pitchFamily="18" charset="0"/>
                <a:cs typeface="Times New Roman" panose="02020603050405020304" pitchFamily="18" charset="0"/>
              </a:rPr>
              <a:t>for Wireless Data Transmission</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243951"/>
      </p:ext>
    </p:extLst>
  </p:cSld>
  <p:clrMapOvr>
    <a:masterClrMapping/>
  </p:clrMapOvr>
  <p:transition spd="slow">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88764" y="237304"/>
            <a:ext cx="8534400" cy="1507067"/>
          </a:xfrm>
        </p:spPr>
        <p:txBody>
          <a:bodyPr>
            <a:normAutofit/>
          </a:bodyPr>
          <a:lstStyle/>
          <a:p>
            <a:pPr algn="ctr"/>
            <a:r>
              <a:rPr lang="en-US" sz="4400" dirty="0" smtClean="0">
                <a:latin typeface="Times New Roman" panose="02020603050405020304" pitchFamily="18" charset="0"/>
                <a:cs typeface="Times New Roman" panose="02020603050405020304" pitchFamily="18" charset="0"/>
              </a:rPr>
              <a:t>objective</a:t>
            </a:r>
            <a:endParaRPr lang="en-US" sz="44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752899" y="557010"/>
            <a:ext cx="10406130" cy="4555902"/>
          </a:xfrm>
        </p:spPr>
        <p:txBody>
          <a:bodyPr>
            <a:normAutofit/>
          </a:bodyPr>
          <a:lstStyle/>
          <a:p>
            <a:pPr>
              <a:buFont typeface="Wingdings" panose="05000000000000000000" pitchFamily="2" charset="2"/>
              <a:buChar char="Ø"/>
            </a:pPr>
            <a:r>
              <a:rPr lang="en-US" sz="2400" dirty="0" smtClean="0">
                <a:solidFill>
                  <a:schemeClr val="bg1"/>
                </a:solidFill>
                <a:latin typeface="Times New Roman" panose="02020603050405020304" pitchFamily="18" charset="0"/>
                <a:cs typeface="Times New Roman" panose="02020603050405020304" pitchFamily="18" charset="0"/>
              </a:rPr>
              <a:t>The main theme is to know that how authenticity is provided using digital signatures</a:t>
            </a:r>
          </a:p>
          <a:p>
            <a:pPr>
              <a:buFont typeface="Wingdings" panose="05000000000000000000" pitchFamily="2" charset="2"/>
              <a:buChar char="Ø"/>
            </a:pPr>
            <a:r>
              <a:rPr lang="en-US" sz="2400" dirty="0" smtClean="0">
                <a:solidFill>
                  <a:schemeClr val="bg1"/>
                </a:solidFill>
                <a:latin typeface="Times New Roman" panose="02020603050405020304" pitchFamily="18" charset="0"/>
                <a:cs typeface="Times New Roman" panose="02020603050405020304" pitchFamily="18" charset="0"/>
              </a:rPr>
              <a:t>To understand the overview of digital signatures and its types</a:t>
            </a:r>
          </a:p>
          <a:p>
            <a:pPr>
              <a:buFont typeface="Wingdings" panose="05000000000000000000" pitchFamily="2" charset="2"/>
              <a:buChar char="Ø"/>
            </a:pPr>
            <a:r>
              <a:rPr lang="en-US" sz="2400" dirty="0" smtClean="0">
                <a:solidFill>
                  <a:schemeClr val="bg1"/>
                </a:solidFill>
                <a:latin typeface="Times New Roman" panose="02020603050405020304" pitchFamily="18" charset="0"/>
                <a:cs typeface="Times New Roman" panose="02020603050405020304" pitchFamily="18" charset="0"/>
              </a:rPr>
              <a:t>To apply the digital signatures to various real time problems </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212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58465" y="415344"/>
            <a:ext cx="8001000" cy="1065728"/>
          </a:xfrm>
        </p:spPr>
        <p:txBody>
          <a:bodyPr>
            <a:normAutofit/>
          </a:bodyPr>
          <a:lstStyle/>
          <a:p>
            <a:pPr algn="ctr"/>
            <a:r>
              <a:rPr lang="en-US" sz="4400" dirty="0" smtClean="0">
                <a:latin typeface="Times New Roman" panose="02020603050405020304" pitchFamily="18" charset="0"/>
                <a:cs typeface="Times New Roman" panose="02020603050405020304" pitchFamily="18" charset="0"/>
              </a:rPr>
              <a:t>APPLICATIONS</a:t>
            </a:r>
            <a:endParaRPr lang="en-US" sz="4400"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1300766" y="1828799"/>
            <a:ext cx="9058699" cy="4790941"/>
          </a:xfrm>
        </p:spPr>
        <p:txBody>
          <a:bodyPr/>
          <a:lstStyle/>
          <a:p>
            <a:pPr marL="342900" indent="-342900">
              <a:buFont typeface="Wingdings" panose="05000000000000000000" pitchFamily="2" charset="2"/>
              <a:buChar char="Ø"/>
            </a:pPr>
            <a:r>
              <a:rPr lang="hi-IN" sz="2400" dirty="0">
                <a:solidFill>
                  <a:schemeClr val="bg1"/>
                </a:solidFill>
                <a:latin typeface="Times New Roman" panose="02020603050405020304" pitchFamily="18" charset="0"/>
              </a:rPr>
              <a:t>Electronic Mail</a:t>
            </a: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hi-IN" sz="2400" dirty="0">
                <a:solidFill>
                  <a:schemeClr val="bg1"/>
                </a:solidFill>
                <a:latin typeface="Times New Roman" panose="02020603050405020304" pitchFamily="18" charset="0"/>
              </a:rPr>
              <a:t>Data storage</a:t>
            </a: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hi-IN" sz="2400" dirty="0">
                <a:solidFill>
                  <a:schemeClr val="bg1"/>
                </a:solidFill>
                <a:latin typeface="Times New Roman" panose="02020603050405020304" pitchFamily="18" charset="0"/>
              </a:rPr>
              <a:t>Electronic funds transfer</a:t>
            </a: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hi-IN" sz="2400" dirty="0">
                <a:solidFill>
                  <a:schemeClr val="bg1"/>
                </a:solidFill>
                <a:latin typeface="Times New Roman" panose="02020603050405020304" pitchFamily="18" charset="0"/>
              </a:rPr>
              <a:t>Software Distribution</a:t>
            </a: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Smart Cards</a:t>
            </a:r>
          </a:p>
          <a:p>
            <a:pPr marL="34290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e</a:t>
            </a:r>
            <a:r>
              <a:rPr lang="en-US" sz="2400" dirty="0" smtClean="0">
                <a:solidFill>
                  <a:schemeClr val="bg1"/>
                </a:solidFill>
                <a:latin typeface="Times New Roman" panose="02020603050405020304" pitchFamily="18" charset="0"/>
                <a:cs typeface="Times New Roman" panose="02020603050405020304" pitchFamily="18" charset="0"/>
              </a:rPr>
              <a:t>-Tax filing</a:t>
            </a: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solidFill>
                  <a:schemeClr val="bg1"/>
                </a:solidFill>
                <a:latin typeface="Times New Roman" panose="02020603050405020304" pitchFamily="18" charset="0"/>
                <a:cs typeface="Times New Roman" panose="02020603050405020304" pitchFamily="18" charset="0"/>
              </a:rPr>
              <a:t>e-Passports</a:t>
            </a:r>
            <a:endParaRPr lang="en-US" sz="2400" dirty="0">
              <a:solidFill>
                <a:schemeClr val="bg1"/>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Time Stamped Signature</a:t>
            </a:r>
          </a:p>
          <a:p>
            <a:pPr marL="342900" lvl="0" indent="-342900">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Blind Signatures</a:t>
            </a:r>
          </a:p>
          <a:p>
            <a:endParaRPr lang="en-US" dirty="0"/>
          </a:p>
        </p:txBody>
      </p:sp>
    </p:spTree>
    <p:extLst>
      <p:ext uri="{BB962C8B-B14F-4D97-AF65-F5344CB8AC3E}">
        <p14:creationId xmlns:p14="http://schemas.microsoft.com/office/powerpoint/2010/main" val="3436902326"/>
      </p:ext>
    </p:extLst>
  </p:cSld>
  <p:clrMapOvr>
    <a:masterClrMapping/>
  </p:clrMapOvr>
  <p:transition spd="slow">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01642" y="203558"/>
            <a:ext cx="8534401" cy="1161603"/>
          </a:xfrm>
        </p:spPr>
        <p:txBody>
          <a:bodyPr>
            <a:normAutofit/>
          </a:bodyPr>
          <a:lstStyle/>
          <a:p>
            <a:r>
              <a:rPr lang="en-US" sz="4400" dirty="0" smtClean="0">
                <a:latin typeface="Times New Roman" panose="02020603050405020304" pitchFamily="18" charset="0"/>
                <a:cs typeface="Times New Roman" panose="02020603050405020304" pitchFamily="18" charset="0"/>
              </a:rPr>
              <a:t>WHAT IS DIGITAL SIGNATURE?</a:t>
            </a:r>
            <a:endParaRPr lang="en-US" sz="44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283335" y="1519707"/>
            <a:ext cx="11784169" cy="4886817"/>
          </a:xfrm>
        </p:spPr>
        <p:txBody>
          <a:bodyPr/>
          <a:lstStyle/>
          <a:p>
            <a:r>
              <a:rPr lang="en-IN" sz="2400" dirty="0">
                <a:solidFill>
                  <a:schemeClr val="bg1"/>
                </a:solidFill>
                <a:latin typeface="Times New Roman" panose="02020603050405020304" pitchFamily="18" charset="0"/>
                <a:cs typeface="Times New Roman" panose="02020603050405020304" pitchFamily="18" charset="0"/>
              </a:rPr>
              <a:t>A digital signature or digital signature scheme is a mathematical scheme for demonstrating the authenticity of a digital message or document. </a:t>
            </a:r>
          </a:p>
          <a:p>
            <a:r>
              <a:rPr lang="en-IN" sz="2400" dirty="0">
                <a:solidFill>
                  <a:schemeClr val="bg1"/>
                </a:solidFill>
                <a:latin typeface="Times New Roman" panose="02020603050405020304" pitchFamily="18" charset="0"/>
                <a:cs typeface="Times New Roman" panose="02020603050405020304" pitchFamily="18" charset="0"/>
              </a:rPr>
              <a:t>A digital signature can be used with any kind of message, whether it is encrypted or not, simply so that the receiver can be sure of the sender's identity and that the message arrived intact. </a:t>
            </a:r>
            <a:endParaRPr lang="en-US" sz="2400" dirty="0">
              <a:solidFill>
                <a:schemeClr val="bg1"/>
              </a:solidFill>
              <a:latin typeface="Times New Roman" panose="02020603050405020304" pitchFamily="18" charset="0"/>
              <a:cs typeface="Times New Roman" panose="02020603050405020304" pitchFamily="18" charset="0"/>
            </a:endParaRPr>
          </a:p>
          <a:p>
            <a:r>
              <a:rPr lang="en-IN" sz="2400" dirty="0">
                <a:solidFill>
                  <a:schemeClr val="bg1"/>
                </a:solidFill>
                <a:latin typeface="Times New Roman" panose="02020603050405020304" pitchFamily="18" charset="0"/>
                <a:cs typeface="Times New Roman" panose="02020603050405020304" pitchFamily="18" charset="0"/>
              </a:rPr>
              <a:t>A digital signature scheme typically consists of three algorithms</a:t>
            </a:r>
            <a:r>
              <a:rPr lang="en-IN" sz="2400" dirty="0" smtClean="0">
                <a:solidFill>
                  <a:schemeClr val="bg1"/>
                </a:solidFill>
                <a:latin typeface="Times New Roman" panose="02020603050405020304" pitchFamily="18" charset="0"/>
                <a:cs typeface="Times New Roman" panose="02020603050405020304" pitchFamily="18" charset="0"/>
              </a:rPr>
              <a:t>:</a:t>
            </a:r>
          </a:p>
          <a:p>
            <a:pPr marL="457200" indent="-457200">
              <a:buFont typeface="+mj-lt"/>
              <a:buAutoNum type="alphaUcPeriod"/>
            </a:pPr>
            <a:r>
              <a:rPr lang="en-IN" sz="2400" dirty="0">
                <a:solidFill>
                  <a:schemeClr val="bg1"/>
                </a:solidFill>
                <a:latin typeface="Times New Roman" panose="02020603050405020304" pitchFamily="18" charset="0"/>
                <a:cs typeface="Times New Roman" panose="02020603050405020304" pitchFamily="18" charset="0"/>
              </a:rPr>
              <a:t>HASHING </a:t>
            </a:r>
            <a:r>
              <a:rPr lang="en-IN" sz="2400" dirty="0" smtClean="0">
                <a:solidFill>
                  <a:schemeClr val="bg1"/>
                </a:solidFill>
                <a:latin typeface="Times New Roman" panose="02020603050405020304" pitchFamily="18" charset="0"/>
                <a:cs typeface="Times New Roman" panose="02020603050405020304" pitchFamily="18" charset="0"/>
              </a:rPr>
              <a:t>algorithm</a:t>
            </a:r>
          </a:p>
          <a:p>
            <a:pPr marL="457200" indent="-457200">
              <a:buFont typeface="+mj-lt"/>
              <a:buAutoNum type="alphaUcPeriod"/>
            </a:pPr>
            <a:r>
              <a:rPr lang="en-US" sz="2400" dirty="0">
                <a:solidFill>
                  <a:schemeClr val="bg1"/>
                </a:solidFill>
                <a:latin typeface="Times New Roman" panose="02020603050405020304" pitchFamily="18" charset="0"/>
                <a:cs typeface="Times New Roman" panose="02020603050405020304" pitchFamily="18" charset="0"/>
              </a:rPr>
              <a:t>Signature Generation </a:t>
            </a:r>
            <a:r>
              <a:rPr lang="en-US" sz="2400" dirty="0" smtClean="0">
                <a:solidFill>
                  <a:schemeClr val="bg1"/>
                </a:solidFill>
                <a:latin typeface="Times New Roman" panose="02020603050405020304" pitchFamily="18" charset="0"/>
                <a:cs typeface="Times New Roman" panose="02020603050405020304" pitchFamily="18" charset="0"/>
              </a:rPr>
              <a:t>Algorithm</a:t>
            </a:r>
          </a:p>
          <a:p>
            <a:pPr marL="457200" indent="-457200">
              <a:buFont typeface="+mj-lt"/>
              <a:buAutoNum type="alphaUcPeriod"/>
            </a:pPr>
            <a:r>
              <a:rPr lang="en-IN" sz="2400" dirty="0">
                <a:solidFill>
                  <a:schemeClr val="bg1"/>
                </a:solidFill>
                <a:latin typeface="Times New Roman" panose="02020603050405020304" pitchFamily="18" charset="0"/>
                <a:cs typeface="Times New Roman" panose="02020603050405020304" pitchFamily="18" charset="0"/>
              </a:rPr>
              <a:t>A signature verifying algorithm that, given a message, public key and a signature, either accepts or rejects the message's claim to authenticity.</a:t>
            </a:r>
          </a:p>
          <a:p>
            <a:pPr marL="457200" indent="-457200">
              <a:buFont typeface="+mj-lt"/>
              <a:buAutoNum type="alphaU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lphaUcPeriod"/>
            </a:pPr>
            <a:endParaRPr lang="en-IN"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51644429"/>
      </p:ext>
    </p:extLst>
  </p:cSld>
  <p:clrMapOvr>
    <a:masterClrMapping/>
  </p:clrMapOvr>
  <p:transition spd="slow">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4370" y="103031"/>
            <a:ext cx="8534401" cy="1248786"/>
          </a:xfrm>
        </p:spPr>
        <p:txBody>
          <a:bodyPr/>
          <a:lstStyle/>
          <a:p>
            <a:pPr algn="ctr"/>
            <a:r>
              <a:rPr lang="en-US" sz="4400" dirty="0" smtClean="0">
                <a:latin typeface="Times New Roman" panose="02020603050405020304" pitchFamily="18" charset="0"/>
                <a:cs typeface="Times New Roman" panose="02020603050405020304" pitchFamily="18" charset="0"/>
              </a:rPr>
              <a:t>Types of signatures</a:t>
            </a:r>
            <a:endParaRPr lang="en-US" sz="4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44699" y="1558344"/>
            <a:ext cx="11681138" cy="3734873"/>
          </a:xfrm>
        </p:spPr>
        <p:txBody>
          <a:bodyPr>
            <a:normAutofit lnSpcReduction="10000"/>
          </a:bodyPr>
          <a:lstStyle/>
          <a:p>
            <a:r>
              <a:rPr lang="en-US" sz="3200" dirty="0" smtClean="0">
                <a:solidFill>
                  <a:schemeClr val="tx1"/>
                </a:solidFill>
                <a:latin typeface="Times New Roman" panose="02020603050405020304" pitchFamily="18" charset="0"/>
                <a:cs typeface="Times New Roman" panose="02020603050405020304" pitchFamily="18" charset="0"/>
              </a:rPr>
              <a:t>Blind signature</a:t>
            </a:r>
          </a:p>
          <a:p>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form of </a:t>
            </a:r>
            <a:r>
              <a:rPr lang="en-US" sz="2400" dirty="0">
                <a:latin typeface="Times New Roman" panose="02020603050405020304" pitchFamily="18" charset="0"/>
                <a:cs typeface="Times New Roman" panose="02020603050405020304" pitchFamily="18" charset="0"/>
                <a:hlinkClick r:id="rId2" tooltip="Digital signature"/>
              </a:rPr>
              <a:t>digital signature</a:t>
            </a:r>
            <a:r>
              <a:rPr lang="en-US" sz="2400" dirty="0">
                <a:latin typeface="Times New Roman" panose="02020603050405020304" pitchFamily="18" charset="0"/>
                <a:cs typeface="Times New Roman" panose="02020603050405020304" pitchFamily="18" charset="0"/>
              </a:rPr>
              <a:t> in which the content of a message is disguised (</a:t>
            </a:r>
            <a:r>
              <a:rPr lang="en-US" sz="2400" dirty="0">
                <a:latin typeface="Times New Roman" panose="02020603050405020304" pitchFamily="18" charset="0"/>
                <a:cs typeface="Times New Roman" panose="02020603050405020304" pitchFamily="18" charset="0"/>
                <a:hlinkClick r:id="rId3" tooltip="Blinding (cryptography)"/>
              </a:rPr>
              <a:t>blinded</a:t>
            </a:r>
            <a:r>
              <a:rPr lang="en-US" sz="2400" dirty="0">
                <a:latin typeface="Times New Roman" panose="02020603050405020304" pitchFamily="18" charset="0"/>
                <a:cs typeface="Times New Roman" panose="02020603050405020304" pitchFamily="18" charset="0"/>
              </a:rPr>
              <a:t>) before it is signed. The resulting blind signature can be publicly verified against the original, </a:t>
            </a:r>
            <a:r>
              <a:rPr lang="en-US" sz="2400" dirty="0" err="1">
                <a:latin typeface="Times New Roman" panose="02020603050405020304" pitchFamily="18" charset="0"/>
                <a:cs typeface="Times New Roman" panose="02020603050405020304" pitchFamily="18" charset="0"/>
              </a:rPr>
              <a:t>unblinded</a:t>
            </a:r>
            <a:r>
              <a:rPr lang="en-US" sz="2400" dirty="0">
                <a:latin typeface="Times New Roman" panose="02020603050405020304" pitchFamily="18" charset="0"/>
                <a:cs typeface="Times New Roman" panose="02020603050405020304" pitchFamily="18" charset="0"/>
              </a:rPr>
              <a:t> message in the manner of a regular digital signature. Blind signatures are typically employed in privacy-related protocols where the signer and message author are different </a:t>
            </a:r>
            <a:r>
              <a:rPr lang="en-US" sz="2400" dirty="0" smtClean="0">
                <a:latin typeface="Times New Roman" panose="02020603050405020304" pitchFamily="18" charset="0"/>
                <a:cs typeface="Times New Roman" panose="02020603050405020304" pitchFamily="18" charset="0"/>
              </a:rPr>
              <a:t>parties</a:t>
            </a:r>
          </a:p>
          <a:p>
            <a:r>
              <a:rPr lang="en-US" sz="3200" dirty="0">
                <a:solidFill>
                  <a:schemeClr val="tx1"/>
                </a:solidFill>
                <a:latin typeface="Times New Roman" panose="02020603050405020304" pitchFamily="18" charset="0"/>
                <a:cs typeface="Times New Roman" panose="02020603050405020304" pitchFamily="18" charset="0"/>
              </a:rPr>
              <a:t>Detached </a:t>
            </a:r>
            <a:r>
              <a:rPr lang="en-US" sz="3200" dirty="0" smtClean="0">
                <a:solidFill>
                  <a:schemeClr val="tx1"/>
                </a:solidFill>
                <a:latin typeface="Times New Roman" panose="02020603050405020304" pitchFamily="18" charset="0"/>
                <a:cs typeface="Times New Roman" panose="02020603050405020304" pitchFamily="18" charset="0"/>
              </a:rPr>
              <a:t>signature</a:t>
            </a:r>
          </a:p>
          <a:p>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detached signature</a:t>
            </a:r>
            <a:r>
              <a:rPr lang="en-US" sz="2400" dirty="0">
                <a:latin typeface="Times New Roman" panose="02020603050405020304" pitchFamily="18" charset="0"/>
                <a:cs typeface="Times New Roman" panose="02020603050405020304" pitchFamily="18" charset="0"/>
              </a:rPr>
              <a:t> is a type of </a:t>
            </a:r>
            <a:r>
              <a:rPr lang="en-US" sz="2400" dirty="0">
                <a:latin typeface="Times New Roman" panose="02020603050405020304" pitchFamily="18" charset="0"/>
                <a:cs typeface="Times New Roman" panose="02020603050405020304" pitchFamily="18" charset="0"/>
                <a:hlinkClick r:id="rId2" tooltip="Digital signature"/>
              </a:rPr>
              <a:t>digital signature</a:t>
            </a:r>
            <a:r>
              <a:rPr lang="en-US" sz="2400" dirty="0">
                <a:latin typeface="Times New Roman" panose="02020603050405020304" pitchFamily="18" charset="0"/>
                <a:cs typeface="Times New Roman" panose="02020603050405020304" pitchFamily="18" charset="0"/>
              </a:rPr>
              <a:t> that is kept separate from its signed data, as opposed to bundled together into a single file</a:t>
            </a:r>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8248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974" y="528032"/>
            <a:ext cx="8534401" cy="1081361"/>
          </a:xfrm>
        </p:spPr>
        <p:txBody>
          <a:bodyPr>
            <a:normAutofit/>
          </a:bodyPr>
          <a:lstStyle/>
          <a:p>
            <a:pPr algn="ctr"/>
            <a:r>
              <a:rPr lang="en-US" sz="4400" dirty="0" smtClean="0">
                <a:latin typeface="Times New Roman" panose="02020603050405020304" pitchFamily="18" charset="0"/>
                <a:cs typeface="Times New Roman" panose="02020603050405020304" pitchFamily="18" charset="0"/>
              </a:rPr>
              <a:t>requirements</a:t>
            </a:r>
            <a:endParaRPr lang="en-US" sz="4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86366" y="1609393"/>
            <a:ext cx="11356505" cy="5074741"/>
          </a:xfrm>
        </p:spPr>
        <p:txBody>
          <a:bodyPr>
            <a:normAutofit fontScale="85000" lnSpcReduction="10000"/>
          </a:bodyPr>
          <a:lstStyle/>
          <a:p>
            <a:pPr algn="just"/>
            <a:r>
              <a:rPr lang="hi-IN" sz="2400" b="1" dirty="0">
                <a:solidFill>
                  <a:schemeClr val="tx1"/>
                </a:solidFill>
                <a:latin typeface="Times New Roman" panose="02020603050405020304" pitchFamily="18" charset="0"/>
              </a:rPr>
              <a:t>Private Key</a:t>
            </a:r>
            <a:endParaRPr lang="en-US" sz="2400" b="1" dirty="0">
              <a:solidFill>
                <a:schemeClr val="tx1"/>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hi-IN" sz="2400" dirty="0">
                <a:solidFill>
                  <a:schemeClr val="bg1"/>
                </a:solidFill>
                <a:latin typeface="Times New Roman" panose="02020603050405020304" pitchFamily="18" charset="0"/>
              </a:rPr>
              <a:t>The private key is one which is accessible only to the signer. It is used to generate the digital signature which is then attached to the message</a:t>
            </a:r>
            <a:r>
              <a:rPr lang="hi-IN" sz="2400" dirty="0" smtClean="0">
                <a:latin typeface="Times New Roman" panose="02020603050405020304" pitchFamily="18" charset="0"/>
              </a:rPr>
              <a:t>.</a:t>
            </a:r>
            <a:endParaRPr lang="en-US" sz="2400" dirty="0" smtClean="0">
              <a:latin typeface="Times New Roman" panose="02020603050405020304" pitchFamily="18" charset="0"/>
            </a:endParaRPr>
          </a:p>
          <a:p>
            <a:pPr algn="just"/>
            <a:r>
              <a:rPr lang="hi-IN" sz="2400" b="1" dirty="0">
                <a:solidFill>
                  <a:schemeClr val="tx1"/>
                </a:solidFill>
                <a:latin typeface="Times New Roman" panose="02020603050405020304" pitchFamily="18" charset="0"/>
              </a:rPr>
              <a:t>Public Key </a:t>
            </a:r>
            <a:endParaRPr lang="en-US" sz="2400" b="1" dirty="0">
              <a:solidFill>
                <a:schemeClr val="tx1"/>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    </a:t>
            </a:r>
            <a:r>
              <a:rPr lang="hi-IN" sz="2400" dirty="0">
                <a:solidFill>
                  <a:schemeClr val="bg1"/>
                </a:solidFill>
                <a:latin typeface="Times New Roman" panose="02020603050405020304" pitchFamily="18" charset="0"/>
              </a:rPr>
              <a:t>The public key is made available to all those who receive the signed messages from the sender. It is used for verification of the received message</a:t>
            </a:r>
            <a:r>
              <a:rPr lang="hi-IN" sz="2400" dirty="0" smtClean="0">
                <a:solidFill>
                  <a:schemeClr val="bg1"/>
                </a:solidFill>
                <a:latin typeface="Times New Roman" panose="02020603050405020304" pitchFamily="18" charset="0"/>
              </a:rPr>
              <a:t>.</a:t>
            </a:r>
            <a:endParaRPr lang="en-US" sz="1100" dirty="0">
              <a:solidFill>
                <a:schemeClr val="bg1"/>
              </a:solidFill>
              <a:latin typeface="Times New Roman" panose="02020603050405020304" pitchFamily="18" charset="0"/>
              <a:cs typeface="Times New Roman" panose="02020603050405020304" pitchFamily="18" charset="0"/>
            </a:endParaRPr>
          </a:p>
          <a:p>
            <a:pPr algn="just"/>
            <a:r>
              <a:rPr lang="hi-IN" sz="2400" b="1" dirty="0">
                <a:solidFill>
                  <a:schemeClr val="tx1"/>
                </a:solidFill>
                <a:latin typeface="Times New Roman" panose="02020603050405020304" pitchFamily="18" charset="0"/>
              </a:rPr>
              <a:t>Digital Signature Certificate</a:t>
            </a:r>
            <a:endParaRPr lang="en-US" sz="2400" b="1" dirty="0">
              <a:solidFill>
                <a:schemeClr val="tx1"/>
              </a:solidFill>
              <a:latin typeface="Times New Roman" panose="02020603050405020304" pitchFamily="18" charset="0"/>
              <a:cs typeface="Times New Roman" panose="02020603050405020304" pitchFamily="18" charset="0"/>
            </a:endParaRPr>
          </a:p>
          <a:p>
            <a:pPr marL="685800" lvl="1" algn="just"/>
            <a:r>
              <a:rPr lang="hi-IN" sz="2600" dirty="0" smtClean="0">
                <a:solidFill>
                  <a:schemeClr val="bg1"/>
                </a:solidFill>
                <a:latin typeface="Times New Roman" panose="02020603050405020304" pitchFamily="18" charset="0"/>
              </a:rPr>
              <a:t>A </a:t>
            </a:r>
            <a:r>
              <a:rPr lang="hi-IN" sz="2600" dirty="0">
                <a:solidFill>
                  <a:schemeClr val="bg1"/>
                </a:solidFill>
                <a:latin typeface="Times New Roman" panose="02020603050405020304" pitchFamily="18" charset="0"/>
              </a:rPr>
              <a:t>subscriber of the private key and public key pair makes the public key available to all those who are intended to receive the signed messages from the subscriber</a:t>
            </a:r>
            <a:r>
              <a:rPr lang="hi-IN" sz="2600" dirty="0" smtClean="0">
                <a:solidFill>
                  <a:schemeClr val="bg1"/>
                </a:solidFill>
                <a:latin typeface="Times New Roman" panose="02020603050405020304" pitchFamily="18" charset="0"/>
              </a:rPr>
              <a:t>.</a:t>
            </a:r>
            <a:endParaRPr lang="en-US" sz="2600" dirty="0">
              <a:solidFill>
                <a:schemeClr val="bg1"/>
              </a:solidFill>
              <a:latin typeface="Times New Roman" panose="02020603050405020304" pitchFamily="18" charset="0"/>
              <a:cs typeface="Times New Roman" panose="02020603050405020304" pitchFamily="18" charset="0"/>
            </a:endParaRPr>
          </a:p>
          <a:p>
            <a:pPr marL="685800" lvl="1" algn="just"/>
            <a:endParaRPr lang="en-US" sz="2600" dirty="0">
              <a:solidFill>
                <a:schemeClr val="bg1"/>
              </a:solidFill>
              <a:latin typeface="Times New Roman" panose="02020603050405020304" pitchFamily="18" charset="0"/>
              <a:cs typeface="Times New Roman" panose="02020603050405020304" pitchFamily="18" charset="0"/>
            </a:endParaRPr>
          </a:p>
          <a:p>
            <a:pPr marL="857250" lvl="1" indent="-457200" algn="just"/>
            <a:r>
              <a:rPr lang="hi-IN" sz="2600" dirty="0">
                <a:solidFill>
                  <a:schemeClr val="bg1"/>
                </a:solidFill>
                <a:latin typeface="Times New Roman" panose="02020603050405020304" pitchFamily="18" charset="0"/>
              </a:rPr>
              <a:t>But in case of any dispute between the two sides, there must be some entity with the receiver which will allow the receiver of the message to prove that the message was sent by the subscriber of the key pair. This can be done with the Digital Signature Certificate</a:t>
            </a:r>
            <a:r>
              <a:rPr lang="hi-IN" sz="2600" dirty="0" smtClean="0">
                <a:solidFill>
                  <a:schemeClr val="bg1"/>
                </a:solidFill>
                <a:latin typeface="Times New Roman" panose="02020603050405020304" pitchFamily="18" charset="0"/>
              </a:rPr>
              <a:t>.</a:t>
            </a:r>
            <a:endParaRPr lang="en-US" sz="2600" dirty="0">
              <a:solidFill>
                <a:schemeClr val="bg1"/>
              </a:solidFill>
              <a:latin typeface="Times New Roman" panose="02020603050405020304" pitchFamily="18" charset="0"/>
              <a:cs typeface="Times New Roman" panose="02020603050405020304" pitchFamily="18" charset="0"/>
            </a:endParaRPr>
          </a:p>
          <a:p>
            <a:pPr algn="just"/>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pic>
        <p:nvPicPr>
          <p:cNvPr id="4" name="Picture 2" descr="http://blogs.adobe.com/acrolaw/000_keys.jpg"/>
          <p:cNvPicPr>
            <a:picLocks noChangeAspect="1" noChangeArrowheads="1"/>
          </p:cNvPicPr>
          <p:nvPr/>
        </p:nvPicPr>
        <p:blipFill>
          <a:blip r:embed="rId2" cstate="print"/>
          <a:srcRect/>
          <a:stretch>
            <a:fillRect/>
          </a:stretch>
        </p:blipFill>
        <p:spPr bwMode="auto">
          <a:xfrm>
            <a:off x="9304471" y="68171"/>
            <a:ext cx="2438400" cy="21351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48957097"/>
      </p:ext>
    </p:extLst>
  </p:cSld>
  <p:clrMapOvr>
    <a:masterClrMapping/>
  </p:clrMapOvr>
  <p:transition spd="slow">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1221" y="914400"/>
            <a:ext cx="9040969" cy="52417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649988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505</TotalTime>
  <Words>475</Words>
  <Application>Microsoft Office PowerPoint</Application>
  <PresentationFormat>Widescreen</PresentationFormat>
  <Paragraphs>88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Century Gothic</vt:lpstr>
      <vt:lpstr>Mangal</vt:lpstr>
      <vt:lpstr>Times New Roman</vt:lpstr>
      <vt:lpstr>Wingdings</vt:lpstr>
      <vt:lpstr>Wingdings 3</vt:lpstr>
      <vt:lpstr>Slice</vt:lpstr>
      <vt:lpstr>DIGITAL SIGNATURES</vt:lpstr>
      <vt:lpstr>INTRODCTION</vt:lpstr>
      <vt:lpstr>LITERATURE SURVEY</vt:lpstr>
      <vt:lpstr>objective</vt:lpstr>
      <vt:lpstr>APPLICATIONS</vt:lpstr>
      <vt:lpstr>WHAT IS DIGITAL SIGNATURE?</vt:lpstr>
      <vt:lpstr>Types of signatures</vt:lpstr>
      <vt:lpstr>requirements</vt:lpstr>
      <vt:lpstr>PowerPoint Presentation</vt:lpstr>
      <vt:lpstr>PowerPoint Presentation</vt:lpstr>
      <vt:lpstr>Digital signatures samples</vt:lpstr>
      <vt:lpstr>Digital Image Authentication and Encryption using Digital Signature</vt:lpstr>
      <vt:lpstr>How it works??</vt:lpstr>
      <vt:lpstr>PowerPoint Presentation</vt:lpstr>
      <vt:lpstr>SIMULATION RESULTS</vt:lpstr>
      <vt:lpstr>DRAWBACKS</vt:lpstr>
      <vt:lpstr>CONCLUSION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SIGNATURES</dc:title>
  <dc:creator>Windows User</dc:creator>
  <cp:lastModifiedBy>Windows User</cp:lastModifiedBy>
  <cp:revision>38</cp:revision>
  <dcterms:created xsi:type="dcterms:W3CDTF">2016-11-17T05:42:16Z</dcterms:created>
  <dcterms:modified xsi:type="dcterms:W3CDTF">2016-12-15T19:20:11Z</dcterms:modified>
</cp:coreProperties>
</file>