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95" r:id="rId2"/>
    <p:sldId id="346" r:id="rId3"/>
    <p:sldId id="347" r:id="rId4"/>
    <p:sldId id="361" r:id="rId5"/>
    <p:sldId id="348" r:id="rId6"/>
    <p:sldId id="350" r:id="rId7"/>
    <p:sldId id="352" r:id="rId8"/>
    <p:sldId id="353" r:id="rId9"/>
    <p:sldId id="362" r:id="rId10"/>
    <p:sldId id="363" r:id="rId11"/>
    <p:sldId id="354" r:id="rId12"/>
    <p:sldId id="357" r:id="rId13"/>
    <p:sldId id="358" r:id="rId14"/>
    <p:sldId id="359" r:id="rId15"/>
    <p:sldId id="345"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00" autoAdjust="0"/>
  </p:normalViewPr>
  <p:slideViewPr>
    <p:cSldViewPr>
      <p:cViewPr varScale="1">
        <p:scale>
          <a:sx n="62" d="100"/>
          <a:sy n="62" d="100"/>
        </p:scale>
        <p:origin x="140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6/14/2021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12</a:t>
            </a:fld>
            <a:endParaRPr lang="en-US"/>
          </a:p>
        </p:txBody>
      </p:sp>
    </p:spTree>
    <p:extLst>
      <p:ext uri="{BB962C8B-B14F-4D97-AF65-F5344CB8AC3E}">
        <p14:creationId xmlns:p14="http://schemas.microsoft.com/office/powerpoint/2010/main" val="980659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6/14/2021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6/14/2021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6/14/2021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6/14/2021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6/14/2021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6/14/2021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Pre-Submission Seminar</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Calibri"/>
              </a:rPr>
              <a:t> </a:t>
            </a:r>
            <a:r>
              <a:rPr lang="en-US" sz="3200" b="1" dirty="0">
                <a:solidFill>
                  <a:srgbClr val="0000FF"/>
                </a:solidFill>
                <a:latin typeface="Calibri"/>
              </a:rPr>
              <a:t>Student Feedback form</a:t>
            </a:r>
            <a:endParaRPr sz="3200" dirty="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65760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dirty="0"/>
          </a:p>
          <a:p>
            <a:pPr>
              <a:lnSpc>
                <a:spcPct val="100000"/>
              </a:lnSpc>
            </a:pPr>
            <a:endParaRPr dirty="0"/>
          </a:p>
          <a:p>
            <a:pPr>
              <a:lnSpc>
                <a:spcPct val="100000"/>
              </a:lnSpc>
            </a:pPr>
            <a:r>
              <a:rPr lang="en-IN" sz="2000" b="1" dirty="0">
                <a:solidFill>
                  <a:srgbClr val="000000"/>
                </a:solidFill>
                <a:latin typeface="Arial"/>
              </a:rPr>
              <a:t>          </a:t>
            </a:r>
            <a:r>
              <a:rPr lang="en-IN" sz="2000" b="1" dirty="0">
                <a:solidFill>
                  <a:srgbClr val="0000FF"/>
                </a:solidFill>
                <a:latin typeface="Arial"/>
              </a:rPr>
              <a:t>Aditya Wadgaonkar</a:t>
            </a:r>
          </a:p>
          <a:p>
            <a:pPr>
              <a:lnSpc>
                <a:spcPct val="100000"/>
              </a:lnSpc>
            </a:pPr>
            <a:r>
              <a:rPr lang="en-IN" sz="2000" b="1" dirty="0">
                <a:solidFill>
                  <a:srgbClr val="0000FF"/>
                </a:solidFill>
                <a:latin typeface="Arial"/>
              </a:rPr>
              <a:t>          CS19A06</a:t>
            </a:r>
            <a:endParaRPr dirty="0">
              <a:solidFill>
                <a:srgbClr val="0000FF"/>
              </a:solidFill>
            </a:endParaRPr>
          </a:p>
          <a:p>
            <a:pPr>
              <a:lnSpc>
                <a:spcPct val="100000"/>
              </a:lnSpc>
            </a:pPr>
            <a:r>
              <a:rPr lang="en-IN" sz="2000" b="1" dirty="0">
                <a:solidFill>
                  <a:srgbClr val="0000FF"/>
                </a:solidFill>
                <a:latin typeface="Arial"/>
              </a:rPr>
              <a:t>               </a:t>
            </a:r>
            <a:endParaRPr dirty="0">
              <a:solidFill>
                <a:srgbClr val="0000FF"/>
              </a:solidFill>
            </a:endParaRPr>
          </a:p>
        </p:txBody>
      </p:sp>
      <p:sp>
        <p:nvSpPr>
          <p:cNvPr id="12" name="CustomShape 3"/>
          <p:cNvSpPr/>
          <p:nvPr/>
        </p:nvSpPr>
        <p:spPr>
          <a:xfrm>
            <a:off x="5562600" y="3352800"/>
            <a:ext cx="23694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endParaRPr dirty="0"/>
          </a:p>
          <a:p>
            <a:pPr>
              <a:lnSpc>
                <a:spcPct val="100000"/>
              </a:lnSpc>
            </a:pPr>
            <a:endParaRPr lang="en-IN" dirty="0"/>
          </a:p>
          <a:p>
            <a:pPr>
              <a:lnSpc>
                <a:spcPct val="100000"/>
              </a:lnSpc>
            </a:pPr>
            <a:r>
              <a:rPr lang="en-IN" sz="2000" b="1" dirty="0">
                <a:solidFill>
                  <a:srgbClr val="0000FF"/>
                </a:solidFill>
                <a:latin typeface="Arial"/>
              </a:rPr>
              <a:t> Prof. Ratnesh Chaudhary</a:t>
            </a:r>
            <a:endParaRPr dirty="0">
              <a:solidFill>
                <a:srgbClr val="0000FF"/>
              </a:solidFill>
            </a:endParaRPr>
          </a:p>
          <a:p>
            <a:pPr>
              <a:lnSpc>
                <a:spcPct val="100000"/>
              </a:lnSpc>
            </a:pPr>
            <a:r>
              <a:rPr lang="en-IN" sz="2000" b="1" dirty="0">
                <a:solidFill>
                  <a:srgbClr val="0000FF"/>
                </a:solidFill>
                <a:latin typeface="Arial"/>
              </a:rPr>
              <a:t>        </a:t>
            </a:r>
            <a:endParaRPr dirty="0">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10000" y="2057400"/>
            <a:ext cx="1466850" cy="170380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BADD-23D2-41E2-8DAE-47442A593B17}"/>
              </a:ext>
            </a:extLst>
          </p:cNvPr>
          <p:cNvSpPr>
            <a:spLocks noGrp="1"/>
          </p:cNvSpPr>
          <p:nvPr>
            <p:ph type="title"/>
          </p:nvPr>
        </p:nvSpPr>
        <p:spPr>
          <a:xfrm>
            <a:off x="670560" y="193357"/>
            <a:ext cx="7802880" cy="984885"/>
          </a:xfrm>
        </p:spPr>
        <p:txBody>
          <a:bodyPr/>
          <a:lstStyle/>
          <a:p>
            <a:r>
              <a:rPr lang="en-IN" sz="1800" dirty="0">
                <a:solidFill>
                  <a:srgbClr val="000000"/>
                </a:solidFill>
                <a:latin typeface="Times New Roman" pitchFamily="18" charset="0"/>
                <a:ea typeface="DejaVu Sans"/>
                <a:cs typeface="Times New Roman" pitchFamily="18" charset="0"/>
              </a:rPr>
              <a:t>                                                      </a:t>
            </a:r>
            <a:r>
              <a:rPr lang="en-IN" sz="3200" b="1" dirty="0">
                <a:solidFill>
                  <a:srgbClr val="000000"/>
                </a:solidFill>
                <a:latin typeface="Times New Roman" pitchFamily="18" charset="0"/>
                <a:ea typeface="DejaVu Sans"/>
                <a:cs typeface="Times New Roman" pitchFamily="18" charset="0"/>
              </a:rPr>
              <a:t>Screen Shots</a:t>
            </a:r>
            <a:br>
              <a:rPr lang="en-IN" sz="3200" dirty="0">
                <a:latin typeface="Times New Roman" pitchFamily="18" charset="0"/>
                <a:cs typeface="Times New Roman" pitchFamily="18" charset="0"/>
              </a:rPr>
            </a:br>
            <a:endParaRPr lang="en-IN" sz="3200" dirty="0"/>
          </a:p>
        </p:txBody>
      </p:sp>
      <p:sp>
        <p:nvSpPr>
          <p:cNvPr id="5" name="Slide Number Placeholder 4">
            <a:extLst>
              <a:ext uri="{FF2B5EF4-FFF2-40B4-BE49-F238E27FC236}">
                <a16:creationId xmlns:a16="http://schemas.microsoft.com/office/drawing/2014/main" id="{649B9154-9A8E-4078-9C1B-7C4FEF536588}"/>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10</a:t>
            </a:fld>
            <a:endParaRPr lang="en-IN" dirty="0"/>
          </a:p>
        </p:txBody>
      </p:sp>
      <p:sp>
        <p:nvSpPr>
          <p:cNvPr id="8" name="CustomShape 3">
            <a:extLst>
              <a:ext uri="{FF2B5EF4-FFF2-40B4-BE49-F238E27FC236}">
                <a16:creationId xmlns:a16="http://schemas.microsoft.com/office/drawing/2014/main" id="{BEA7F9E2-EA73-475F-8EB0-6335CFA7A5C6}"/>
              </a:ext>
            </a:extLst>
          </p:cNvPr>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rgbClr val="8B8B8B"/>
                </a:solidFill>
                <a:latin typeface="Cambria"/>
                <a:ea typeface="DejaVu Sans"/>
              </a:rPr>
              <a:t>S. B. Jain Institute of Technology Management and research</a:t>
            </a:r>
            <a:endParaRPr dirty="0"/>
          </a:p>
        </p:txBody>
      </p:sp>
      <p:pic>
        <p:nvPicPr>
          <p:cNvPr id="4" name="Picture 3">
            <a:extLst>
              <a:ext uri="{FF2B5EF4-FFF2-40B4-BE49-F238E27FC236}">
                <a16:creationId xmlns:a16="http://schemas.microsoft.com/office/drawing/2014/main" id="{3590C384-561C-4AF7-9FFE-26DAC8BECFFF}"/>
              </a:ext>
            </a:extLst>
          </p:cNvPr>
          <p:cNvPicPr>
            <a:picLocks noChangeAspect="1"/>
          </p:cNvPicPr>
          <p:nvPr/>
        </p:nvPicPr>
        <p:blipFill rotWithShape="1">
          <a:blip r:embed="rId2">
            <a:extLst>
              <a:ext uri="{28A0092B-C50C-407E-A947-70E740481C1C}">
                <a14:useLocalDpi xmlns:a14="http://schemas.microsoft.com/office/drawing/2010/main" val="0"/>
              </a:ext>
            </a:extLst>
          </a:blip>
          <a:srcRect t="10811" r="53957" b="5791"/>
          <a:stretch/>
        </p:blipFill>
        <p:spPr>
          <a:xfrm>
            <a:off x="761999" y="800100"/>
            <a:ext cx="7620001" cy="5257800"/>
          </a:xfrm>
          <a:prstGeom prst="rect">
            <a:avLst/>
          </a:prstGeom>
        </p:spPr>
      </p:pic>
    </p:spTree>
    <p:extLst>
      <p:ext uri="{BB962C8B-B14F-4D97-AF65-F5344CB8AC3E}">
        <p14:creationId xmlns:p14="http://schemas.microsoft.com/office/powerpoint/2010/main" val="290570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8861" y="1093830"/>
            <a:ext cx="8226277" cy="639720"/>
          </a:xfrm>
          <a:prstGeom prst="rect">
            <a:avLst/>
          </a:prstGeom>
          <a:noFill/>
          <a:ln>
            <a:noFill/>
          </a:ln>
        </p:spPr>
        <p:txBody>
          <a:bodyPr lIns="90000" tIns="45000" rIns="90000" bIns="45000" anchor="ctr"/>
          <a:lstStyle/>
          <a:p>
            <a:pPr algn="ctr">
              <a:lnSpc>
                <a:spcPct val="100000"/>
              </a:lnSpc>
            </a:pPr>
            <a:r>
              <a:rPr lang="en-IN" sz="3600" b="1" dirty="0">
                <a:solidFill>
                  <a:srgbClr val="000000"/>
                </a:solidFill>
                <a:latin typeface="Times New Roman" pitchFamily="18" charset="0"/>
                <a:ea typeface="DejaVu Sans"/>
                <a:cs typeface="Times New Roman" pitchFamily="18" charset="0"/>
              </a:rPr>
              <a:t>Technology Used</a:t>
            </a:r>
            <a:endParaRPr sz="3600" b="1" dirty="0">
              <a:latin typeface="Times New Roman" pitchFamily="18" charset="0"/>
              <a:cs typeface="Times New Roman" pitchFamily="18" charset="0"/>
            </a:endParaRPr>
          </a:p>
        </p:txBody>
      </p:sp>
      <p:sp>
        <p:nvSpPr>
          <p:cNvPr id="153" name="CustomShape 2"/>
          <p:cNvSpPr/>
          <p:nvPr/>
        </p:nvSpPr>
        <p:spPr>
          <a:xfrm>
            <a:off x="1905000" y="2552700"/>
            <a:ext cx="8226277" cy="1981200"/>
          </a:xfrm>
          <a:prstGeom prst="rect">
            <a:avLst/>
          </a:prstGeom>
          <a:noFill/>
          <a:ln>
            <a:noFill/>
          </a:ln>
        </p:spPr>
        <p:txBody>
          <a:bodyPr lIns="90000" tIns="45000" rIns="90000" bIns="45000"/>
          <a:lstStyle/>
          <a:p>
            <a:pPr>
              <a:lnSpc>
                <a:spcPct val="100000"/>
              </a:lnSpc>
            </a:pPr>
            <a:r>
              <a:rPr lang="en-US" sz="2800" dirty="0">
                <a:solidFill>
                  <a:srgbClr val="0000FF"/>
                </a:solidFill>
                <a:latin typeface="Cambria"/>
                <a:ea typeface="DejaVu Sans"/>
              </a:rPr>
              <a:t>Technology : HTML</a:t>
            </a:r>
          </a:p>
          <a:p>
            <a:pPr>
              <a:lnSpc>
                <a:spcPct val="100000"/>
              </a:lnSpc>
            </a:pPr>
            <a:r>
              <a:rPr lang="en-US" sz="2800" dirty="0">
                <a:solidFill>
                  <a:srgbClr val="0000FF"/>
                </a:solidFill>
                <a:latin typeface="Cambria"/>
                <a:ea typeface="DejaVu Sans"/>
              </a:rPr>
              <a:t>IDE / Editor : VS code </a:t>
            </a:r>
          </a:p>
        </p:txBody>
      </p:sp>
      <p:sp>
        <p:nvSpPr>
          <p:cNvPr id="154"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55"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93A6E2F-F190-4D2E-9D17-8A3F64F2E6CC}" type="slidenum">
              <a:rPr lang="en-IN">
                <a:solidFill>
                  <a:srgbClr val="8B8B8B"/>
                </a:solidFill>
                <a:latin typeface="Cambria"/>
                <a:ea typeface="DejaVu Sans"/>
              </a:rPr>
              <a:pPr>
                <a:lnSpc>
                  <a:spcPct val="100000"/>
                </a:lnSpc>
              </a:p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68"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16400EEE-C202-420C-880F-2D7F6758A4E0}" type="slidenum">
              <a:rPr lang="en-IN">
                <a:solidFill>
                  <a:srgbClr val="8B8B8B"/>
                </a:solidFill>
                <a:latin typeface="Cambria"/>
                <a:ea typeface="DejaVu Sans"/>
              </a:rPr>
              <a:pPr>
                <a:lnSpc>
                  <a:spcPct val="100000"/>
                </a:lnSpc>
              </a:pPr>
              <a:t>12</a:t>
            </a:fld>
            <a:endParaRPr/>
          </a:p>
        </p:txBody>
      </p:sp>
      <p:sp>
        <p:nvSpPr>
          <p:cNvPr id="2" name="TextBox 1">
            <a:extLst>
              <a:ext uri="{FF2B5EF4-FFF2-40B4-BE49-F238E27FC236}">
                <a16:creationId xmlns:a16="http://schemas.microsoft.com/office/drawing/2014/main" id="{32171725-2BE6-4A23-BDB0-FA0241C50127}"/>
              </a:ext>
            </a:extLst>
          </p:cNvPr>
          <p:cNvSpPr txBox="1"/>
          <p:nvPr/>
        </p:nvSpPr>
        <p:spPr>
          <a:xfrm>
            <a:off x="410400" y="1219200"/>
            <a:ext cx="8276400" cy="6199133"/>
          </a:xfrm>
          <a:prstGeom prst="rect">
            <a:avLst/>
          </a:prstGeom>
          <a:noFill/>
        </p:spPr>
        <p:txBody>
          <a:bodyPr wrap="square" rtlCol="0">
            <a:spAutoFit/>
          </a:bodyPr>
          <a:lstStyle/>
          <a:p>
            <a:r>
              <a:rPr lang="en-US" sz="2400" b="1" dirty="0"/>
              <a:t>ADVANTAGES</a:t>
            </a:r>
          </a:p>
          <a:p>
            <a:pPr marL="285750" indent="-285750" algn="just">
              <a:lnSpc>
                <a:spcPct val="100000"/>
              </a:lnSpc>
              <a:buFont typeface="Wingdings" panose="05000000000000000000" pitchFamily="2" charset="2"/>
              <a:buChar char="q"/>
            </a:pPr>
            <a:r>
              <a:rPr lang="en-US" sz="1800" b="0" i="0" u="none" strike="noStrike" dirty="0">
                <a:solidFill>
                  <a:srgbClr val="000000"/>
                </a:solidFill>
                <a:effectLst/>
                <a:latin typeface="Calibri" panose="020F0502020204030204" pitchFamily="34" charset="0"/>
              </a:rPr>
              <a:t> </a:t>
            </a:r>
            <a:r>
              <a:rPr lang="en-US" sz="2000" b="0" i="0" u="none" strike="noStrike" dirty="0">
                <a:solidFill>
                  <a:srgbClr val="000000"/>
                </a:solidFill>
                <a:effectLst/>
                <a:latin typeface="Calibri" panose="020F0502020204030204" pitchFamily="34" charset="0"/>
              </a:rPr>
              <a:t>Continuously improve teaching standards with online feedback received.              Maximize student participation in courses using feedback and increase overall   responses.</a:t>
            </a:r>
          </a:p>
          <a:p>
            <a:pPr marL="426351" marR="416979" indent="-285750" algn="just" rtl="0">
              <a:spcBef>
                <a:spcPts val="56"/>
              </a:spcBef>
              <a:spcAft>
                <a:spcPts val="0"/>
              </a:spcAft>
              <a:buFont typeface="Wingdings" panose="05000000000000000000" pitchFamily="2" charset="2"/>
              <a:buChar char="q"/>
            </a:pPr>
            <a:r>
              <a:rPr lang="en-US" sz="2000" b="0" i="0" u="none" strike="noStrike" dirty="0">
                <a:solidFill>
                  <a:srgbClr val="000000"/>
                </a:solidFill>
                <a:effectLst/>
                <a:latin typeface="Calibri" panose="020F0502020204030204" pitchFamily="34" charset="0"/>
              </a:rPr>
              <a:t>Students are invited to fill the survey questionnaire with genuine responses. This puts away all the fears of students at rest by assuring an anonymous feedback system and encouraging them to share their true experience during the course with authentic and accurate results.</a:t>
            </a:r>
            <a:endParaRPr lang="en-US" sz="2000" b="0" dirty="0">
              <a:effectLst/>
            </a:endParaRPr>
          </a:p>
          <a:p>
            <a:pPr marL="420459" marR="420141" indent="-285750" algn="just" rtl="0">
              <a:spcBef>
                <a:spcPts val="49"/>
              </a:spcBef>
              <a:spcAft>
                <a:spcPts val="0"/>
              </a:spcAft>
              <a:buFont typeface="Wingdings" panose="05000000000000000000" pitchFamily="2" charset="2"/>
              <a:buChar char="q"/>
            </a:pPr>
            <a:r>
              <a:rPr lang="en-US" sz="2000" b="0" i="0" u="none" strike="noStrike" dirty="0">
                <a:solidFill>
                  <a:srgbClr val="000000"/>
                </a:solidFill>
                <a:effectLst/>
                <a:latin typeface="Calibri" panose="020F0502020204030204" pitchFamily="34" charset="0"/>
              </a:rPr>
              <a:t> using this system reduces the cost of paper and in person surveys which are conducted also the administration cost is reduced. </a:t>
            </a:r>
          </a:p>
          <a:p>
            <a:pPr marL="420459" marR="420141" indent="-285750" algn="just" rtl="0">
              <a:spcBef>
                <a:spcPts val="49"/>
              </a:spcBef>
              <a:spcAft>
                <a:spcPts val="0"/>
              </a:spcAft>
              <a:buFont typeface="Wingdings" panose="05000000000000000000" pitchFamily="2" charset="2"/>
              <a:buChar char="q"/>
            </a:pPr>
            <a:endParaRPr lang="en-US" sz="2000" dirty="0">
              <a:solidFill>
                <a:srgbClr val="000000"/>
              </a:solidFill>
              <a:latin typeface="Calibri" panose="020F0502020204030204" pitchFamily="34" charset="0"/>
            </a:endParaRPr>
          </a:p>
          <a:p>
            <a:pPr marL="134709" marR="420141" algn="just" rtl="0">
              <a:spcBef>
                <a:spcPts val="49"/>
              </a:spcBef>
              <a:spcAft>
                <a:spcPts val="0"/>
              </a:spcAft>
            </a:pPr>
            <a:endParaRPr lang="en-US" sz="2000" b="0" dirty="0">
              <a:effectLst/>
            </a:endParaRPr>
          </a:p>
          <a:p>
            <a:pPr algn="just"/>
            <a:endParaRPr lang="en-US" sz="2000" dirty="0"/>
          </a:p>
          <a:p>
            <a:pPr algn="just"/>
            <a:br>
              <a:rPr lang="en-US" sz="2000" dirty="0"/>
            </a:br>
            <a:endParaRPr lang="en-US" sz="2000" b="0" dirty="0">
              <a:effectLst/>
            </a:endParaRPr>
          </a:p>
          <a:p>
            <a:br>
              <a:rPr lang="en-US" sz="2000" dirty="0"/>
            </a:br>
            <a:r>
              <a:rPr lang="en-US" sz="1600" b="0" i="0" u="none" strike="noStrike" dirty="0">
                <a:solidFill>
                  <a:srgbClr val="000000"/>
                </a:solidFill>
                <a:effectLst/>
                <a:latin typeface="Calibri" panose="020F0502020204030204" pitchFamily="34" charset="0"/>
              </a:rPr>
              <a:t> </a:t>
            </a:r>
            <a:endParaRPr lang="en-US" sz="1600" dirty="0">
              <a:latin typeface="Times New Roman" pitchFamily="18" charset="0"/>
              <a:cs typeface="Times New Roman" pitchFamily="18" charset="0"/>
            </a:endParaRPr>
          </a:p>
          <a:p>
            <a:endParaRPr lang="en-US" dirty="0"/>
          </a:p>
          <a:p>
            <a:endParaRPr lang="en-US" sz="1800" kern="1200" dirty="0">
              <a:solidFill>
                <a:schemeClr val="tx1"/>
              </a:solidFill>
              <a:latin typeface="+mn-lt"/>
              <a:ea typeface="+mn-ea"/>
              <a:cs typeface="+mn-cs"/>
            </a:endParaRPr>
          </a:p>
        </p:txBody>
      </p:sp>
      <p:sp>
        <p:nvSpPr>
          <p:cNvPr id="3" name="TextBox 2">
            <a:extLst>
              <a:ext uri="{FF2B5EF4-FFF2-40B4-BE49-F238E27FC236}">
                <a16:creationId xmlns:a16="http://schemas.microsoft.com/office/drawing/2014/main" id="{7CCFD5D6-401E-4F65-AD2E-4FAF27A442DE}"/>
              </a:ext>
            </a:extLst>
          </p:cNvPr>
          <p:cNvSpPr txBox="1"/>
          <p:nvPr/>
        </p:nvSpPr>
        <p:spPr>
          <a:xfrm>
            <a:off x="609600" y="4953000"/>
            <a:ext cx="5867401" cy="1705595"/>
          </a:xfrm>
          <a:prstGeom prst="rect">
            <a:avLst/>
          </a:prstGeom>
          <a:noFill/>
        </p:spPr>
        <p:txBody>
          <a:bodyPr wrap="square" rtlCol="0">
            <a:spAutoFit/>
          </a:bodyPr>
          <a:lstStyle/>
          <a:p>
            <a:r>
              <a:rPr lang="en-US" sz="2400" b="1" dirty="0"/>
              <a:t>APPLICATION</a:t>
            </a:r>
          </a:p>
          <a:p>
            <a:pPr marL="706603" indent="-285750" rtl="0">
              <a:spcBef>
                <a:spcPts val="46"/>
              </a:spcBef>
              <a:spcAft>
                <a:spcPts val="0"/>
              </a:spcAft>
              <a:buFont typeface="Wingdings" panose="05000000000000000000" pitchFamily="2" charset="2"/>
              <a:buChar char="q"/>
            </a:pPr>
            <a:r>
              <a:rPr lang="en-US" sz="2000" b="0" i="0" u="none" strike="noStrike" dirty="0">
                <a:solidFill>
                  <a:srgbClr val="000000"/>
                </a:solidFill>
                <a:effectLst/>
                <a:latin typeface="Arial" panose="020B0604020202020204" pitchFamily="34" charset="0"/>
              </a:rPr>
              <a:t> </a:t>
            </a:r>
            <a:r>
              <a:rPr lang="en-US" sz="2000" b="0" i="0" u="none" strike="noStrike" dirty="0">
                <a:solidFill>
                  <a:srgbClr val="000000"/>
                </a:solidFill>
                <a:effectLst/>
                <a:latin typeface="Calibri" panose="020F0502020204030204" pitchFamily="34" charset="0"/>
              </a:rPr>
              <a:t>Any educational institute can use it. </a:t>
            </a:r>
            <a:endParaRPr lang="en-US" sz="2000" b="0" dirty="0">
              <a:effectLst/>
            </a:endParaRPr>
          </a:p>
          <a:p>
            <a:pPr marL="420853" rtl="0">
              <a:spcBef>
                <a:spcPts val="59"/>
              </a:spcBef>
              <a:spcAft>
                <a:spcPts val="0"/>
              </a:spcAft>
            </a:pPr>
            <a:r>
              <a:rPr lang="en-US" sz="2000" b="0" i="0" u="none" strike="noStrike" dirty="0">
                <a:solidFill>
                  <a:srgbClr val="000000"/>
                </a:solidFill>
                <a:effectLst/>
                <a:latin typeface="Arial" panose="020B0604020202020204" pitchFamily="34" charset="0"/>
              </a:rPr>
              <a:t> </a:t>
            </a:r>
            <a:endParaRPr lang="en-US" sz="2000" b="0" dirty="0">
              <a:effectLst/>
            </a:endParaRPr>
          </a:p>
          <a:p>
            <a:br>
              <a:rPr lang="en-US" sz="2000" dirty="0"/>
            </a:br>
            <a:endParaRPr lang="en-IN" sz="2000" dirty="0"/>
          </a:p>
        </p:txBody>
      </p:sp>
      <p:sp>
        <p:nvSpPr>
          <p:cNvPr id="4" name="TextBox 3">
            <a:extLst>
              <a:ext uri="{FF2B5EF4-FFF2-40B4-BE49-F238E27FC236}">
                <a16:creationId xmlns:a16="http://schemas.microsoft.com/office/drawing/2014/main" id="{B55840FF-6ABC-4A70-9187-5CFEBD92AC03}"/>
              </a:ext>
            </a:extLst>
          </p:cNvPr>
          <p:cNvSpPr txBox="1"/>
          <p:nvPr/>
        </p:nvSpPr>
        <p:spPr>
          <a:xfrm>
            <a:off x="2285999" y="533400"/>
            <a:ext cx="4803231" cy="584775"/>
          </a:xfrm>
          <a:prstGeom prst="rect">
            <a:avLst/>
          </a:prstGeom>
          <a:noFill/>
        </p:spPr>
        <p:txBody>
          <a:bodyPr wrap="square" rtlCol="0">
            <a:spAutoFit/>
          </a:bodyPr>
          <a:lstStyle/>
          <a:p>
            <a:r>
              <a:rPr lang="en-US" sz="3200" b="1" dirty="0"/>
              <a:t>Advantages &amp; Application</a:t>
            </a:r>
            <a:endParaRPr lang="en-IN" sz="32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58861" y="381000"/>
            <a:ext cx="8226277" cy="5257800"/>
          </a:xfrm>
          <a:prstGeom prst="rect">
            <a:avLst/>
          </a:prstGeom>
          <a:noFill/>
          <a:ln>
            <a:noFill/>
          </a:ln>
        </p:spPr>
        <p:txBody>
          <a:bodyPr lIns="90000" tIns="45000" rIns="90000" bIns="45000" anchor="ctr"/>
          <a:lstStyle/>
          <a:p>
            <a:pPr algn="ctr">
              <a:lnSpc>
                <a:spcPct val="100000"/>
              </a:lnSpc>
            </a:pPr>
            <a:r>
              <a:rPr lang="en-IN" sz="4000" b="1" dirty="0">
                <a:solidFill>
                  <a:srgbClr val="000000"/>
                </a:solidFill>
                <a:latin typeface="Times New Roman" pitchFamily="18" charset="0"/>
                <a:ea typeface="DejaVu Sans"/>
                <a:cs typeface="Times New Roman" pitchFamily="18" charset="0"/>
              </a:rPr>
              <a:t>Conclusion</a:t>
            </a:r>
          </a:p>
          <a:p>
            <a:pPr algn="ctr">
              <a:lnSpc>
                <a:spcPct val="100000"/>
              </a:lnSpc>
            </a:pPr>
            <a:endParaRPr lang="en-IN" sz="3200" b="1" dirty="0">
              <a:solidFill>
                <a:srgbClr val="000000"/>
              </a:solidFill>
              <a:latin typeface="Times New Roman" pitchFamily="18" charset="0"/>
              <a:ea typeface="DejaVu Sans"/>
              <a:cs typeface="Times New Roman" pitchFamily="18" charset="0"/>
            </a:endParaRPr>
          </a:p>
          <a:p>
            <a:pPr algn="just">
              <a:lnSpc>
                <a:spcPct val="100000"/>
              </a:lnSpc>
            </a:pPr>
            <a:r>
              <a:rPr lang="en-US" sz="2400" b="0" i="0" u="none" strike="noStrike" dirty="0">
                <a:solidFill>
                  <a:srgbClr val="000000"/>
                </a:solidFill>
                <a:effectLst/>
                <a:latin typeface="Calibri" panose="020F0502020204030204" pitchFamily="34" charset="0"/>
              </a:rPr>
              <a:t>We have </a:t>
            </a:r>
            <a:r>
              <a:rPr lang="en-US" sz="2400" b="1" i="0" u="none" strike="noStrike" dirty="0">
                <a:solidFill>
                  <a:srgbClr val="000000"/>
                </a:solidFill>
                <a:effectLst/>
                <a:latin typeface="Calibri" panose="020F0502020204030204" pitchFamily="34" charset="0"/>
              </a:rPr>
              <a:t>entirely </a:t>
            </a:r>
            <a:r>
              <a:rPr lang="en-US" sz="2400" b="0" i="0" u="none" strike="noStrike" dirty="0">
                <a:solidFill>
                  <a:srgbClr val="000000"/>
                </a:solidFill>
                <a:effectLst/>
                <a:latin typeface="Calibri" panose="020F0502020204030204" pitchFamily="34" charset="0"/>
              </a:rPr>
              <a:t>completed our project, and our proposed system is designed to reduce the </a:t>
            </a:r>
            <a:r>
              <a:rPr lang="en-US" sz="2400" b="1" i="0" u="none" strike="noStrike" dirty="0">
                <a:solidFill>
                  <a:srgbClr val="000000"/>
                </a:solidFill>
                <a:effectLst/>
                <a:latin typeface="Calibri" panose="020F0502020204030204" pitchFamily="34" charset="0"/>
              </a:rPr>
              <a:t>time </a:t>
            </a:r>
            <a:r>
              <a:rPr lang="en-US" sz="2400" b="0" i="0" u="none" strike="noStrike" dirty="0">
                <a:solidFill>
                  <a:srgbClr val="000000"/>
                </a:solidFill>
                <a:effectLst/>
                <a:latin typeface="Calibri" panose="020F0502020204030204" pitchFamily="34" charset="0"/>
              </a:rPr>
              <a:t>and save the efforts of the faculties from maintaining huge amount of records. At the time of the feedback generation it applies the proposed algorithms and methodologies for generating a feedback of a particular batch of students. During the development of the project we understood the importance of </a:t>
            </a:r>
            <a:r>
              <a:rPr lang="en-US" sz="2400" b="1" i="0" u="none" strike="noStrike" dirty="0">
                <a:solidFill>
                  <a:srgbClr val="000000"/>
                </a:solidFill>
                <a:effectLst/>
                <a:latin typeface="Calibri" panose="020F0502020204030204" pitchFamily="34" charset="0"/>
              </a:rPr>
              <a:t>individual work </a:t>
            </a:r>
            <a:r>
              <a:rPr lang="en-US" sz="2400" b="0" i="0" u="none" strike="noStrike" dirty="0">
                <a:solidFill>
                  <a:srgbClr val="000000"/>
                </a:solidFill>
                <a:effectLst/>
                <a:latin typeface="Calibri" panose="020F0502020204030204" pitchFamily="34" charset="0"/>
              </a:rPr>
              <a:t>while project development and management. While presenting in various seminar we have enhanced our </a:t>
            </a:r>
            <a:r>
              <a:rPr lang="en-US" sz="2400" b="1" i="0" u="none" strike="noStrike" dirty="0">
                <a:solidFill>
                  <a:srgbClr val="000000"/>
                </a:solidFill>
                <a:effectLst/>
                <a:latin typeface="Calibri" panose="020F0502020204030204" pitchFamily="34" charset="0"/>
              </a:rPr>
              <a:t>communication skills </a:t>
            </a:r>
            <a:r>
              <a:rPr lang="en-US" sz="2400" b="0" i="0" u="none" strike="noStrike" dirty="0">
                <a:solidFill>
                  <a:srgbClr val="000000"/>
                </a:solidFill>
                <a:effectLst/>
                <a:latin typeface="Calibri" panose="020F0502020204030204" pitchFamily="34" charset="0"/>
              </a:rPr>
              <a:t>and displayed </a:t>
            </a:r>
            <a:r>
              <a:rPr lang="en-US" sz="2400" b="1" i="0" u="none" strike="noStrike" dirty="0">
                <a:solidFill>
                  <a:srgbClr val="000000"/>
                </a:solidFill>
                <a:effectLst/>
                <a:latin typeface="Calibri" panose="020F0502020204030204" pitchFamily="34" charset="0"/>
              </a:rPr>
              <a:t>professional ethics </a:t>
            </a:r>
            <a:r>
              <a:rPr lang="en-US" sz="2400" b="0" i="0" u="none" strike="noStrike" dirty="0">
                <a:solidFill>
                  <a:srgbClr val="000000"/>
                </a:solidFill>
                <a:effectLst/>
                <a:latin typeface="Calibri" panose="020F0502020204030204" pitchFamily="34" charset="0"/>
              </a:rPr>
              <a:t>which will result in </a:t>
            </a:r>
            <a:r>
              <a:rPr lang="en-US" sz="2400" b="1" i="0" u="none" strike="noStrike" dirty="0">
                <a:solidFill>
                  <a:srgbClr val="000000"/>
                </a:solidFill>
                <a:effectLst/>
                <a:latin typeface="Calibri" panose="020F0502020204030204" pitchFamily="34" charset="0"/>
              </a:rPr>
              <a:t>lifelong ethics</a:t>
            </a:r>
            <a:r>
              <a:rPr lang="en-US" sz="2400" b="0" i="0" u="none" strike="noStrike" dirty="0">
                <a:solidFill>
                  <a:srgbClr val="000000"/>
                </a:solidFill>
                <a:effectLst/>
                <a:latin typeface="Calibri" panose="020F0502020204030204" pitchFamily="34" charset="0"/>
              </a:rPr>
              <a:t>.</a:t>
            </a:r>
            <a:endParaRPr sz="2400" dirty="0">
              <a:latin typeface="Times New Roman" pitchFamily="18" charset="0"/>
              <a:cs typeface="Times New Roman" pitchFamily="18" charset="0"/>
            </a:endParaRPr>
          </a:p>
        </p:txBody>
      </p:sp>
      <p:sp>
        <p:nvSpPr>
          <p:cNvPr id="170"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71"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1EC6D1D8-B24E-4FF7-9275-48478A753778}" type="slidenum">
              <a:rPr lang="en-IN">
                <a:solidFill>
                  <a:srgbClr val="8B8B8B"/>
                </a:solidFill>
                <a:latin typeface="Cambria"/>
                <a:ea typeface="DejaVu Sans"/>
              </a:rPr>
              <a:pPr>
                <a:lnSpc>
                  <a:spcPct val="100000"/>
                </a:lnSpc>
              </a:p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80208" y="551668"/>
            <a:ext cx="8226277" cy="457200"/>
          </a:xfrm>
          <a:prstGeom prst="rect">
            <a:avLst/>
          </a:prstGeom>
          <a:noFill/>
          <a:ln>
            <a:noFill/>
          </a:ln>
        </p:spPr>
        <p:txBody>
          <a:bodyPr lIns="90000" tIns="45000" rIns="90000" bIns="45000" anchor="ctr"/>
          <a:lstStyle/>
          <a:p>
            <a:pPr algn="ctr">
              <a:lnSpc>
                <a:spcPct val="100000"/>
              </a:lnSpc>
            </a:pPr>
            <a:r>
              <a:rPr lang="en-IN" sz="3600" b="1" dirty="0">
                <a:solidFill>
                  <a:srgbClr val="000000"/>
                </a:solidFill>
                <a:latin typeface="Times New Roman" pitchFamily="18" charset="0"/>
                <a:ea typeface="DejaVu Sans"/>
                <a:cs typeface="Times New Roman" pitchFamily="18" charset="0"/>
              </a:rPr>
              <a:t>Future</a:t>
            </a:r>
            <a:r>
              <a:rPr lang="en-IN" sz="3200" b="1" dirty="0">
                <a:solidFill>
                  <a:srgbClr val="000000"/>
                </a:solidFill>
                <a:latin typeface="Times New Roman" pitchFamily="18" charset="0"/>
                <a:ea typeface="DejaVu Sans"/>
                <a:cs typeface="Times New Roman" pitchFamily="18" charset="0"/>
              </a:rPr>
              <a:t> Scope</a:t>
            </a:r>
            <a:endParaRPr sz="3200" dirty="0">
              <a:latin typeface="Times New Roman" pitchFamily="18" charset="0"/>
              <a:cs typeface="Times New Roman" pitchFamily="18" charset="0"/>
            </a:endParaRPr>
          </a:p>
        </p:txBody>
      </p:sp>
      <p:sp>
        <p:nvSpPr>
          <p:cNvPr id="173"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74"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DF913256-B9BD-4FA2-85F4-E770BE557AE2}" type="slidenum">
              <a:rPr lang="en-IN">
                <a:solidFill>
                  <a:srgbClr val="8B8B8B"/>
                </a:solidFill>
                <a:latin typeface="Cambria"/>
                <a:ea typeface="DejaVu Sans"/>
              </a:rPr>
              <a:pPr>
                <a:lnSpc>
                  <a:spcPct val="100000"/>
                </a:lnSpc>
              </a:pPr>
              <a:t>14</a:t>
            </a:fld>
            <a:endParaRPr/>
          </a:p>
        </p:txBody>
      </p:sp>
      <p:sp>
        <p:nvSpPr>
          <p:cNvPr id="2" name="TextBox 1">
            <a:extLst>
              <a:ext uri="{FF2B5EF4-FFF2-40B4-BE49-F238E27FC236}">
                <a16:creationId xmlns:a16="http://schemas.microsoft.com/office/drawing/2014/main" id="{A0569BBF-F43B-48DA-BF89-67F42CE93387}"/>
              </a:ext>
            </a:extLst>
          </p:cNvPr>
          <p:cNvSpPr txBox="1"/>
          <p:nvPr/>
        </p:nvSpPr>
        <p:spPr>
          <a:xfrm>
            <a:off x="685800" y="1676400"/>
            <a:ext cx="7772400" cy="2677656"/>
          </a:xfrm>
          <a:prstGeom prst="rect">
            <a:avLst/>
          </a:prstGeom>
          <a:noFill/>
        </p:spPr>
        <p:txBody>
          <a:bodyPr wrap="square" rtlCol="0">
            <a:spAutoFit/>
          </a:bodyPr>
          <a:lstStyle/>
          <a:p>
            <a:r>
              <a:rPr lang="en-US" sz="2400" b="1" dirty="0"/>
              <a:t>FUTURE SCOPE</a:t>
            </a:r>
          </a:p>
          <a:p>
            <a:r>
              <a:rPr lang="en-US" sz="2400" b="1" dirty="0"/>
              <a:t>                        </a:t>
            </a:r>
            <a:r>
              <a:rPr lang="en-US" sz="2400" dirty="0"/>
              <a:t>In future, this is can be applied in sector like school, college or any type of educational institutes, etc. to understand and analyze the feedback of the student for the development of the students and faculty of the institutes.</a:t>
            </a:r>
          </a:p>
          <a:p>
            <a:endParaRPr lang="en-US" sz="2400" dirty="0"/>
          </a:p>
          <a:p>
            <a:r>
              <a:rPr lang="en-US" sz="24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dirty="0"/>
          </a:p>
          <a:p>
            <a:pPr>
              <a:lnSpc>
                <a:spcPct val="100000"/>
              </a:lnSpc>
            </a:pPr>
            <a:r>
              <a:rPr lang="en-IN" sz="4800" dirty="0">
                <a:solidFill>
                  <a:srgbClr val="0000FF"/>
                </a:solidFill>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6277" cy="71592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Calibri"/>
                <a:ea typeface="DejaVu Sans"/>
              </a:rPr>
              <a:t>Contents</a:t>
            </a:r>
            <a:endParaRPr/>
          </a:p>
        </p:txBody>
      </p:sp>
      <p:sp>
        <p:nvSpPr>
          <p:cNvPr id="117" name="CustomShape 2"/>
          <p:cNvSpPr/>
          <p:nvPr/>
        </p:nvSpPr>
        <p:spPr>
          <a:xfrm>
            <a:off x="457200" y="1219200"/>
            <a:ext cx="8226277" cy="5029200"/>
          </a:xfrm>
          <a:prstGeom prst="rect">
            <a:avLst/>
          </a:prstGeom>
          <a:noFill/>
          <a:ln>
            <a:noFill/>
          </a:ln>
        </p:spPr>
        <p:txBody>
          <a:bodyPr lIns="90000" tIns="45000" rIns="90000" bIns="45000"/>
          <a:lstStyle/>
          <a:p>
            <a:pPr>
              <a:lnSpc>
                <a:spcPct val="100000"/>
              </a:lnSpc>
              <a:buFont typeface="Arial"/>
              <a:buChar char="•"/>
            </a:pPr>
            <a:r>
              <a:rPr lang="en-IN" sz="2200" dirty="0">
                <a:solidFill>
                  <a:srgbClr val="0000FF"/>
                </a:solidFill>
                <a:latin typeface="Cambria"/>
                <a:ea typeface="DejaVu Sans"/>
              </a:rPr>
              <a:t>Problem Statement &amp; Objectives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Introduction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System Design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Developed Modules</a:t>
            </a:r>
            <a:endParaRPr dirty="0">
              <a:solidFill>
                <a:srgbClr val="0000FF"/>
              </a:solidFill>
            </a:endParaRPr>
          </a:p>
          <a:p>
            <a:pPr lvl="1"/>
            <a:r>
              <a:rPr lang="en-IN" sz="2200" dirty="0">
                <a:solidFill>
                  <a:srgbClr val="0000FF"/>
                </a:solidFill>
                <a:latin typeface="Cambria"/>
                <a:ea typeface="DejaVu Sans"/>
              </a:rPr>
              <a:t> Modules Description</a:t>
            </a:r>
            <a:endParaRPr dirty="0">
              <a:solidFill>
                <a:srgbClr val="0000FF"/>
              </a:solidFill>
            </a:endParaRPr>
          </a:p>
          <a:p>
            <a:pPr lvl="1"/>
            <a:r>
              <a:rPr lang="en-IN" sz="2200" dirty="0">
                <a:solidFill>
                  <a:srgbClr val="0000FF"/>
                </a:solidFill>
                <a:latin typeface="Cambria"/>
                <a:ea typeface="DejaVu Sans"/>
              </a:rPr>
              <a:t> Screenshots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Technology Used </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Advantages &amp; Applications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Conclusion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Future scope</a:t>
            </a:r>
            <a:endParaRPr dirty="0">
              <a:solidFill>
                <a:srgbClr val="0000FF"/>
              </a:solidFill>
            </a:endParaRPr>
          </a:p>
          <a:p>
            <a:pPr>
              <a:lnSpc>
                <a:spcPct val="100000"/>
              </a:lnSpc>
            </a:pPr>
            <a:endParaRPr dirty="0">
              <a:solidFill>
                <a:srgbClr val="0000FF"/>
              </a:solidFill>
            </a:endParaRPr>
          </a:p>
          <a:p>
            <a:pPr>
              <a:lnSpc>
                <a:spcPct val="100000"/>
              </a:lnSpc>
            </a:pPr>
            <a:endParaRPr dirty="0"/>
          </a:p>
          <a:p>
            <a:pPr>
              <a:lnSpc>
                <a:spcPct val="100000"/>
              </a:lnSpc>
            </a:pPr>
            <a:endParaRPr dirty="0"/>
          </a:p>
        </p:txBody>
      </p:sp>
      <p:sp>
        <p:nvSpPr>
          <p:cNvPr id="118"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19"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0D1C077-4385-40BC-8414-190C1BFAFF8E}" type="slidenum">
              <a:rPr lang="en-IN">
                <a:solidFill>
                  <a:srgbClr val="8B8B8B"/>
                </a:solidFill>
                <a:latin typeface="Cambria"/>
                <a:ea typeface="DejaVu Sans"/>
              </a:rPr>
              <a:pP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274680"/>
            <a:ext cx="8226277" cy="5635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Problem Statement &amp; Objectives</a:t>
            </a:r>
            <a:endParaRPr sz="3200">
              <a:latin typeface="Times New Roman" pitchFamily="18" charset="0"/>
              <a:cs typeface="Times New Roman" pitchFamily="18" charset="0"/>
            </a:endParaRPr>
          </a:p>
        </p:txBody>
      </p:sp>
      <p:sp>
        <p:nvSpPr>
          <p:cNvPr id="121" name="CustomShape 2"/>
          <p:cNvSpPr/>
          <p:nvPr/>
        </p:nvSpPr>
        <p:spPr>
          <a:xfrm>
            <a:off x="601095" y="1214100"/>
            <a:ext cx="8226277" cy="5283600"/>
          </a:xfrm>
          <a:prstGeom prst="rect">
            <a:avLst/>
          </a:prstGeom>
          <a:noFill/>
          <a:ln>
            <a:noFill/>
          </a:ln>
        </p:spPr>
        <p:txBody>
          <a:bodyPr lIns="90000" tIns="45000" rIns="90000" bIns="45000"/>
          <a:lstStyle/>
          <a:p>
            <a:pPr>
              <a:lnSpc>
                <a:spcPct val="100000"/>
              </a:lnSpc>
            </a:pPr>
            <a:r>
              <a:rPr lang="en-US" sz="2800" b="1" dirty="0">
                <a:solidFill>
                  <a:srgbClr val="000000"/>
                </a:solidFill>
                <a:latin typeface="Cambria"/>
                <a:ea typeface="DejaVu Sans"/>
              </a:rPr>
              <a:t>Problem Statemen</a:t>
            </a:r>
          </a:p>
          <a:p>
            <a:pPr>
              <a:lnSpc>
                <a:spcPct val="100000"/>
              </a:lnSpc>
            </a:pPr>
            <a:endParaRPr lang="en-US" sz="2800" b="1" dirty="0">
              <a:solidFill>
                <a:srgbClr val="000000"/>
              </a:solidFill>
              <a:latin typeface="Cambria"/>
              <a:ea typeface="DejaVu Sans"/>
            </a:endParaRPr>
          </a:p>
          <a:p>
            <a:pPr>
              <a:lnSpc>
                <a:spcPct val="100000"/>
              </a:lnSpc>
            </a:pPr>
            <a:r>
              <a:rPr lang="en-US" sz="2400" b="0" i="0" u="none" strike="noStrike" dirty="0">
                <a:solidFill>
                  <a:srgbClr val="000000"/>
                </a:solidFill>
                <a:effectLst/>
                <a:latin typeface="Calibri" panose="020F0502020204030204" pitchFamily="34" charset="0"/>
              </a:rPr>
              <a:t>As we all knew that due to the pandemic covid-19 it has affected each and every day today activity and mainly it has adversely affected the education system diverting the focus of students from studies as there is no physical interaction between teachers and students . </a:t>
            </a:r>
            <a:endParaRPr lang="en-US" sz="2400" b="0" dirty="0">
              <a:effectLst/>
            </a:endParaRPr>
          </a:p>
          <a:p>
            <a:pPr algn="just"/>
            <a:r>
              <a:rPr lang="en-US" sz="2400" b="0" i="0" u="none" strike="noStrike" dirty="0">
                <a:solidFill>
                  <a:srgbClr val="000000"/>
                </a:solidFill>
                <a:effectLst/>
                <a:latin typeface="Calibri" panose="020F0502020204030204" pitchFamily="34" charset="0"/>
              </a:rPr>
              <a:t>So to overcome the seamless connection online class are continued but to rectify weather the particular subject topic is understand to students or their idea is cleared or not there is not any proper system yet been designed to get an analysis feedback from students</a:t>
            </a:r>
            <a:r>
              <a:rPr lang="en-US" sz="1800" b="0" i="0" u="none" strike="noStrike" dirty="0">
                <a:solidFill>
                  <a:srgbClr val="000000"/>
                </a:solidFill>
                <a:effectLst/>
                <a:latin typeface="Calibri" panose="020F0502020204030204" pitchFamily="34" charset="0"/>
              </a:rPr>
              <a:t>. </a:t>
            </a:r>
          </a:p>
          <a:p>
            <a:pPr algn="just"/>
            <a:endParaRPr lang="en-US" dirty="0"/>
          </a:p>
        </p:txBody>
      </p:sp>
      <p:sp>
        <p:nvSpPr>
          <p:cNvPr id="122"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rgbClr val="8B8B8B"/>
                </a:solidFill>
                <a:latin typeface="Cambria"/>
                <a:ea typeface="DejaVu Sans"/>
              </a:rPr>
              <a:t>S. B. Jain Institute of Technology Management and research</a:t>
            </a:r>
            <a:endParaRPr dirty="0"/>
          </a:p>
        </p:txBody>
      </p:sp>
      <p:sp>
        <p:nvSpPr>
          <p:cNvPr id="123"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0A8709B1-B7F6-49D4-8B1F-ACE23302328D}" type="slidenum">
              <a:rPr lang="en-IN">
                <a:solidFill>
                  <a:srgbClr val="8B8B8B"/>
                </a:solidFill>
                <a:latin typeface="Cambria"/>
                <a:ea typeface="DejaVu Sans"/>
              </a:rPr>
              <a:pP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85A737-EF18-4CA2-85FC-950A86B4DFB6}"/>
              </a:ext>
            </a:extLst>
          </p:cNvPr>
          <p:cNvSpPr>
            <a:spLocks noGrp="1"/>
          </p:cNvSpPr>
          <p:nvPr>
            <p:ph type="ftr" sz="quarter" idx="5"/>
          </p:nvPr>
        </p:nvSpPr>
        <p:spPr/>
        <p:txBody>
          <a:bodyPr/>
          <a:lstStyle/>
          <a:p>
            <a:pPr marL="12700">
              <a:lnSpc>
                <a:spcPts val="1425"/>
              </a:lnSpc>
            </a:pPr>
            <a:r>
              <a:rPr lang="en-US" spc="-5"/>
              <a:t>By </a:t>
            </a:r>
            <a:r>
              <a:rPr lang="en-US"/>
              <a:t>Mr </a:t>
            </a:r>
            <a:r>
              <a:rPr lang="en-US" spc="-5"/>
              <a:t>Nisarg </a:t>
            </a:r>
            <a:r>
              <a:rPr lang="en-US"/>
              <a:t>Gandhewar </a:t>
            </a:r>
            <a:r>
              <a:rPr lang="en-US" spc="-5"/>
              <a:t>Dept </a:t>
            </a:r>
            <a:r>
              <a:rPr lang="en-US"/>
              <a:t>of </a:t>
            </a:r>
            <a:r>
              <a:rPr lang="en-US" spc="-5"/>
              <a:t>CSE, SBJITMR,</a:t>
            </a:r>
            <a:r>
              <a:rPr lang="en-US" spc="-10"/>
              <a:t> </a:t>
            </a:r>
            <a:r>
              <a:rPr lang="en-US"/>
              <a:t>Nagpur</a:t>
            </a:r>
            <a:endParaRPr lang="en-US" dirty="0"/>
          </a:p>
        </p:txBody>
      </p:sp>
      <p:sp>
        <p:nvSpPr>
          <p:cNvPr id="4" name="Slide Number Placeholder 3">
            <a:extLst>
              <a:ext uri="{FF2B5EF4-FFF2-40B4-BE49-F238E27FC236}">
                <a16:creationId xmlns:a16="http://schemas.microsoft.com/office/drawing/2014/main" id="{741CA932-0066-49B0-B427-FD978248D2B5}"/>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4</a:t>
            </a:fld>
            <a:endParaRPr lang="en-IN" dirty="0"/>
          </a:p>
        </p:txBody>
      </p:sp>
      <p:sp>
        <p:nvSpPr>
          <p:cNvPr id="6" name="TextBox 5">
            <a:extLst>
              <a:ext uri="{FF2B5EF4-FFF2-40B4-BE49-F238E27FC236}">
                <a16:creationId xmlns:a16="http://schemas.microsoft.com/office/drawing/2014/main" id="{D6D03D92-2526-42B0-92C1-80B662370B89}"/>
              </a:ext>
            </a:extLst>
          </p:cNvPr>
          <p:cNvSpPr txBox="1"/>
          <p:nvPr/>
        </p:nvSpPr>
        <p:spPr>
          <a:xfrm>
            <a:off x="1219200" y="1600200"/>
            <a:ext cx="7010400" cy="2739211"/>
          </a:xfrm>
          <a:prstGeom prst="rect">
            <a:avLst/>
          </a:prstGeom>
          <a:noFill/>
        </p:spPr>
        <p:txBody>
          <a:bodyPr wrap="square">
            <a:spAutoFit/>
          </a:bodyPr>
          <a:lstStyle/>
          <a:p>
            <a:pPr>
              <a:lnSpc>
                <a:spcPct val="100000"/>
              </a:lnSpc>
            </a:pPr>
            <a:r>
              <a:rPr lang="en-US" sz="3200" b="1" dirty="0">
                <a:solidFill>
                  <a:srgbClr val="000000"/>
                </a:solidFill>
                <a:latin typeface="Cambria"/>
                <a:ea typeface="DejaVu Sans"/>
              </a:rPr>
              <a:t>Objectives</a:t>
            </a:r>
          </a:p>
          <a:p>
            <a:pPr>
              <a:lnSpc>
                <a:spcPct val="100000"/>
              </a:lnSpc>
            </a:pPr>
            <a:endParaRPr lang="en-US" sz="2800" dirty="0"/>
          </a:p>
          <a:p>
            <a:pPr>
              <a:lnSpc>
                <a:spcPct val="100000"/>
              </a:lnSpc>
              <a:buFont typeface="Arial"/>
              <a:buChar char="•"/>
            </a:pPr>
            <a:r>
              <a:rPr lang="en-US" sz="2800" dirty="0">
                <a:solidFill>
                  <a:srgbClr val="000000"/>
                </a:solidFill>
                <a:latin typeface="Cambria"/>
                <a:ea typeface="DejaVu Sans"/>
              </a:rPr>
              <a:t>To Provide Advance Search facility to user.</a:t>
            </a:r>
            <a:endParaRPr lang="en-US" sz="2800" dirty="0"/>
          </a:p>
          <a:p>
            <a:pPr>
              <a:lnSpc>
                <a:spcPct val="100000"/>
              </a:lnSpc>
              <a:buFont typeface="Arial"/>
              <a:buChar char="•"/>
            </a:pPr>
            <a:r>
              <a:rPr lang="en-US" sz="2800" dirty="0">
                <a:solidFill>
                  <a:srgbClr val="000000"/>
                </a:solidFill>
                <a:latin typeface="Cambria"/>
                <a:ea typeface="DejaVu Sans"/>
              </a:rPr>
              <a:t>To Reduce affords of user. </a:t>
            </a:r>
            <a:endParaRPr lang="en-US" sz="2800" dirty="0"/>
          </a:p>
          <a:p>
            <a:pPr>
              <a:lnSpc>
                <a:spcPct val="100000"/>
              </a:lnSpc>
              <a:buFont typeface="Arial"/>
              <a:buChar char="•"/>
            </a:pPr>
            <a:r>
              <a:rPr lang="en-US" sz="2800" dirty="0">
                <a:solidFill>
                  <a:srgbClr val="000000"/>
                </a:solidFill>
                <a:latin typeface="Cambria"/>
                <a:ea typeface="DejaVu Sans"/>
              </a:rPr>
              <a:t>To Provide full satisfaction to user.</a:t>
            </a:r>
            <a:endParaRPr lang="en-US" sz="2800" dirty="0"/>
          </a:p>
          <a:p>
            <a:pPr>
              <a:lnSpc>
                <a:spcPct val="100000"/>
              </a:lnSpc>
            </a:pPr>
            <a:endParaRPr lang="en-US" sz="2800" dirty="0"/>
          </a:p>
        </p:txBody>
      </p:sp>
    </p:spTree>
    <p:extLst>
      <p:ext uri="{BB962C8B-B14F-4D97-AF65-F5344CB8AC3E}">
        <p14:creationId xmlns:p14="http://schemas.microsoft.com/office/powerpoint/2010/main" val="61355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Introduction</a:t>
            </a:r>
            <a:endParaRPr sz="3200">
              <a:latin typeface="Times New Roman" pitchFamily="18" charset="0"/>
              <a:cs typeface="Times New Roman" pitchFamily="18" charset="0"/>
            </a:endParaRPr>
          </a:p>
        </p:txBody>
      </p:sp>
      <p:sp>
        <p:nvSpPr>
          <p:cNvPr id="125" name="CustomShape 2"/>
          <p:cNvSpPr/>
          <p:nvPr/>
        </p:nvSpPr>
        <p:spPr>
          <a:xfrm>
            <a:off x="457200" y="1600200"/>
            <a:ext cx="8226277" cy="4521600"/>
          </a:xfrm>
          <a:prstGeom prst="rect">
            <a:avLst/>
          </a:prstGeom>
          <a:noFill/>
          <a:ln>
            <a:noFill/>
          </a:ln>
        </p:spPr>
      </p:sp>
      <p:sp>
        <p:nvSpPr>
          <p:cNvPr id="126"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27"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26DEB5D4-483D-4972-931E-A2627EF7F03F}" type="slidenum">
              <a:rPr lang="en-IN">
                <a:solidFill>
                  <a:srgbClr val="8B8B8B"/>
                </a:solidFill>
                <a:latin typeface="Cambria"/>
                <a:ea typeface="DejaVu Sans"/>
              </a:rPr>
              <a:pPr>
                <a:lnSpc>
                  <a:spcPct val="100000"/>
                </a:lnSpc>
              </a:pPr>
              <a:t>5</a:t>
            </a:fld>
            <a:endParaRPr/>
          </a:p>
        </p:txBody>
      </p:sp>
      <p:sp>
        <p:nvSpPr>
          <p:cNvPr id="7" name="TextBox 6">
            <a:extLst>
              <a:ext uri="{FF2B5EF4-FFF2-40B4-BE49-F238E27FC236}">
                <a16:creationId xmlns:a16="http://schemas.microsoft.com/office/drawing/2014/main" id="{7B752D55-B191-4352-AFB4-90DDBF1A66EA}"/>
              </a:ext>
            </a:extLst>
          </p:cNvPr>
          <p:cNvSpPr txBox="1"/>
          <p:nvPr/>
        </p:nvSpPr>
        <p:spPr>
          <a:xfrm>
            <a:off x="508338" y="1182231"/>
            <a:ext cx="8124000" cy="4493538"/>
          </a:xfrm>
          <a:prstGeom prst="rect">
            <a:avLst/>
          </a:prstGeom>
          <a:noFill/>
        </p:spPr>
        <p:txBody>
          <a:bodyPr wrap="square">
            <a:spAutoFit/>
          </a:bodyPr>
          <a:lstStyle/>
          <a:p>
            <a:pPr algn="just"/>
            <a:r>
              <a:rPr lang="en-US" sz="2200" b="1" i="0" dirty="0">
                <a:solidFill>
                  <a:srgbClr val="333333"/>
                </a:solidFill>
                <a:effectLst/>
                <a:latin typeface="Roboto" panose="020B0604020202020204" pitchFamily="2" charset="0"/>
              </a:rPr>
              <a:t>Introduction</a:t>
            </a:r>
            <a:r>
              <a:rPr lang="en-US" sz="2200" b="0" i="0" dirty="0">
                <a:solidFill>
                  <a:srgbClr val="333333"/>
                </a:solidFill>
                <a:effectLst/>
                <a:latin typeface="Roboto" panose="020B0604020202020204" pitchFamily="2" charset="0"/>
              </a:rPr>
              <a:t>: Feedback provided during formative assessment guides students to close the gap between their current and desired performance and enhances their learning and satisfaction. To get positive impact of feedback, it should be effective and timely. Perceptions and preferences of students for feedback may vary based on their attitude</a:t>
            </a:r>
            <a:r>
              <a:rPr lang="en-US" sz="2200" dirty="0">
                <a:solidFill>
                  <a:srgbClr val="333333"/>
                </a:solidFill>
                <a:latin typeface="Roboto" panose="020B0604020202020204" pitchFamily="2" charset="0"/>
              </a:rPr>
              <a:t> </a:t>
            </a:r>
            <a:r>
              <a:rPr lang="en-US" sz="2200" b="0" i="0" dirty="0">
                <a:solidFill>
                  <a:srgbClr val="333333"/>
                </a:solidFill>
                <a:effectLst/>
                <a:latin typeface="Roboto" panose="020B0604020202020204" pitchFamily="2" charset="0"/>
              </a:rPr>
              <a:t>and many other factors. Teachers may have different perceptions than the students about feedback. So present study tries to introduce feedback in the formative assessment of pharmacology and understand perceptions of students and teachers towards it. Aim: To provide effective, timely feedback to students for giving desired direction to learning and also, to assess students' and teachers' perceptions of feedback. </a:t>
            </a:r>
            <a:endParaRPr lang="en-IN" sz="2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28600"/>
            <a:ext cx="8226277" cy="60960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System Design: Flowchart</a:t>
            </a:r>
            <a:r>
              <a:rPr lang="en-IN" sz="4400" b="1" dirty="0">
                <a:solidFill>
                  <a:srgbClr val="000000"/>
                </a:solidFill>
                <a:latin typeface="Calibri"/>
                <a:ea typeface="DejaVu Sans"/>
              </a:rPr>
              <a:t>                 </a:t>
            </a:r>
            <a:endParaRPr dirty="0"/>
          </a:p>
        </p:txBody>
      </p:sp>
      <p:sp>
        <p:nvSpPr>
          <p:cNvPr id="134"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35"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9F81C39D-0B5F-4F33-B0D0-B1F3FAE08D60}" type="slidenum">
              <a:rPr lang="en-IN">
                <a:solidFill>
                  <a:srgbClr val="8B8B8B"/>
                </a:solidFill>
                <a:latin typeface="Cambria"/>
                <a:ea typeface="DejaVu Sans"/>
              </a:rPr>
              <a:pPr>
                <a:lnSpc>
                  <a:spcPct val="100000"/>
                </a:lnSpc>
              </a:pPr>
              <a:t>6</a:t>
            </a:fld>
            <a:endParaRPr/>
          </a:p>
        </p:txBody>
      </p:sp>
      <p:sp>
        <p:nvSpPr>
          <p:cNvPr id="2" name="Rectangle: Rounded Corners 1">
            <a:extLst>
              <a:ext uri="{FF2B5EF4-FFF2-40B4-BE49-F238E27FC236}">
                <a16:creationId xmlns:a16="http://schemas.microsoft.com/office/drawing/2014/main" id="{CF1E5112-BFB6-4E96-A96C-680CFC9C5266}"/>
              </a:ext>
            </a:extLst>
          </p:cNvPr>
          <p:cNvSpPr/>
          <p:nvPr/>
        </p:nvSpPr>
        <p:spPr>
          <a:xfrm>
            <a:off x="457200" y="1405998"/>
            <a:ext cx="1270000" cy="4572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 Start</a:t>
            </a:r>
            <a:endParaRPr lang="en-IN" dirty="0"/>
          </a:p>
        </p:txBody>
      </p:sp>
      <p:sp>
        <p:nvSpPr>
          <p:cNvPr id="13" name="Rectangle: Rounded Corners 12">
            <a:extLst>
              <a:ext uri="{FF2B5EF4-FFF2-40B4-BE49-F238E27FC236}">
                <a16:creationId xmlns:a16="http://schemas.microsoft.com/office/drawing/2014/main" id="{171865F9-F43A-4C52-8BE1-8553560E6DAC}"/>
              </a:ext>
            </a:extLst>
          </p:cNvPr>
          <p:cNvSpPr/>
          <p:nvPr/>
        </p:nvSpPr>
        <p:spPr>
          <a:xfrm>
            <a:off x="2565645" y="1407012"/>
            <a:ext cx="1447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First Name</a:t>
            </a:r>
            <a:endParaRPr lang="en-IN" dirty="0"/>
          </a:p>
        </p:txBody>
      </p:sp>
      <p:sp>
        <p:nvSpPr>
          <p:cNvPr id="14" name="Rectangle: Rounded Corners 13">
            <a:extLst>
              <a:ext uri="{FF2B5EF4-FFF2-40B4-BE49-F238E27FC236}">
                <a16:creationId xmlns:a16="http://schemas.microsoft.com/office/drawing/2014/main" id="{2311EDF6-C7A0-4C3C-9BB6-855EDD9D8FD5}"/>
              </a:ext>
            </a:extLst>
          </p:cNvPr>
          <p:cNvSpPr/>
          <p:nvPr/>
        </p:nvSpPr>
        <p:spPr>
          <a:xfrm>
            <a:off x="4699489" y="1405998"/>
            <a:ext cx="1558785"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Middle Name</a:t>
            </a:r>
            <a:endParaRPr lang="en-IN" dirty="0"/>
          </a:p>
        </p:txBody>
      </p:sp>
      <p:sp>
        <p:nvSpPr>
          <p:cNvPr id="15" name="Rectangle: Rounded Corners 14">
            <a:extLst>
              <a:ext uri="{FF2B5EF4-FFF2-40B4-BE49-F238E27FC236}">
                <a16:creationId xmlns:a16="http://schemas.microsoft.com/office/drawing/2014/main" id="{FB243DE5-E0C5-452C-8212-BBA8A803C3B4}"/>
              </a:ext>
            </a:extLst>
          </p:cNvPr>
          <p:cNvSpPr/>
          <p:nvPr/>
        </p:nvSpPr>
        <p:spPr>
          <a:xfrm>
            <a:off x="6934200" y="1419911"/>
            <a:ext cx="1447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Last Name</a:t>
            </a:r>
            <a:endParaRPr lang="en-IN" dirty="0"/>
          </a:p>
        </p:txBody>
      </p:sp>
      <p:sp>
        <p:nvSpPr>
          <p:cNvPr id="17" name="Rectangle: Rounded Corners 16">
            <a:extLst>
              <a:ext uri="{FF2B5EF4-FFF2-40B4-BE49-F238E27FC236}">
                <a16:creationId xmlns:a16="http://schemas.microsoft.com/office/drawing/2014/main" id="{129C238D-A501-42A0-A2D5-C0BE16BDD0A0}"/>
              </a:ext>
            </a:extLst>
          </p:cNvPr>
          <p:cNvSpPr/>
          <p:nvPr/>
        </p:nvSpPr>
        <p:spPr>
          <a:xfrm>
            <a:off x="6934200" y="2508533"/>
            <a:ext cx="14478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Email id</a:t>
            </a:r>
            <a:endParaRPr lang="en-IN" dirty="0"/>
          </a:p>
        </p:txBody>
      </p:sp>
      <p:sp>
        <p:nvSpPr>
          <p:cNvPr id="18" name="Rectangle: Rounded Corners 17">
            <a:extLst>
              <a:ext uri="{FF2B5EF4-FFF2-40B4-BE49-F238E27FC236}">
                <a16:creationId xmlns:a16="http://schemas.microsoft.com/office/drawing/2014/main" id="{B914B458-FA68-4B4D-A02C-DDB537503E8E}"/>
              </a:ext>
            </a:extLst>
          </p:cNvPr>
          <p:cNvSpPr/>
          <p:nvPr/>
        </p:nvSpPr>
        <p:spPr>
          <a:xfrm>
            <a:off x="4699489" y="2522041"/>
            <a:ext cx="155878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Phone no</a:t>
            </a:r>
            <a:endParaRPr lang="en-IN" dirty="0"/>
          </a:p>
        </p:txBody>
      </p:sp>
      <p:sp>
        <p:nvSpPr>
          <p:cNvPr id="20" name="Rectangle: Rounded Corners 19">
            <a:extLst>
              <a:ext uri="{FF2B5EF4-FFF2-40B4-BE49-F238E27FC236}">
                <a16:creationId xmlns:a16="http://schemas.microsoft.com/office/drawing/2014/main" id="{936520EE-0DF3-4946-870F-FFCDDCF8BDE3}"/>
              </a:ext>
            </a:extLst>
          </p:cNvPr>
          <p:cNvSpPr/>
          <p:nvPr/>
        </p:nvSpPr>
        <p:spPr>
          <a:xfrm>
            <a:off x="2413245" y="2522041"/>
            <a:ext cx="16002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Branch</a:t>
            </a:r>
            <a:endParaRPr lang="en-IN" dirty="0"/>
          </a:p>
        </p:txBody>
      </p:sp>
      <p:sp>
        <p:nvSpPr>
          <p:cNvPr id="19" name="Rectangle: Rounded Corners 18">
            <a:extLst>
              <a:ext uri="{FF2B5EF4-FFF2-40B4-BE49-F238E27FC236}">
                <a16:creationId xmlns:a16="http://schemas.microsoft.com/office/drawing/2014/main" id="{EFCC541C-D50E-490D-8559-01DB95510114}"/>
              </a:ext>
            </a:extLst>
          </p:cNvPr>
          <p:cNvSpPr/>
          <p:nvPr/>
        </p:nvSpPr>
        <p:spPr>
          <a:xfrm>
            <a:off x="2428485" y="3607625"/>
            <a:ext cx="1906663" cy="4572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 Faculty In-charge</a:t>
            </a:r>
            <a:endParaRPr lang="en-IN" dirty="0"/>
          </a:p>
        </p:txBody>
      </p:sp>
      <p:sp>
        <p:nvSpPr>
          <p:cNvPr id="21" name="Rectangle: Rounded Corners 20">
            <a:extLst>
              <a:ext uri="{FF2B5EF4-FFF2-40B4-BE49-F238E27FC236}">
                <a16:creationId xmlns:a16="http://schemas.microsoft.com/office/drawing/2014/main" id="{1C7B6E80-64C1-4F34-8621-6EC557737956}"/>
              </a:ext>
            </a:extLst>
          </p:cNvPr>
          <p:cNvSpPr/>
          <p:nvPr/>
        </p:nvSpPr>
        <p:spPr>
          <a:xfrm>
            <a:off x="2413245" y="4663082"/>
            <a:ext cx="1906663"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 Feedback</a:t>
            </a:r>
            <a:endParaRPr lang="en-IN" dirty="0"/>
          </a:p>
        </p:txBody>
      </p:sp>
      <p:sp>
        <p:nvSpPr>
          <p:cNvPr id="22" name="Rectangle: Rounded Corners 21">
            <a:extLst>
              <a:ext uri="{FF2B5EF4-FFF2-40B4-BE49-F238E27FC236}">
                <a16:creationId xmlns:a16="http://schemas.microsoft.com/office/drawing/2014/main" id="{87E8E3FE-24B9-4279-A88B-AD186DCFBC7F}"/>
              </a:ext>
            </a:extLst>
          </p:cNvPr>
          <p:cNvSpPr/>
          <p:nvPr/>
        </p:nvSpPr>
        <p:spPr>
          <a:xfrm>
            <a:off x="2413245" y="5663186"/>
            <a:ext cx="1906663" cy="4572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 Submit</a:t>
            </a:r>
            <a:endParaRPr lang="en-IN" dirty="0"/>
          </a:p>
        </p:txBody>
      </p:sp>
      <p:cxnSp>
        <p:nvCxnSpPr>
          <p:cNvPr id="4" name="Straight Connector 3">
            <a:extLst>
              <a:ext uri="{FF2B5EF4-FFF2-40B4-BE49-F238E27FC236}">
                <a16:creationId xmlns:a16="http://schemas.microsoft.com/office/drawing/2014/main" id="{3BE18DBD-F327-457C-AA04-CF037A4B05C5}"/>
              </a:ext>
            </a:extLst>
          </p:cNvPr>
          <p:cNvCxnSpPr>
            <a:stCxn id="20" idx="1"/>
          </p:cNvCxnSpPr>
          <p:nvPr/>
        </p:nvCxnSpPr>
        <p:spPr>
          <a:xfrm flipH="1" flipV="1">
            <a:off x="1981200" y="2743200"/>
            <a:ext cx="432045" cy="744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919DC34-3D4E-4AC6-84E6-32DEF0B50F55}"/>
              </a:ext>
            </a:extLst>
          </p:cNvPr>
          <p:cNvCxnSpPr>
            <a:cxnSpLocks/>
          </p:cNvCxnSpPr>
          <p:nvPr/>
        </p:nvCxnSpPr>
        <p:spPr>
          <a:xfrm>
            <a:off x="1981200" y="2743200"/>
            <a:ext cx="0" cy="14478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CFC3A194-42DA-4D09-BB17-66CF858CB38B}"/>
              </a:ext>
            </a:extLst>
          </p:cNvPr>
          <p:cNvCxnSpPr/>
          <p:nvPr/>
        </p:nvCxnSpPr>
        <p:spPr>
          <a:xfrm flipH="1">
            <a:off x="1524000" y="2993852"/>
            <a:ext cx="45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7266DFDE-220F-4DA5-8E8F-49698DDD9C12}"/>
              </a:ext>
            </a:extLst>
          </p:cNvPr>
          <p:cNvCxnSpPr/>
          <p:nvPr/>
        </p:nvCxnSpPr>
        <p:spPr>
          <a:xfrm flipH="1">
            <a:off x="1524000" y="3415492"/>
            <a:ext cx="45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D672C592-2BC6-4962-ADA2-656FDAAEB1A4}"/>
              </a:ext>
            </a:extLst>
          </p:cNvPr>
          <p:cNvCxnSpPr/>
          <p:nvPr/>
        </p:nvCxnSpPr>
        <p:spPr>
          <a:xfrm flipH="1">
            <a:off x="1524000" y="3810000"/>
            <a:ext cx="45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A33D7DC6-2BB1-4ADD-A081-3CDF6547E136}"/>
              </a:ext>
            </a:extLst>
          </p:cNvPr>
          <p:cNvCxnSpPr/>
          <p:nvPr/>
        </p:nvCxnSpPr>
        <p:spPr>
          <a:xfrm flipH="1">
            <a:off x="1544320" y="4191000"/>
            <a:ext cx="45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7B7C7CAB-E734-4DB2-806A-680656D86B34}"/>
              </a:ext>
            </a:extLst>
          </p:cNvPr>
          <p:cNvSpPr txBox="1"/>
          <p:nvPr/>
        </p:nvSpPr>
        <p:spPr>
          <a:xfrm>
            <a:off x="1041396" y="2831069"/>
            <a:ext cx="761998" cy="369332"/>
          </a:xfrm>
          <a:prstGeom prst="rect">
            <a:avLst/>
          </a:prstGeom>
          <a:noFill/>
        </p:spPr>
        <p:txBody>
          <a:bodyPr wrap="square" rtlCol="0">
            <a:spAutoFit/>
          </a:bodyPr>
          <a:lstStyle/>
          <a:p>
            <a:r>
              <a:rPr lang="en-US" dirty="0"/>
              <a:t>CSE</a:t>
            </a:r>
            <a:endParaRPr lang="en-IN" dirty="0"/>
          </a:p>
        </p:txBody>
      </p:sp>
      <p:sp>
        <p:nvSpPr>
          <p:cNvPr id="33" name="TextBox 32">
            <a:extLst>
              <a:ext uri="{FF2B5EF4-FFF2-40B4-BE49-F238E27FC236}">
                <a16:creationId xmlns:a16="http://schemas.microsoft.com/office/drawing/2014/main" id="{E26FC274-E7D9-44D9-90D8-47CA6997412B}"/>
              </a:ext>
            </a:extLst>
          </p:cNvPr>
          <p:cNvSpPr txBox="1"/>
          <p:nvPr/>
        </p:nvSpPr>
        <p:spPr>
          <a:xfrm>
            <a:off x="1198883" y="3230413"/>
            <a:ext cx="761998" cy="369332"/>
          </a:xfrm>
          <a:prstGeom prst="rect">
            <a:avLst/>
          </a:prstGeom>
          <a:noFill/>
        </p:spPr>
        <p:txBody>
          <a:bodyPr wrap="square" rtlCol="0">
            <a:spAutoFit/>
          </a:bodyPr>
          <a:lstStyle/>
          <a:p>
            <a:r>
              <a:rPr lang="en-US" dirty="0"/>
              <a:t>IT</a:t>
            </a:r>
            <a:endParaRPr lang="en-IN" dirty="0"/>
          </a:p>
        </p:txBody>
      </p:sp>
      <p:sp>
        <p:nvSpPr>
          <p:cNvPr id="34" name="TextBox 33">
            <a:extLst>
              <a:ext uri="{FF2B5EF4-FFF2-40B4-BE49-F238E27FC236}">
                <a16:creationId xmlns:a16="http://schemas.microsoft.com/office/drawing/2014/main" id="{FAB4EF78-2D37-478A-87E9-DD4318F77D32}"/>
              </a:ext>
            </a:extLst>
          </p:cNvPr>
          <p:cNvSpPr txBox="1"/>
          <p:nvPr/>
        </p:nvSpPr>
        <p:spPr>
          <a:xfrm>
            <a:off x="157475" y="3651559"/>
            <a:ext cx="1595122" cy="369332"/>
          </a:xfrm>
          <a:prstGeom prst="rect">
            <a:avLst/>
          </a:prstGeom>
          <a:noFill/>
        </p:spPr>
        <p:txBody>
          <a:bodyPr wrap="square" rtlCol="0">
            <a:spAutoFit/>
          </a:bodyPr>
          <a:lstStyle/>
          <a:p>
            <a:r>
              <a:rPr lang="en-US" dirty="0"/>
              <a:t>MECHANICAL</a:t>
            </a:r>
            <a:endParaRPr lang="en-IN" dirty="0"/>
          </a:p>
        </p:txBody>
      </p:sp>
      <p:sp>
        <p:nvSpPr>
          <p:cNvPr id="35" name="TextBox 34">
            <a:extLst>
              <a:ext uri="{FF2B5EF4-FFF2-40B4-BE49-F238E27FC236}">
                <a16:creationId xmlns:a16="http://schemas.microsoft.com/office/drawing/2014/main" id="{AE993D66-8353-4BBD-9780-9F5BC532572C}"/>
              </a:ext>
            </a:extLst>
          </p:cNvPr>
          <p:cNvSpPr txBox="1"/>
          <p:nvPr/>
        </p:nvSpPr>
        <p:spPr>
          <a:xfrm>
            <a:off x="269238" y="4014507"/>
            <a:ext cx="1371596" cy="369332"/>
          </a:xfrm>
          <a:prstGeom prst="rect">
            <a:avLst/>
          </a:prstGeom>
          <a:noFill/>
        </p:spPr>
        <p:txBody>
          <a:bodyPr wrap="square" rtlCol="0">
            <a:spAutoFit/>
          </a:bodyPr>
          <a:lstStyle/>
          <a:p>
            <a:r>
              <a:rPr lang="en-US" dirty="0"/>
              <a:t>ELECTRICAL</a:t>
            </a:r>
            <a:endParaRPr lang="en-IN" dirty="0"/>
          </a:p>
        </p:txBody>
      </p:sp>
      <p:cxnSp>
        <p:nvCxnSpPr>
          <p:cNvPr id="38" name="Straight Connector 37">
            <a:extLst>
              <a:ext uri="{FF2B5EF4-FFF2-40B4-BE49-F238E27FC236}">
                <a16:creationId xmlns:a16="http://schemas.microsoft.com/office/drawing/2014/main" id="{52EAEA40-8349-4838-ABE9-8087D5B7A1C9}"/>
              </a:ext>
            </a:extLst>
          </p:cNvPr>
          <p:cNvCxnSpPr/>
          <p:nvPr/>
        </p:nvCxnSpPr>
        <p:spPr>
          <a:xfrm flipH="1" flipV="1">
            <a:off x="4361576" y="3810000"/>
            <a:ext cx="432045" cy="744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0C9E44CE-9797-419D-8AB0-64082611ADB5}"/>
              </a:ext>
            </a:extLst>
          </p:cNvPr>
          <p:cNvCxnSpPr>
            <a:cxnSpLocks/>
          </p:cNvCxnSpPr>
          <p:nvPr/>
        </p:nvCxnSpPr>
        <p:spPr>
          <a:xfrm>
            <a:off x="4793621" y="3810000"/>
            <a:ext cx="0" cy="144780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29D639D6-B036-4AC5-BDE0-6B2616C01027}"/>
              </a:ext>
            </a:extLst>
          </p:cNvPr>
          <p:cNvCxnSpPr>
            <a:cxnSpLocks/>
          </p:cNvCxnSpPr>
          <p:nvPr/>
        </p:nvCxnSpPr>
        <p:spPr>
          <a:xfrm flipV="1">
            <a:off x="4793621" y="4007481"/>
            <a:ext cx="388519" cy="6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B8BBFA3F-7840-460C-B51A-B5FADD5389DC}"/>
              </a:ext>
            </a:extLst>
          </p:cNvPr>
          <p:cNvCxnSpPr>
            <a:cxnSpLocks/>
          </p:cNvCxnSpPr>
          <p:nvPr/>
        </p:nvCxnSpPr>
        <p:spPr>
          <a:xfrm flipV="1">
            <a:off x="4793619" y="4376759"/>
            <a:ext cx="388519" cy="6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4A52CEE8-7120-4594-92E5-27150DCA239E}"/>
              </a:ext>
            </a:extLst>
          </p:cNvPr>
          <p:cNvCxnSpPr>
            <a:cxnSpLocks/>
          </p:cNvCxnSpPr>
          <p:nvPr/>
        </p:nvCxnSpPr>
        <p:spPr>
          <a:xfrm flipV="1">
            <a:off x="4793619" y="4809013"/>
            <a:ext cx="388519" cy="6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DD85DF7A-F5E7-4699-8780-501943DB77C8}"/>
              </a:ext>
            </a:extLst>
          </p:cNvPr>
          <p:cNvCxnSpPr>
            <a:cxnSpLocks/>
          </p:cNvCxnSpPr>
          <p:nvPr/>
        </p:nvCxnSpPr>
        <p:spPr>
          <a:xfrm flipV="1">
            <a:off x="4793620" y="5214836"/>
            <a:ext cx="388519" cy="6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EFB12A51-0670-4087-8712-7E4994560B47}"/>
              </a:ext>
            </a:extLst>
          </p:cNvPr>
          <p:cNvSpPr txBox="1"/>
          <p:nvPr/>
        </p:nvSpPr>
        <p:spPr>
          <a:xfrm>
            <a:off x="5182141" y="5010373"/>
            <a:ext cx="1549411" cy="369332"/>
          </a:xfrm>
          <a:prstGeom prst="rect">
            <a:avLst/>
          </a:prstGeom>
          <a:noFill/>
        </p:spPr>
        <p:txBody>
          <a:bodyPr wrap="square" rtlCol="0">
            <a:spAutoFit/>
          </a:bodyPr>
          <a:lstStyle/>
          <a:p>
            <a:r>
              <a:rPr lang="en-US" dirty="0"/>
              <a:t>Pranita mam</a:t>
            </a:r>
            <a:endParaRPr lang="en-IN" dirty="0"/>
          </a:p>
        </p:txBody>
      </p:sp>
      <p:sp>
        <p:nvSpPr>
          <p:cNvPr id="49" name="TextBox 48">
            <a:extLst>
              <a:ext uri="{FF2B5EF4-FFF2-40B4-BE49-F238E27FC236}">
                <a16:creationId xmlns:a16="http://schemas.microsoft.com/office/drawing/2014/main" id="{EBBB3C8D-15D7-4500-8D83-AB52907C9897}"/>
              </a:ext>
            </a:extLst>
          </p:cNvPr>
          <p:cNvSpPr txBox="1"/>
          <p:nvPr/>
        </p:nvSpPr>
        <p:spPr>
          <a:xfrm>
            <a:off x="5182139" y="4634931"/>
            <a:ext cx="1549413" cy="369332"/>
          </a:xfrm>
          <a:prstGeom prst="rect">
            <a:avLst/>
          </a:prstGeom>
          <a:noFill/>
        </p:spPr>
        <p:txBody>
          <a:bodyPr wrap="square" rtlCol="0">
            <a:spAutoFit/>
          </a:bodyPr>
          <a:lstStyle/>
          <a:p>
            <a:r>
              <a:rPr lang="en-US" dirty="0"/>
              <a:t>Roshni mam</a:t>
            </a:r>
            <a:endParaRPr lang="en-IN" dirty="0"/>
          </a:p>
        </p:txBody>
      </p:sp>
      <p:sp>
        <p:nvSpPr>
          <p:cNvPr id="50" name="TextBox 49">
            <a:extLst>
              <a:ext uri="{FF2B5EF4-FFF2-40B4-BE49-F238E27FC236}">
                <a16:creationId xmlns:a16="http://schemas.microsoft.com/office/drawing/2014/main" id="{86D5BAFF-B265-421F-A051-B1AF68C187CB}"/>
              </a:ext>
            </a:extLst>
          </p:cNvPr>
          <p:cNvSpPr txBox="1"/>
          <p:nvPr/>
        </p:nvSpPr>
        <p:spPr>
          <a:xfrm>
            <a:off x="5182138" y="4203638"/>
            <a:ext cx="1371925" cy="369332"/>
          </a:xfrm>
          <a:prstGeom prst="rect">
            <a:avLst/>
          </a:prstGeom>
          <a:noFill/>
        </p:spPr>
        <p:txBody>
          <a:bodyPr wrap="square" rtlCol="0">
            <a:spAutoFit/>
          </a:bodyPr>
          <a:lstStyle/>
          <a:p>
            <a:r>
              <a:rPr lang="en-US" dirty="0"/>
              <a:t>Rupali mam</a:t>
            </a:r>
            <a:endParaRPr lang="en-IN" dirty="0"/>
          </a:p>
        </p:txBody>
      </p:sp>
      <p:sp>
        <p:nvSpPr>
          <p:cNvPr id="51" name="TextBox 50">
            <a:extLst>
              <a:ext uri="{FF2B5EF4-FFF2-40B4-BE49-F238E27FC236}">
                <a16:creationId xmlns:a16="http://schemas.microsoft.com/office/drawing/2014/main" id="{9F4EDE8B-A20A-48EA-823D-6EE27F2BABDA}"/>
              </a:ext>
            </a:extLst>
          </p:cNvPr>
          <p:cNvSpPr txBox="1"/>
          <p:nvPr/>
        </p:nvSpPr>
        <p:spPr>
          <a:xfrm>
            <a:off x="5167347" y="3806156"/>
            <a:ext cx="1219187" cy="369332"/>
          </a:xfrm>
          <a:prstGeom prst="rect">
            <a:avLst/>
          </a:prstGeom>
          <a:noFill/>
        </p:spPr>
        <p:txBody>
          <a:bodyPr wrap="square" rtlCol="0">
            <a:spAutoFit/>
          </a:bodyPr>
          <a:lstStyle/>
          <a:p>
            <a:r>
              <a:rPr lang="en-US" dirty="0"/>
              <a:t>Ratnesh sir</a:t>
            </a:r>
            <a:endParaRPr lang="en-IN" dirty="0"/>
          </a:p>
        </p:txBody>
      </p:sp>
      <p:cxnSp>
        <p:nvCxnSpPr>
          <p:cNvPr id="37" name="Straight Arrow Connector 36">
            <a:extLst>
              <a:ext uri="{FF2B5EF4-FFF2-40B4-BE49-F238E27FC236}">
                <a16:creationId xmlns:a16="http://schemas.microsoft.com/office/drawing/2014/main" id="{73879260-74CC-43FE-A956-14AAAC186C58}"/>
              </a:ext>
            </a:extLst>
          </p:cNvPr>
          <p:cNvCxnSpPr>
            <a:stCxn id="2" idx="3"/>
            <a:endCxn id="13" idx="1"/>
          </p:cNvCxnSpPr>
          <p:nvPr/>
        </p:nvCxnSpPr>
        <p:spPr>
          <a:xfrm>
            <a:off x="1727200" y="1634598"/>
            <a:ext cx="838445" cy="10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AF3FBC7F-D541-4B99-A74B-5ABAD7EC345E}"/>
              </a:ext>
            </a:extLst>
          </p:cNvPr>
          <p:cNvCxnSpPr>
            <a:stCxn id="13" idx="3"/>
          </p:cNvCxnSpPr>
          <p:nvPr/>
        </p:nvCxnSpPr>
        <p:spPr>
          <a:xfrm flipV="1">
            <a:off x="4013445" y="1634598"/>
            <a:ext cx="686044" cy="10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A5F22CAE-341B-449D-ACAC-92FFD8115F5A}"/>
              </a:ext>
            </a:extLst>
          </p:cNvPr>
          <p:cNvCxnSpPr>
            <a:stCxn id="14" idx="3"/>
          </p:cNvCxnSpPr>
          <p:nvPr/>
        </p:nvCxnSpPr>
        <p:spPr>
          <a:xfrm>
            <a:off x="6258274" y="1634598"/>
            <a:ext cx="59972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7A0C0890-B169-40BF-A812-9E4F3B3C0362}"/>
              </a:ext>
            </a:extLst>
          </p:cNvPr>
          <p:cNvCxnSpPr>
            <a:stCxn id="15" idx="2"/>
            <a:endCxn id="17" idx="0"/>
          </p:cNvCxnSpPr>
          <p:nvPr/>
        </p:nvCxnSpPr>
        <p:spPr>
          <a:xfrm>
            <a:off x="7658100" y="1877111"/>
            <a:ext cx="0" cy="6314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1B9BA2FB-7898-4F88-8610-DB81964D86DC}"/>
              </a:ext>
            </a:extLst>
          </p:cNvPr>
          <p:cNvCxnSpPr>
            <a:stCxn id="17" idx="1"/>
            <a:endCxn id="18" idx="3"/>
          </p:cNvCxnSpPr>
          <p:nvPr/>
        </p:nvCxnSpPr>
        <p:spPr>
          <a:xfrm flipH="1">
            <a:off x="6258274" y="2737133"/>
            <a:ext cx="675926" cy="135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FFFE41AD-3B94-449E-8ADD-2057E2D4C64C}"/>
              </a:ext>
            </a:extLst>
          </p:cNvPr>
          <p:cNvCxnSpPr>
            <a:stCxn id="18" idx="1"/>
            <a:endCxn id="20" idx="3"/>
          </p:cNvCxnSpPr>
          <p:nvPr/>
        </p:nvCxnSpPr>
        <p:spPr>
          <a:xfrm flipH="1">
            <a:off x="4013445" y="2750641"/>
            <a:ext cx="68604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Straight Arrow Connector 62">
            <a:extLst>
              <a:ext uri="{FF2B5EF4-FFF2-40B4-BE49-F238E27FC236}">
                <a16:creationId xmlns:a16="http://schemas.microsoft.com/office/drawing/2014/main" id="{D6FC7E2E-8431-41D5-A78D-B4A2FFD9852A}"/>
              </a:ext>
            </a:extLst>
          </p:cNvPr>
          <p:cNvCxnSpPr>
            <a:stCxn id="20" idx="2"/>
          </p:cNvCxnSpPr>
          <p:nvPr/>
        </p:nvCxnSpPr>
        <p:spPr>
          <a:xfrm>
            <a:off x="3213345" y="2979241"/>
            <a:ext cx="0" cy="620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9" name="Straight Arrow Connector 128">
            <a:extLst>
              <a:ext uri="{FF2B5EF4-FFF2-40B4-BE49-F238E27FC236}">
                <a16:creationId xmlns:a16="http://schemas.microsoft.com/office/drawing/2014/main" id="{103A9E11-2B59-473A-A970-D2C71A088357}"/>
              </a:ext>
            </a:extLst>
          </p:cNvPr>
          <p:cNvCxnSpPr/>
          <p:nvPr/>
        </p:nvCxnSpPr>
        <p:spPr>
          <a:xfrm>
            <a:off x="3213345" y="4064825"/>
            <a:ext cx="0" cy="5701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1" name="Straight Arrow Connector 130">
            <a:extLst>
              <a:ext uri="{FF2B5EF4-FFF2-40B4-BE49-F238E27FC236}">
                <a16:creationId xmlns:a16="http://schemas.microsoft.com/office/drawing/2014/main" id="{594C797C-648C-436A-99F6-8A7868D54976}"/>
              </a:ext>
            </a:extLst>
          </p:cNvPr>
          <p:cNvCxnSpPr/>
          <p:nvPr/>
        </p:nvCxnSpPr>
        <p:spPr>
          <a:xfrm>
            <a:off x="3213345" y="5120282"/>
            <a:ext cx="0" cy="542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6277" cy="4111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Developed Modules</a:t>
            </a:r>
            <a:endParaRPr sz="3200" b="1" dirty="0">
              <a:latin typeface="Times New Roman" pitchFamily="18" charset="0"/>
              <a:cs typeface="Times New Roman" pitchFamily="18" charset="0"/>
            </a:endParaRPr>
          </a:p>
        </p:txBody>
      </p:sp>
      <p:sp>
        <p:nvSpPr>
          <p:cNvPr id="145" name="CustomShape 2"/>
          <p:cNvSpPr/>
          <p:nvPr/>
        </p:nvSpPr>
        <p:spPr>
          <a:xfrm>
            <a:off x="457200" y="1600200"/>
            <a:ext cx="8226277" cy="4521600"/>
          </a:xfrm>
          <a:prstGeom prst="rect">
            <a:avLst/>
          </a:prstGeom>
          <a:noFill/>
          <a:ln>
            <a:noFill/>
          </a:ln>
        </p:spPr>
        <p:txBody>
          <a:bodyPr lIns="90000" tIns="45000" rIns="90000" bIns="45000"/>
          <a:lstStyle/>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146"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47"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952F66A9-43B8-4358-93AB-CA5525392EED}" type="slidenum">
              <a:rPr lang="en-IN">
                <a:solidFill>
                  <a:srgbClr val="8B8B8B"/>
                </a:solidFill>
                <a:latin typeface="Cambria"/>
                <a:ea typeface="DejaVu Sans"/>
              </a:rPr>
              <a:pPr>
                <a:lnSpc>
                  <a:spcPct val="100000"/>
                </a:lnSpc>
              </a:pPr>
              <a:t>7</a:t>
            </a:fld>
            <a:endParaRPr/>
          </a:p>
        </p:txBody>
      </p:sp>
      <p:sp>
        <p:nvSpPr>
          <p:cNvPr id="2" name="TextBox 1">
            <a:extLst>
              <a:ext uri="{FF2B5EF4-FFF2-40B4-BE49-F238E27FC236}">
                <a16:creationId xmlns:a16="http://schemas.microsoft.com/office/drawing/2014/main" id="{18365CED-EAFB-4A0D-A38B-00669616DB15}"/>
              </a:ext>
            </a:extLst>
          </p:cNvPr>
          <p:cNvSpPr txBox="1"/>
          <p:nvPr/>
        </p:nvSpPr>
        <p:spPr>
          <a:xfrm>
            <a:off x="533400" y="1447800"/>
            <a:ext cx="8150077" cy="3416320"/>
          </a:xfrm>
          <a:prstGeom prst="rect">
            <a:avLst/>
          </a:prstGeom>
          <a:noFill/>
        </p:spPr>
        <p:txBody>
          <a:bodyPr wrap="square" rtlCol="0">
            <a:spAutoFit/>
          </a:bodyPr>
          <a:lstStyle/>
          <a:p>
            <a:pPr algn="just"/>
            <a:r>
              <a:rPr lang="en-US" sz="2400" dirty="0"/>
              <a:t>In this module , we create a feedback form . First we have to write first name , middle name and last name then we have to write email id and phone no .After write all things we have to select branch . While selecting branch we have four branches like CSE , IT , Mechanical and  Electrical then select faculty in-charge we have four faculties like Ratnesh sir, Rupali mam, Roshni mam and Pranita mam. Then write some feedback of a particular subject then submit the feedback form using submit button.</a:t>
            </a:r>
            <a:endParaRPr lang="en-IN"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Screen Shots</a:t>
            </a:r>
            <a:endParaRPr sz="3200" b="1" dirty="0">
              <a:latin typeface="Times New Roman" pitchFamily="18" charset="0"/>
              <a:cs typeface="Times New Roman" pitchFamily="18" charset="0"/>
            </a:endParaRPr>
          </a:p>
        </p:txBody>
      </p:sp>
      <p:sp>
        <p:nvSpPr>
          <p:cNvPr id="149" name="CustomShape 2"/>
          <p:cNvSpPr/>
          <p:nvPr/>
        </p:nvSpPr>
        <p:spPr>
          <a:xfrm>
            <a:off x="457200" y="1600200"/>
            <a:ext cx="8226277" cy="4521600"/>
          </a:xfrm>
          <a:prstGeom prst="rect">
            <a:avLst/>
          </a:prstGeom>
          <a:noFill/>
          <a:ln>
            <a:noFill/>
          </a:ln>
        </p:spPr>
        <p:txBody>
          <a:bodyPr lIns="90000" tIns="45000" rIns="90000" bIns="45000"/>
          <a:lstStyle/>
          <a:p>
            <a:pPr>
              <a:lnSpc>
                <a:spcPct val="100000"/>
              </a:lnSpc>
            </a:pPr>
            <a:endParaRPr dirty="0"/>
          </a:p>
        </p:txBody>
      </p:sp>
      <p:sp>
        <p:nvSpPr>
          <p:cNvPr id="150"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rgbClr val="8B8B8B"/>
                </a:solidFill>
                <a:latin typeface="Cambria"/>
                <a:ea typeface="DejaVu Sans"/>
              </a:rPr>
              <a:t>S. B. Jain Institute of Technology Management and research</a:t>
            </a:r>
            <a:endParaRPr dirty="0"/>
          </a:p>
        </p:txBody>
      </p:sp>
      <p:sp>
        <p:nvSpPr>
          <p:cNvPr id="151"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B9AB3EB1-703F-4D33-A282-BD61275BE69C}" type="slidenum">
              <a:rPr lang="en-IN">
                <a:solidFill>
                  <a:srgbClr val="8B8B8B"/>
                </a:solidFill>
                <a:latin typeface="Cambria"/>
                <a:ea typeface="DejaVu Sans"/>
              </a:rPr>
              <a:pPr>
                <a:lnSpc>
                  <a:spcPct val="100000"/>
                </a:lnSpc>
              </a:pPr>
              <a:t>8</a:t>
            </a:fld>
            <a:endParaRPr/>
          </a:p>
        </p:txBody>
      </p:sp>
      <p:pic>
        <p:nvPicPr>
          <p:cNvPr id="4" name="Picture 3">
            <a:extLst>
              <a:ext uri="{FF2B5EF4-FFF2-40B4-BE49-F238E27FC236}">
                <a16:creationId xmlns:a16="http://schemas.microsoft.com/office/drawing/2014/main" id="{C61B0018-1492-4696-AA22-2C82F07263A4}"/>
              </a:ext>
            </a:extLst>
          </p:cNvPr>
          <p:cNvPicPr>
            <a:picLocks noChangeAspect="1"/>
          </p:cNvPicPr>
          <p:nvPr/>
        </p:nvPicPr>
        <p:blipFill rotWithShape="1">
          <a:blip r:embed="rId2">
            <a:extLst>
              <a:ext uri="{28A0092B-C50C-407E-A947-70E740481C1C}">
                <a14:useLocalDpi xmlns:a14="http://schemas.microsoft.com/office/drawing/2010/main" val="0"/>
              </a:ext>
            </a:extLst>
          </a:blip>
          <a:srcRect t="11111" r="54167" b="5926"/>
          <a:stretch/>
        </p:blipFill>
        <p:spPr>
          <a:xfrm>
            <a:off x="1295400" y="964800"/>
            <a:ext cx="6400800" cy="49530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3C83-A2E8-4084-BD9D-27C085944A51}"/>
              </a:ext>
            </a:extLst>
          </p:cNvPr>
          <p:cNvSpPr>
            <a:spLocks noGrp="1"/>
          </p:cNvSpPr>
          <p:nvPr>
            <p:ph type="title"/>
          </p:nvPr>
        </p:nvSpPr>
        <p:spPr>
          <a:xfrm>
            <a:off x="655733" y="228600"/>
            <a:ext cx="7802880" cy="861774"/>
          </a:xfrm>
        </p:spPr>
        <p:txBody>
          <a:bodyPr/>
          <a:lstStyle/>
          <a:p>
            <a:r>
              <a:rPr lang="en-IN" sz="2400" dirty="0">
                <a:solidFill>
                  <a:srgbClr val="000000"/>
                </a:solidFill>
                <a:latin typeface="Times New Roman" pitchFamily="18" charset="0"/>
                <a:ea typeface="DejaVu Sans"/>
                <a:cs typeface="Times New Roman" pitchFamily="18" charset="0"/>
              </a:rPr>
              <a:t>                                      </a:t>
            </a:r>
            <a:r>
              <a:rPr lang="en-IN" sz="3200" b="1" dirty="0">
                <a:solidFill>
                  <a:srgbClr val="000000"/>
                </a:solidFill>
                <a:latin typeface="Times New Roman" pitchFamily="18" charset="0"/>
                <a:ea typeface="DejaVu Sans"/>
                <a:cs typeface="Times New Roman" pitchFamily="18" charset="0"/>
              </a:rPr>
              <a:t>Screen</a:t>
            </a:r>
            <a:r>
              <a:rPr lang="en-IN" sz="2400" b="1" dirty="0">
                <a:solidFill>
                  <a:srgbClr val="000000"/>
                </a:solidFill>
                <a:latin typeface="Times New Roman" pitchFamily="18" charset="0"/>
                <a:ea typeface="DejaVu Sans"/>
                <a:cs typeface="Times New Roman" pitchFamily="18" charset="0"/>
              </a:rPr>
              <a:t> </a:t>
            </a:r>
            <a:r>
              <a:rPr lang="en-IN" sz="3200" b="1" dirty="0">
                <a:solidFill>
                  <a:srgbClr val="000000"/>
                </a:solidFill>
                <a:latin typeface="Times New Roman" pitchFamily="18" charset="0"/>
                <a:ea typeface="DejaVu Sans"/>
                <a:cs typeface="Times New Roman" pitchFamily="18" charset="0"/>
              </a:rPr>
              <a:t>Shots</a:t>
            </a:r>
            <a:br>
              <a:rPr lang="en-IN" sz="2400" b="1" dirty="0">
                <a:latin typeface="Times New Roman" pitchFamily="18" charset="0"/>
                <a:cs typeface="Times New Roman" pitchFamily="18" charset="0"/>
              </a:rPr>
            </a:br>
            <a:endParaRPr lang="en-IN" b="1" dirty="0"/>
          </a:p>
        </p:txBody>
      </p:sp>
      <p:sp>
        <p:nvSpPr>
          <p:cNvPr id="4" name="Slide Number Placeholder 3">
            <a:extLst>
              <a:ext uri="{FF2B5EF4-FFF2-40B4-BE49-F238E27FC236}">
                <a16:creationId xmlns:a16="http://schemas.microsoft.com/office/drawing/2014/main" id="{D6A350C7-ABBD-47AE-A7C6-0DAD09EEED31}"/>
              </a:ext>
            </a:extLst>
          </p:cNvPr>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9</a:t>
            </a:fld>
            <a:endParaRPr lang="en-IN" dirty="0"/>
          </a:p>
        </p:txBody>
      </p:sp>
      <p:sp>
        <p:nvSpPr>
          <p:cNvPr id="7" name="CustomShape 3">
            <a:extLst>
              <a:ext uri="{FF2B5EF4-FFF2-40B4-BE49-F238E27FC236}">
                <a16:creationId xmlns:a16="http://schemas.microsoft.com/office/drawing/2014/main" id="{95B273F4-3DFE-41CE-955F-1D8CC3363A37}"/>
              </a:ext>
            </a:extLst>
          </p:cNvPr>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rgbClr val="8B8B8B"/>
                </a:solidFill>
                <a:latin typeface="Cambria"/>
                <a:ea typeface="DejaVu Sans"/>
              </a:rPr>
              <a:t>S. B. Jain Institute of Technology Management and research</a:t>
            </a:r>
            <a:endParaRPr dirty="0"/>
          </a:p>
        </p:txBody>
      </p:sp>
      <p:pic>
        <p:nvPicPr>
          <p:cNvPr id="5" name="Picture 4">
            <a:extLst>
              <a:ext uri="{FF2B5EF4-FFF2-40B4-BE49-F238E27FC236}">
                <a16:creationId xmlns:a16="http://schemas.microsoft.com/office/drawing/2014/main" id="{546E12D1-9BA9-47F7-9A8A-A4034B5CA8C5}"/>
              </a:ext>
            </a:extLst>
          </p:cNvPr>
          <p:cNvPicPr>
            <a:picLocks noChangeAspect="1"/>
          </p:cNvPicPr>
          <p:nvPr/>
        </p:nvPicPr>
        <p:blipFill rotWithShape="1">
          <a:blip r:embed="rId2">
            <a:extLst>
              <a:ext uri="{28A0092B-C50C-407E-A947-70E740481C1C}">
                <a14:useLocalDpi xmlns:a14="http://schemas.microsoft.com/office/drawing/2010/main" val="0"/>
              </a:ext>
            </a:extLst>
          </a:blip>
          <a:srcRect t="10458" r="53333" b="5555"/>
          <a:stretch/>
        </p:blipFill>
        <p:spPr>
          <a:xfrm>
            <a:off x="1104900" y="952500"/>
            <a:ext cx="7048500" cy="5219700"/>
          </a:xfrm>
          <a:prstGeom prst="rect">
            <a:avLst/>
          </a:prstGeom>
        </p:spPr>
      </p:pic>
    </p:spTree>
    <p:extLst>
      <p:ext uri="{BB962C8B-B14F-4D97-AF65-F5344CB8AC3E}">
        <p14:creationId xmlns:p14="http://schemas.microsoft.com/office/powerpoint/2010/main" val="37826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1118</TotalTime>
  <Words>898</Words>
  <Application>Microsoft Office PowerPoint</Application>
  <PresentationFormat>On-screen Show (4:3)</PresentationFormat>
  <Paragraphs>118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vt:lpstr>
      <vt:lpstr>Perpetua</vt:lpstr>
      <vt:lpstr>Roboto</vt:lpstr>
      <vt:lpstr>Times New Roman</vt:lpstr>
      <vt:lpstr>Wingdings</vt:lpstr>
      <vt:lpstr>Office Theme</vt:lpstr>
      <vt:lpstr>Pre-Submission Seminar on  Student Feedback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Screen Shots </vt:lpstr>
      <vt:lpstr>                                                      Screen Shots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aditya wadgaonkar</cp:lastModifiedBy>
  <cp:revision>132</cp:revision>
  <dcterms:created xsi:type="dcterms:W3CDTF">2021-03-08T15:20:31Z</dcterms:created>
  <dcterms:modified xsi:type="dcterms:W3CDTF">2021-06-14T15:34:32Z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