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2730a080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2730a080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2730a0804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2730a0804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2730a0804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2730a0804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2730a0804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2730a0804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2730a0804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2730a0804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2730a0804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2730a0804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2730a0804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2730a0804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2730a0804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2730a0804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35d7572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35d7572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2730a080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2730a080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2730a080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2730a080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2730a080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2730a080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2730a080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2730a080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2730a080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2730a080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2730a0804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2730a0804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2730a0804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2730a0804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ctrTitle"/>
          </p:nvPr>
        </p:nvSpPr>
        <p:spPr>
          <a:xfrm>
            <a:off x="752050" y="185900"/>
            <a:ext cx="7695000" cy="9915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INVERTERS : SIMULATION</a:t>
            </a:r>
            <a:endParaRPr sz="3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344250" y="4199050"/>
            <a:ext cx="45843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Aditya Raj      |  Amrinder Singh Saini  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2K20/EC/014     2K20/EC/027 </a:t>
            </a:r>
            <a:endParaRPr sz="1800"/>
          </a:p>
        </p:txBody>
      </p:sp>
      <p:pic>
        <p:nvPicPr>
          <p:cNvPr id="105" name="Google Shape;10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5409" y="1940525"/>
            <a:ext cx="2073191" cy="206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5"/>
          <p:cNvSpPr txBox="1"/>
          <p:nvPr/>
        </p:nvSpPr>
        <p:spPr>
          <a:xfrm>
            <a:off x="1786125" y="1313725"/>
            <a:ext cx="5063100" cy="461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Mid-Term Project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Analog Electronics I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r>
              <a:rPr lang="en"/>
              <a:t> BRIDGE INVERTER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type="title"/>
          </p:nvPr>
        </p:nvSpPr>
        <p:spPr>
          <a:xfrm>
            <a:off x="251450" y="194725"/>
            <a:ext cx="3951900" cy="53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Ideal Full Bridge Inverter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35"/>
          <p:cNvSpPr txBox="1"/>
          <p:nvPr>
            <p:ph idx="1" type="body"/>
          </p:nvPr>
        </p:nvSpPr>
        <p:spPr>
          <a:xfrm>
            <a:off x="251450" y="825775"/>
            <a:ext cx="5483100" cy="1457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★"/>
            </a:pPr>
            <a:r>
              <a:rPr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Circuit Description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:-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4 ideal switches - S1/S4 and S2/S3 complimenting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DC Voltage source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Load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35"/>
          <p:cNvSpPr txBox="1"/>
          <p:nvPr/>
        </p:nvSpPr>
        <p:spPr>
          <a:xfrm>
            <a:off x="272500" y="2571750"/>
            <a:ext cx="5462100" cy="133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★"/>
            </a:pPr>
            <a:r>
              <a:rPr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Switching States</a:t>
            </a:r>
            <a:endParaRPr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S1 and S2 O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: Voltage =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DC</a:t>
            </a:r>
            <a:endParaRPr baseline="-25000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S1 and 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ON :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Voltage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0V short circuited.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and 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O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: Voltage =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-V</a:t>
            </a:r>
            <a:r>
              <a:rPr baseline="-25000" lang="en" sz="1600">
                <a:latin typeface="Times New Roman"/>
                <a:ea typeface="Times New Roman"/>
                <a:cs typeface="Times New Roman"/>
                <a:sym typeface="Times New Roman"/>
              </a:rPr>
              <a:t>DC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and 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O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Voltage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= 0V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short circuited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35"/>
          <p:cNvSpPr txBox="1"/>
          <p:nvPr/>
        </p:nvSpPr>
        <p:spPr>
          <a:xfrm>
            <a:off x="295450" y="4163150"/>
            <a:ext cx="8581500" cy="92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★"/>
            </a:pPr>
            <a:r>
              <a:rPr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:-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Single DC Source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Three voltage values + max voltage equal to input voltage.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7525" y="1255525"/>
            <a:ext cx="3104650" cy="1935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>
            <p:ph type="title"/>
          </p:nvPr>
        </p:nvSpPr>
        <p:spPr>
          <a:xfrm>
            <a:off x="251450" y="194725"/>
            <a:ext cx="6879600" cy="53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Practical</a:t>
            </a: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 Full Bridge Inverter - Simulink Model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36"/>
          <p:cNvSpPr txBox="1"/>
          <p:nvPr/>
        </p:nvSpPr>
        <p:spPr>
          <a:xfrm>
            <a:off x="268600" y="3800550"/>
            <a:ext cx="4122900" cy="12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★"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Components Used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:-                                                             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 MOSFETs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DC Power Source (50V)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Pulse generator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Current and Voltage measurement blocks.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896925"/>
            <a:ext cx="594360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6"/>
          <p:cNvSpPr txBox="1"/>
          <p:nvPr/>
        </p:nvSpPr>
        <p:spPr>
          <a:xfrm>
            <a:off x="4660025" y="4015950"/>
            <a:ext cx="42168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★"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For resistive Load : V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= 49.02V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For RL Load : V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= 49.81 V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type="title"/>
          </p:nvPr>
        </p:nvSpPr>
        <p:spPr>
          <a:xfrm>
            <a:off x="251450" y="194725"/>
            <a:ext cx="7403400" cy="53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Practical</a:t>
            </a: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 Full Bridge Inverter - Output Waveforms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37"/>
          <p:cNvPicPr preferRelativeResize="0"/>
          <p:nvPr/>
        </p:nvPicPr>
        <p:blipFill rotWithShape="1">
          <a:blip r:embed="rId4">
            <a:alphaModFix/>
          </a:blip>
          <a:srcRect b="0" l="0" r="31200" t="0"/>
          <a:stretch/>
        </p:blipFill>
        <p:spPr>
          <a:xfrm>
            <a:off x="420975" y="1299850"/>
            <a:ext cx="3460125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7"/>
          <p:cNvSpPr txBox="1"/>
          <p:nvPr/>
        </p:nvSpPr>
        <p:spPr>
          <a:xfrm>
            <a:off x="1432538" y="799938"/>
            <a:ext cx="14370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Resistive Load</a:t>
            </a:r>
            <a:endParaRPr sz="1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37"/>
          <p:cNvSpPr txBox="1"/>
          <p:nvPr/>
        </p:nvSpPr>
        <p:spPr>
          <a:xfrm>
            <a:off x="6383763" y="799950"/>
            <a:ext cx="9756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RL Load</a:t>
            </a:r>
            <a:endParaRPr sz="1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p37"/>
          <p:cNvPicPr preferRelativeResize="0"/>
          <p:nvPr/>
        </p:nvPicPr>
        <p:blipFill rotWithShape="1">
          <a:blip r:embed="rId5">
            <a:alphaModFix/>
          </a:blip>
          <a:srcRect b="0" l="0" r="30138" t="0"/>
          <a:stretch/>
        </p:blipFill>
        <p:spPr>
          <a:xfrm>
            <a:off x="5141513" y="1347475"/>
            <a:ext cx="3460126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FOR IMPROVEMENT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251450" y="170450"/>
            <a:ext cx="3616200" cy="53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Scope for Improvement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9"/>
          <p:cNvSpPr txBox="1"/>
          <p:nvPr>
            <p:ph idx="1" type="body"/>
          </p:nvPr>
        </p:nvSpPr>
        <p:spPr>
          <a:xfrm>
            <a:off x="251450" y="825775"/>
            <a:ext cx="7806300" cy="2034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 an advanced design, Pulse Width Modulation shall be used that results in a sinusoidal output waveform for current and voltage.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MOSFETs as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switches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are excellent, however IGBT switches have proved to be more efficient in inverter circuits and shall be used for application.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 the half bridge design, rather than using two DC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voltage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sources, a single DC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voltage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shall be used and two capacitors shall be connected across that source.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39"/>
          <p:cNvSpPr txBox="1"/>
          <p:nvPr/>
        </p:nvSpPr>
        <p:spPr>
          <a:xfrm>
            <a:off x="295450" y="3733400"/>
            <a:ext cx="8675400" cy="13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layfair Display"/>
              <a:buChar char="★"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always a requirement for reliable and efficient inverter circuits, especially in areas which do not have adequate power supply or the supply is inconsistent.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★"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our project, we identified what basically are inverter circuits and why do we actually need them. 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★"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Putting the theory to practical application we simulated half bridge and full bridge circuits in SIMULINK and obtained output waveforms. 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39"/>
          <p:cNvSpPr txBox="1"/>
          <p:nvPr>
            <p:ph type="title"/>
          </p:nvPr>
        </p:nvSpPr>
        <p:spPr>
          <a:xfrm>
            <a:off x="251450" y="3059875"/>
            <a:ext cx="1924200" cy="53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ctrTitle"/>
          </p:nvPr>
        </p:nvSpPr>
        <p:spPr>
          <a:xfrm>
            <a:off x="344250" y="689100"/>
            <a:ext cx="4819200" cy="76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 u="sng">
                <a:latin typeface="Times New Roman"/>
                <a:ea typeface="Times New Roman"/>
                <a:cs typeface="Times New Roman"/>
                <a:sym typeface="Times New Roman"/>
              </a:rPr>
              <a:t>PROJECT OUTLINE</a:t>
            </a:r>
            <a:endParaRPr sz="382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6"/>
          <p:cNvSpPr txBox="1"/>
          <p:nvPr>
            <p:ph idx="1" type="subTitle"/>
          </p:nvPr>
        </p:nvSpPr>
        <p:spPr>
          <a:xfrm>
            <a:off x="344250" y="1759275"/>
            <a:ext cx="7350900" cy="28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★"/>
            </a:pPr>
            <a:r>
              <a:rPr b="0" lang="en" sz="2000">
                <a:latin typeface="Times New Roman"/>
                <a:ea typeface="Times New Roman"/>
                <a:cs typeface="Times New Roman"/>
                <a:sym typeface="Times New Roman"/>
              </a:rPr>
              <a:t>Introduction to Inverters - Classification &amp; Applications</a:t>
            </a:r>
            <a:endParaRPr b="0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★"/>
            </a:pPr>
            <a:r>
              <a:rPr b="0" lang="en" sz="2000">
                <a:latin typeface="Times New Roman"/>
                <a:ea typeface="Times New Roman"/>
                <a:cs typeface="Times New Roman"/>
                <a:sym typeface="Times New Roman"/>
              </a:rPr>
              <a:t>Component selection for circuit design</a:t>
            </a:r>
            <a:endParaRPr b="0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★"/>
            </a:pPr>
            <a:r>
              <a:rPr b="0" lang="en" sz="2000">
                <a:latin typeface="Times New Roman"/>
                <a:ea typeface="Times New Roman"/>
                <a:cs typeface="Times New Roman"/>
                <a:sym typeface="Times New Roman"/>
              </a:rPr>
              <a:t>Ideal Half Bridge Inverter</a:t>
            </a:r>
            <a:endParaRPr b="0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★"/>
            </a:pPr>
            <a:r>
              <a:rPr b="0" lang="en" sz="2000">
                <a:latin typeface="Times New Roman"/>
                <a:ea typeface="Times New Roman"/>
                <a:cs typeface="Times New Roman"/>
                <a:sym typeface="Times New Roman"/>
              </a:rPr>
              <a:t>Practical Half Bridge Inverter using MOSFETs with simulation</a:t>
            </a:r>
            <a:endParaRPr b="0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★"/>
            </a:pPr>
            <a:r>
              <a:rPr b="0" lang="en" sz="2000">
                <a:latin typeface="Times New Roman"/>
                <a:ea typeface="Times New Roman"/>
                <a:cs typeface="Times New Roman"/>
                <a:sym typeface="Times New Roman"/>
              </a:rPr>
              <a:t>Ideal Full Bridge Inverter</a:t>
            </a:r>
            <a:endParaRPr b="0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★"/>
            </a:pPr>
            <a:r>
              <a:rPr b="0" lang="en" sz="2000">
                <a:latin typeface="Times New Roman"/>
                <a:ea typeface="Times New Roman"/>
                <a:cs typeface="Times New Roman"/>
                <a:sym typeface="Times New Roman"/>
              </a:rPr>
              <a:t>Practical Full Bridge Inverter using MOSFETs with simulation</a:t>
            </a:r>
            <a:endParaRPr b="0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INVERTERS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251450" y="194725"/>
            <a:ext cx="3602700" cy="53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Introduction to Inverters 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251450" y="825763"/>
            <a:ext cx="8580900" cy="296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★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Power inverters are electronic devices that consist of an inversion circuit which efficiently transforms a DC power source such as a battery to an AC power source.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★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Two methods for inversion :-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Convert low voltage DC to high voltage DC and then convert this high voltage DC to AC using Pulse Width Modulation.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Convert low voltage DC to low voltage using AC using inverter circuit and then use a step up transformer.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★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Inverter circuits are heavily dependent on the functioning of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switches.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Traditional inverters used mechanical switches for functioning. Heavy, costly and inefficient.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Modern day inverters use transistor switches for operation. Fast and reliable.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272500" y="3876175"/>
            <a:ext cx="8580900" cy="108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★"/>
            </a:pPr>
            <a:r>
              <a:rPr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:-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Based on the output waveforms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Based on the source of the inverter : VSI and CSI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Based on the type of Load : Single phase, three phase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251450" y="194725"/>
            <a:ext cx="3602700" cy="53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Choice of Components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251450" y="825775"/>
            <a:ext cx="8580900" cy="4008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★"/>
            </a:pPr>
            <a:r>
              <a:rPr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MOSFET as Switch</a:t>
            </a:r>
            <a:endParaRPr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Inverter circuits require electrical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switches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with efficient switching properties.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MOSFETs are excellent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switches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as they have faster switching rates.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Gate pulse given to MOSFET to toggle between cutoff and saturation mode of operation.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★"/>
            </a:pPr>
            <a:r>
              <a:rPr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PMOS or NMOS</a:t>
            </a:r>
            <a:endParaRPr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NMOS provide faster switching as their majority carriers are electrons.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Improve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efficiency of the circuit.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★"/>
            </a:pPr>
            <a:r>
              <a:rPr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Pulse Generator</a:t>
            </a:r>
            <a:endParaRPr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pulse generator is used to provide input to the MOSFET gate in order to enable switching when required.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Pulse Width is set to 50%. Practically, Pulse width shall be set around 45%.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Time period of the pulse shall be 20ms as required frequency of the output is 50Hz.</a:t>
            </a:r>
            <a:endParaRPr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★"/>
            </a:pPr>
            <a:r>
              <a:rPr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Load</a:t>
            </a:r>
            <a:endParaRPr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Load shall be set as per requirement.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Resistive Load : Square waveforms of both current and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voltage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Inductive Load :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Square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waveform for voltage. Current waveform shall be similar to a sinusoidal waveform with ripples.</a:t>
            </a:r>
            <a:endParaRPr sz="1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BRIDGE INVERTER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251450" y="104300"/>
            <a:ext cx="3951900" cy="53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Ideal Half Bridge Inverter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31"/>
          <p:cNvSpPr txBox="1"/>
          <p:nvPr/>
        </p:nvSpPr>
        <p:spPr>
          <a:xfrm>
            <a:off x="251450" y="3394625"/>
            <a:ext cx="8800200" cy="169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0340" lvl="0" marL="27432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for the first half, i.e. from 0 to T/2, the switch S1 is in the ON state and S2 is in the OFF state. During this time period, the voltage across remains +Vdc/2. During the second half, i.e. from T/2 to T, switch S1 turned to OFF state and switch S2 is in the ON state. This implies that the voltage across the load becomes, -Vdc/2. When we analyse the voltage across the load during the period T, we obtain a square wave which is an Alternating Current waveform. Thus, we have successfully converted a DC power source to a square AC wave.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9250" y="723600"/>
            <a:ext cx="3132400" cy="23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262000" y="723600"/>
            <a:ext cx="5266800" cy="1206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★"/>
            </a:pPr>
            <a:r>
              <a:rPr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Circuit Description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:-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2 ideal switches - S1 and S2 complimenting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DC Voltage source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Load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31"/>
          <p:cNvSpPr txBox="1"/>
          <p:nvPr/>
        </p:nvSpPr>
        <p:spPr>
          <a:xfrm>
            <a:off x="262000" y="1994300"/>
            <a:ext cx="5266800" cy="133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★"/>
            </a:pPr>
            <a:r>
              <a:rPr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Switching States</a:t>
            </a:r>
            <a:endParaRPr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S1 and S2 OFF : Voltage = 0V</a:t>
            </a:r>
            <a:endParaRPr baseline="-25000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S1 OFF and S2 ON : Voltage = </a:t>
            </a: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S1 ON and S2 OFF : Voltage = +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S1 ON and S2 ON: Voltage = 0V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type="title"/>
          </p:nvPr>
        </p:nvSpPr>
        <p:spPr>
          <a:xfrm>
            <a:off x="251450" y="194725"/>
            <a:ext cx="6866100" cy="53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Practical</a:t>
            </a: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 Half Bridge Inverter - Simulink Model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870100"/>
            <a:ext cx="594360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2"/>
          <p:cNvSpPr txBox="1"/>
          <p:nvPr/>
        </p:nvSpPr>
        <p:spPr>
          <a:xfrm>
            <a:off x="268600" y="3800550"/>
            <a:ext cx="4122900" cy="12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★"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Components Used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:-                                                             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 MOSFETs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DC Power Source (50V+50V)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Pulse generator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Current and Voltage measurement blocks.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4660025" y="4015950"/>
            <a:ext cx="42168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★"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For resistive Load : V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= 49.5V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For RL Load : V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= 49.91 V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251450" y="149425"/>
            <a:ext cx="6785700" cy="53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Ideal Half Bridge Inverter - Output Waveforms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1718975" y="1692125"/>
            <a:ext cx="14370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Resistive Load</a:t>
            </a:r>
            <a:endParaRPr sz="1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33"/>
          <p:cNvPicPr preferRelativeResize="0"/>
          <p:nvPr/>
        </p:nvPicPr>
        <p:blipFill rotWithShape="1">
          <a:blip r:embed="rId4">
            <a:alphaModFix/>
          </a:blip>
          <a:srcRect b="0" l="0" r="48371" t="0"/>
          <a:stretch/>
        </p:blipFill>
        <p:spPr>
          <a:xfrm>
            <a:off x="4812455" y="796188"/>
            <a:ext cx="4064449" cy="222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3"/>
          <p:cNvSpPr txBox="1"/>
          <p:nvPr/>
        </p:nvSpPr>
        <p:spPr>
          <a:xfrm>
            <a:off x="6142038" y="3899225"/>
            <a:ext cx="9756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RL Load</a:t>
            </a:r>
            <a:endParaRPr sz="1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33"/>
          <p:cNvPicPr preferRelativeResize="0"/>
          <p:nvPr/>
        </p:nvPicPr>
        <p:blipFill rotWithShape="1">
          <a:blip r:embed="rId5">
            <a:alphaModFix/>
          </a:blip>
          <a:srcRect b="0" l="0" r="35600" t="0"/>
          <a:stretch/>
        </p:blipFill>
        <p:spPr>
          <a:xfrm>
            <a:off x="157450" y="3196375"/>
            <a:ext cx="5617225" cy="16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