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7" r:id="rId6"/>
    <p:sldId id="258" r:id="rId7"/>
    <p:sldId id="263" r:id="rId8"/>
    <p:sldId id="295" r:id="rId9"/>
    <p:sldId id="296" r:id="rId10"/>
    <p:sldId id="276" r:id="rId11"/>
    <p:sldId id="259" r:id="rId12"/>
    <p:sldId id="257" r:id="rId13"/>
    <p:sldId id="297" r:id="rId14"/>
    <p:sldId id="264" r:id="rId15"/>
    <p:sldId id="298" r:id="rId16"/>
    <p:sldId id="278" r:id="rId17"/>
    <p:sldId id="299" r:id="rId18"/>
    <p:sldId id="300" r:id="rId19"/>
    <p:sldId id="280" r:id="rId20"/>
    <p:sldId id="272" r:id="rId21"/>
    <p:sldId id="301" r:id="rId22"/>
    <p:sldId id="279" r:id="rId23"/>
    <p:sldId id="273" r:id="rId24"/>
    <p:sldId id="302" r:id="rId25"/>
    <p:sldId id="265" r:id="rId26"/>
    <p:sldId id="266" r:id="rId27"/>
    <p:sldId id="303" r:id="rId28"/>
    <p:sldId id="281" r:id="rId29"/>
    <p:sldId id="304" r:id="rId30"/>
    <p:sldId id="270" r:id="rId31"/>
    <p:sldId id="305" r:id="rId32"/>
    <p:sldId id="284" r:id="rId33"/>
    <p:sldId id="282" r:id="rId34"/>
    <p:sldId id="294" r:id="rId35"/>
    <p:sldId id="283" r:id="rId36"/>
    <p:sldId id="290" r:id="rId37"/>
    <p:sldId id="291" r:id="rId38"/>
    <p:sldId id="269" r:id="rId39"/>
    <p:sldId id="274" r:id="rId40"/>
    <p:sldId id="271" r:id="rId41"/>
    <p:sldId id="268" r:id="rId42"/>
    <p:sldId id="275" r:id="rId43"/>
    <p:sldId id="260" r:id="rId44"/>
    <p:sldId id="286" r:id="rId45"/>
    <p:sldId id="292" r:id="rId46"/>
    <p:sldId id="285" r:id="rId47"/>
    <p:sldId id="293" r:id="rId48"/>
    <p:sldId id="287" r:id="rId49"/>
    <p:sldId id="289" r:id="rId50"/>
    <p:sldId id="28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34027-7209-4AE3-9BCC-528625EE7ACF}" v="423" dt="2022-07-14T08:02:35.352"/>
    <p1510:client id="{1334A0FC-5108-4EE5-BEE7-1F993C86A3B4}" v="63" dt="2022-07-14T13:00:28.571"/>
    <p1510:client id="{32B49CCE-6535-4F5D-AB9D-7161699E0DE5}" v="4" dt="2022-07-14T14:24:22.257"/>
    <p1510:client id="{3DB6E0C0-80DB-4316-8954-69FD0FFB05A6}" v="9" dt="2022-07-14T04:59:40.026"/>
    <p1510:client id="{46CC2F18-9B22-4EC6-B84F-A5778EE6D931}" v="1" dt="2022-07-14T14:00:34.270"/>
    <p1510:client id="{4DDE7F83-59CD-4289-9496-EE43581EE260}" v="546" dt="2022-07-14T13:46:11.122"/>
    <p1510:client id="{7DBFD040-37FD-4E72-8F0A-6EEA76438CEC}" v="8" dt="2022-07-14T10:32:02.908"/>
    <p1510:client id="{87CC5AFA-9084-4B53-B930-46E0089C9C99}" v="17" dt="2022-07-13T18:04:26.247"/>
    <p1510:client id="{9F077774-2A26-47D1-8980-8C4238BD83C7}" v="5768" dt="2022-07-14T03:50:50.670"/>
    <p1510:client id="{AA106B77-8321-4D68-A7E0-47AB035F3ECF}" v="3" dt="2022-07-14T11:23:44.008"/>
    <p1510:client id="{B4B11F5F-70E1-47CE-91C2-BB93D6208498}" v="53" dt="2022-07-14T14:19:10.724"/>
    <p1510:client id="{C59B9287-3FC1-4724-A54E-AA5E5F5D9AE9}" v="28" dt="2022-07-13T18:16:02.604"/>
    <p1510:client id="{CB1C6403-8BDA-4E82-B55F-2ECC478EAB92}" v="12" dt="2022-07-14T13:15:19.225"/>
    <p1510:client id="{D8EB627D-D0D5-4DC3-A1EB-6B08526322F4}" v="85" dt="2022-07-14T11:35:06.900"/>
    <p1510:client id="{DF9EFDDB-5B29-4F18-B1B7-BD27D81AEB32}" v="5" dt="2022-07-14T13:23:00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9C41-8E85-7410-A8AA-F1D7A4A6C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221" y="1132591"/>
            <a:ext cx="8525195" cy="2387600"/>
          </a:xfrm>
        </p:spPr>
        <p:txBody>
          <a:bodyPr/>
          <a:lstStyle/>
          <a:p>
            <a:r>
              <a:rPr lang="en-US"/>
              <a:t>Biostats Boot Camp: Session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097F5-3F04-6B37-76A6-2F780E945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Aditya Biswas and F. Perry Wilson</a:t>
            </a:r>
          </a:p>
        </p:txBody>
      </p:sp>
    </p:spTree>
    <p:extLst>
      <p:ext uri="{BB962C8B-B14F-4D97-AF65-F5344CB8AC3E}">
        <p14:creationId xmlns:p14="http://schemas.microsoft.com/office/powerpoint/2010/main" val="134756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FEE3-952A-34F4-1ECB-581FE4F3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E31DE6-90FF-D36F-F3F3-8C2A778CA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59" y="1825625"/>
            <a:ext cx="10513481" cy="4351338"/>
          </a:xfrm>
        </p:spPr>
      </p:pic>
    </p:spTree>
    <p:extLst>
      <p:ext uri="{BB962C8B-B14F-4D97-AF65-F5344CB8AC3E}">
        <p14:creationId xmlns:p14="http://schemas.microsoft.com/office/powerpoint/2010/main" val="170955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0DDE-5D37-5AB4-5E53-8FC4F3ED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8844-1C1D-5EC3-4FB3-BF80DE26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What is the standard deviation and IQR of </a:t>
            </a:r>
            <a:r>
              <a:rPr lang="en-US" err="1"/>
              <a:t>creatinine_max</a:t>
            </a:r>
            <a:r>
              <a:rPr lang="en-US"/>
              <a:t> in females?</a:t>
            </a:r>
          </a:p>
          <a:p>
            <a:endParaRPr lang="en-US"/>
          </a:p>
          <a:p>
            <a:r>
              <a:rPr lang="en-US"/>
              <a:t>Males?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281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352ED-C293-D4E5-417B-43D267A3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3512FD3-3E83-76FF-8186-ADF5D0DE2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211695"/>
            <a:ext cx="5455917" cy="242788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37CF81C-D167-77B2-A2E6-CB253415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402652"/>
            <a:ext cx="5455917" cy="20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7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EA34-7AC8-C6FE-4F8D-CEA63DA4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Continuous Data: Subgroup Comparison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997C-73B4-4F25-94D7-F618A9BF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Boxplots / Stacked Histograms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Differences in Centrality or Dispersion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5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E3DB-6BE2-59F1-2029-BCF35D92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#3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AAA7-28ED-3217-2ED4-EB8BB281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Create a box plot that compares </a:t>
            </a:r>
            <a:r>
              <a:rPr lang="en-US" err="1">
                <a:cs typeface="Calibri"/>
              </a:rPr>
              <a:t>creatinine_max</a:t>
            </a:r>
            <a:r>
              <a:rPr lang="en-US">
                <a:cs typeface="Calibri"/>
              </a:rPr>
              <a:t> between females and males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Would it help to remove the outliers?  (Use outline=F)</a:t>
            </a:r>
          </a:p>
        </p:txBody>
      </p:sp>
    </p:spTree>
    <p:extLst>
      <p:ext uri="{BB962C8B-B14F-4D97-AF65-F5344CB8AC3E}">
        <p14:creationId xmlns:p14="http://schemas.microsoft.com/office/powerpoint/2010/main" val="401188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9ED5292B-0870-7E5B-7F8C-C586512C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96" y="3025762"/>
            <a:ext cx="9178690" cy="3766639"/>
          </a:xfrm>
          <a:prstGeom prst="rect">
            <a:avLst/>
          </a:prstGeom>
        </p:spPr>
      </p:pic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C13EBAC-B574-1CC9-7FC1-082EAFE81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7243" y="403961"/>
            <a:ext cx="8801618" cy="26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1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046-5D55-3591-4E44-8656F483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Continuous Data: Association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8CC2-0279-7EE2-2217-8234CD5B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>
                <a:cs typeface="Calibri"/>
              </a:rPr>
              <a:t>Scatter plots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Sample Correlation</a:t>
            </a:r>
          </a:p>
        </p:txBody>
      </p:sp>
    </p:spTree>
    <p:extLst>
      <p:ext uri="{BB962C8B-B14F-4D97-AF65-F5344CB8AC3E}">
        <p14:creationId xmlns:p14="http://schemas.microsoft.com/office/powerpoint/2010/main" val="101861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EBE0-4856-6AB5-6910-339B8E4C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C8F6-B244-22D9-E850-B99F39F37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Create a scatterplot comparing </a:t>
            </a:r>
            <a:r>
              <a:rPr lang="en-US" err="1"/>
              <a:t>ast_max</a:t>
            </a:r>
            <a:r>
              <a:rPr lang="en-US"/>
              <a:t> and </a:t>
            </a:r>
            <a:r>
              <a:rPr lang="en-US" err="1"/>
              <a:t>alt_max</a:t>
            </a:r>
            <a:r>
              <a:rPr lang="en-US"/>
              <a:t>. What do you notice?</a:t>
            </a:r>
          </a:p>
          <a:p>
            <a:r>
              <a:rPr lang="en-US"/>
              <a:t>What is the Pearson correlation coefficient?</a:t>
            </a:r>
          </a:p>
        </p:txBody>
      </p:sp>
    </p:spTree>
    <p:extLst>
      <p:ext uri="{BB962C8B-B14F-4D97-AF65-F5344CB8AC3E}">
        <p14:creationId xmlns:p14="http://schemas.microsoft.com/office/powerpoint/2010/main" val="399140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EAB2-D7C2-648B-91B8-FE249A08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70E3-BF0A-91E7-BA96-F361855B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20E9E-6B46-46E3-522E-582D24E1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329"/>
            <a:ext cx="12192000" cy="41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18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4627-D38E-5F7C-16B0-C17F1BAA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Binary/Categorical Data: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8E60C-E619-92CD-CD7F-EB464B8C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Count, Proportion (or percent)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Sample Mode</a:t>
            </a:r>
          </a:p>
        </p:txBody>
      </p:sp>
    </p:spTree>
    <p:extLst>
      <p:ext uri="{BB962C8B-B14F-4D97-AF65-F5344CB8AC3E}">
        <p14:creationId xmlns:p14="http://schemas.microsoft.com/office/powerpoint/2010/main" val="67166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DB00-95AB-ED12-E984-B752571D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Today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A7ED-5424-D757-83A1-0DA10CDC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Exploratory Data Analysis &amp; Descriptive Statistics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Introduction to Probability &amp; Simulation</a:t>
            </a:r>
          </a:p>
        </p:txBody>
      </p:sp>
    </p:spTree>
    <p:extLst>
      <p:ext uri="{BB962C8B-B14F-4D97-AF65-F5344CB8AC3E}">
        <p14:creationId xmlns:p14="http://schemas.microsoft.com/office/powerpoint/2010/main" val="413887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1BDD-8EAE-F2AD-E9AA-3D1F760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63668-A61F-F8E1-95EE-B7983543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new variable called </a:t>
            </a:r>
            <a:r>
              <a:rPr lang="en-US" dirty="0" err="1"/>
              <a:t>ckd</a:t>
            </a:r>
            <a:r>
              <a:rPr lang="en-US" dirty="0"/>
              <a:t> which takes a value of 1 when the </a:t>
            </a:r>
            <a:r>
              <a:rPr lang="en-US" dirty="0" err="1"/>
              <a:t>creatinine_max</a:t>
            </a:r>
            <a:r>
              <a:rPr lang="en-US" dirty="0"/>
              <a:t> is greater than 1.5 in males or greater than 1.3 in females, and 0 if that is not true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r>
              <a:rPr lang="en-US" dirty="0"/>
              <a:t>What percent of individuals in the dataset have CKD (by this admittedly bad definition)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(Hint) - you may need to make several "intermediate" variables to get this to work</a:t>
            </a:r>
          </a:p>
        </p:txBody>
      </p:sp>
    </p:spTree>
    <p:extLst>
      <p:ext uri="{BB962C8B-B14F-4D97-AF65-F5344CB8AC3E}">
        <p14:creationId xmlns:p14="http://schemas.microsoft.com/office/powerpoint/2010/main" val="2027573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A816-12F2-E373-CE0F-FAD52002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DE5C8CB-61DB-C86E-CA56-CB75AB3DC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857" y="1267863"/>
            <a:ext cx="8613286" cy="3845169"/>
          </a:xfrm>
        </p:spPr>
      </p:pic>
    </p:spTree>
    <p:extLst>
      <p:ext uri="{BB962C8B-B14F-4D97-AF65-F5344CB8AC3E}">
        <p14:creationId xmlns:p14="http://schemas.microsoft.com/office/powerpoint/2010/main" val="223803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9191-1CCA-6E56-DFB9-12A2D8AC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Binary/Categorical Data: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983BA-48DE-A3C1-FD19-6380233E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Grouped Bar Charts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Count Tables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Proportion Tables</a:t>
            </a:r>
          </a:p>
        </p:txBody>
      </p:sp>
    </p:spTree>
    <p:extLst>
      <p:ext uri="{BB962C8B-B14F-4D97-AF65-F5344CB8AC3E}">
        <p14:creationId xmlns:p14="http://schemas.microsoft.com/office/powerpoint/2010/main" val="858837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2C51-35CA-F440-52BC-B3954631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18FF-2753-B3EE-7780-C36BDB0B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proportion of individuals died during their hospitalization?</a:t>
            </a:r>
          </a:p>
          <a:p>
            <a:r>
              <a:rPr lang="en-US"/>
              <a:t>What proportion of female individuals died during their hospitalization?</a:t>
            </a:r>
          </a:p>
          <a:p>
            <a:r>
              <a:rPr lang="en-US"/>
              <a:t>Male individuals?</a:t>
            </a:r>
          </a:p>
        </p:txBody>
      </p:sp>
    </p:spTree>
    <p:extLst>
      <p:ext uri="{BB962C8B-B14F-4D97-AF65-F5344CB8AC3E}">
        <p14:creationId xmlns:p14="http://schemas.microsoft.com/office/powerpoint/2010/main" val="207463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D3C4-8DB7-1F12-0AA2-23B18CEC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C8DB-F320-F464-D765-838688BE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A7A0D-671E-294C-8C4A-F565654A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" y="2305455"/>
            <a:ext cx="12287534" cy="22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1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79DC-09E4-96AC-2A3D-D0F09AFF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Binary/Categorical Data: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ED29-755D-1B41-91AA-A1D327910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Risk Difference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Relative Risk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Odds Ratio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076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3203-3F0F-0957-F0B5-588854EB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Estimates of difference, men vs. women and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D9703-6A96-53BD-E132-6EB0B98D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Risk difference = 10.8% - 9.1% = </a:t>
            </a:r>
            <a:r>
              <a:rPr lang="en-US" b="1"/>
              <a:t>1.7%</a:t>
            </a:r>
          </a:p>
          <a:p>
            <a:r>
              <a:rPr lang="en-US"/>
              <a:t>Relative risk = 10.8%/9.1% = </a:t>
            </a:r>
            <a:r>
              <a:rPr lang="en-US" b="1"/>
              <a:t>1.19</a:t>
            </a:r>
          </a:p>
          <a:p>
            <a:r>
              <a:rPr lang="en-US"/>
              <a:t>Odds of death men = 0.108/(1-0.108) = 0.121</a:t>
            </a:r>
          </a:p>
          <a:p>
            <a:r>
              <a:rPr lang="en-US"/>
              <a:t>Odds of death women= 0.091/(1-0.091) = 0.10</a:t>
            </a:r>
          </a:p>
          <a:p>
            <a:r>
              <a:rPr lang="en-US"/>
              <a:t>Odds ratio  = 0.121/0.10 = </a:t>
            </a:r>
            <a:r>
              <a:rPr lang="en-US" b="1"/>
              <a:t>1.21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62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460E-1756-4BF6-8A70-7904208B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Class Assignment: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7F69-CD50-4732-9D6C-C0C4B23B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Table 1</a:t>
            </a:r>
          </a:p>
          <a:p>
            <a:r>
              <a:rPr lang="en-US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720E2B-4A12-4162-8670-147B0F8C5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11895"/>
              </p:ext>
            </p:extLst>
          </p:nvPr>
        </p:nvGraphicFramePr>
        <p:xfrm>
          <a:off x="914399" y="2410063"/>
          <a:ext cx="7648223" cy="3265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44">
                  <a:extLst>
                    <a:ext uri="{9D8B030D-6E8A-4147-A177-3AD203B41FA5}">
                      <a16:colId xmlns:a16="http://schemas.microsoft.com/office/drawing/2014/main" val="2368209672"/>
                    </a:ext>
                  </a:extLst>
                </a:gridCol>
                <a:gridCol w="2549044">
                  <a:extLst>
                    <a:ext uri="{9D8B030D-6E8A-4147-A177-3AD203B41FA5}">
                      <a16:colId xmlns:a16="http://schemas.microsoft.com/office/drawing/2014/main" val="266617916"/>
                    </a:ext>
                  </a:extLst>
                </a:gridCol>
                <a:gridCol w="2550135">
                  <a:extLst>
                    <a:ext uri="{9D8B030D-6E8A-4147-A177-3AD203B41FA5}">
                      <a16:colId xmlns:a16="http://schemas.microsoft.com/office/drawing/2014/main" val="17850806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died==0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died==1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314312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14480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213086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61 (45 – 75)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78 (66 – 86)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718956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Creatinine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1.01 (0.80 – 1.43)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2.1 (1.3 – 3.86)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234261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</a:rPr>
                        <a:t>AST_max</a:t>
                      </a:r>
                      <a:r>
                        <a:rPr lang="en-US" sz="1800">
                          <a:effectLst/>
                        </a:rPr>
                        <a:t>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48 (32 – 80)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91 (51 – 204)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18720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</a:rPr>
                        <a:t>ALT_max</a:t>
                      </a:r>
                      <a:r>
                        <a:rPr lang="en-US" sz="1800">
                          <a:effectLst/>
                        </a:rPr>
                        <a:t>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40 (23 – 78)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 (28 – 130)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727148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Female Sex (%)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7364 (50.9%)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733 (46.0%)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270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198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460E-1756-4BF6-8A70-7904208B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Class Assignment: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7F69-CD50-4732-9D6C-C0C4B23B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Table 1</a:t>
            </a:r>
          </a:p>
          <a:p>
            <a:r>
              <a:rPr lang="en-US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720E2B-4A12-4162-8670-147B0F8C5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03058"/>
              </p:ext>
            </p:extLst>
          </p:nvPr>
        </p:nvGraphicFramePr>
        <p:xfrm>
          <a:off x="914399" y="2410063"/>
          <a:ext cx="7648223" cy="3265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44">
                  <a:extLst>
                    <a:ext uri="{9D8B030D-6E8A-4147-A177-3AD203B41FA5}">
                      <a16:colId xmlns:a16="http://schemas.microsoft.com/office/drawing/2014/main" val="2368209672"/>
                    </a:ext>
                  </a:extLst>
                </a:gridCol>
                <a:gridCol w="2549044">
                  <a:extLst>
                    <a:ext uri="{9D8B030D-6E8A-4147-A177-3AD203B41FA5}">
                      <a16:colId xmlns:a16="http://schemas.microsoft.com/office/drawing/2014/main" val="266617916"/>
                    </a:ext>
                  </a:extLst>
                </a:gridCol>
                <a:gridCol w="2550135">
                  <a:extLst>
                    <a:ext uri="{9D8B030D-6E8A-4147-A177-3AD203B41FA5}">
                      <a16:colId xmlns:a16="http://schemas.microsoft.com/office/drawing/2014/main" val="17850806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died==0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died==1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314312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213086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718956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Creatinine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234261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</a:rPr>
                        <a:t>AST_max</a:t>
                      </a:r>
                      <a:r>
                        <a:rPr lang="en-US" sz="1800">
                          <a:effectLst/>
                        </a:rPr>
                        <a:t>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18720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</a:rPr>
                        <a:t>ALT_max</a:t>
                      </a:r>
                      <a:r>
                        <a:rPr lang="en-US" sz="1800">
                          <a:effectLst/>
                        </a:rPr>
                        <a:t> (IQR)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727148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Female Sex (%)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270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24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57FC-3FB9-DFD9-0809-2355F14B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Switching Gears – Why study probability?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BF79-15D8-5D41-D778-06696D0C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Theoretical and idealized models allow us to derive mathematically precise conclusions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goal of Statistics is to connect the data we observe to some theoretical and idealized probability model</a:t>
            </a:r>
          </a:p>
          <a:p>
            <a:pPr lvl="1"/>
            <a:r>
              <a:rPr lang="en-US">
                <a:cs typeface="Calibri"/>
              </a:rPr>
              <a:t>If we succeed, we can get those mathematically precise conclusions.</a:t>
            </a:r>
          </a:p>
          <a:p>
            <a:pPr lvl="1"/>
            <a:r>
              <a:rPr lang="en-US">
                <a:ea typeface="+mn-lt"/>
                <a:cs typeface="+mn-lt"/>
              </a:rPr>
              <a:t>Death as a biased coin flip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"All models are wrong, but some are useful." - George Box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To interpret and use statistics correctly, you must understand the probability models they rely on!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31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643D-9A7B-9B2D-59E7-85EC9410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 – Modeling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977E-A124-B1F1-9D17-6C9FCC6A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Continuous</a:t>
            </a:r>
          </a:p>
          <a:p>
            <a:pPr lvl="1"/>
            <a:r>
              <a:rPr lang="en-US">
                <a:cs typeface="Calibri"/>
              </a:rPr>
              <a:t>Normal vs. Non-Normal</a:t>
            </a:r>
          </a:p>
          <a:p>
            <a:r>
              <a:rPr lang="en-US">
                <a:cs typeface="Calibri"/>
              </a:rPr>
              <a:t>Count</a:t>
            </a:r>
            <a:endParaRPr lang="en-US"/>
          </a:p>
          <a:p>
            <a:r>
              <a:rPr lang="en-US"/>
              <a:t>Ordinal</a:t>
            </a:r>
          </a:p>
          <a:p>
            <a:r>
              <a:rPr lang="en-US"/>
              <a:t>Binary/Categorical</a:t>
            </a:r>
            <a:endParaRPr lang="en-US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5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D266-41E7-6F57-40A1-6E3FA99C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Probability Distributions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B5DE-6477-99B0-2377-2D3D845EF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060" y="2145665"/>
            <a:ext cx="5299875" cy="43437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Specifies</a:t>
            </a:r>
            <a:endParaRPr lang="en-US"/>
          </a:p>
          <a:p>
            <a:pPr lvl="1"/>
            <a:r>
              <a:rPr lang="en-US">
                <a:cs typeface="Calibri"/>
              </a:rPr>
              <a:t>All potential realizations of data you could possibly see under infinite data</a:t>
            </a:r>
          </a:p>
          <a:p>
            <a:pPr lvl="1"/>
            <a:r>
              <a:rPr lang="en-US">
                <a:cs typeface="Calibri"/>
              </a:rPr>
              <a:t>Their associated probabilities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Probabilities must sum to 1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9A27FF80-3177-7AAF-08CE-F3E5C5DF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56" y="1107721"/>
            <a:ext cx="4610100" cy="56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18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6E54-4120-F0C9-AC6B-E87F5F89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Randomness &amp; Sampling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7CDB-486C-A2BB-61DB-D0D0D65B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philosophical aside</a:t>
            </a:r>
          </a:p>
          <a:p>
            <a:pPr lvl="1"/>
            <a:r>
              <a:rPr lang="en-US">
                <a:cs typeface="Calibri"/>
              </a:rPr>
              <a:t>Aleatoric vs epistemic uncertainty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Sample from a distribution - a realization of a concrete value</a:t>
            </a:r>
          </a:p>
          <a:p>
            <a:r>
              <a:rPr lang="en-US">
                <a:cs typeface="Calibri"/>
              </a:rPr>
              <a:t>Frequentist Interpretation of Probability</a:t>
            </a:r>
            <a:endParaRPr lang="en-US"/>
          </a:p>
          <a:p>
            <a:pPr lvl="1"/>
            <a:r>
              <a:rPr lang="en-US">
                <a:cs typeface="Calibri"/>
              </a:rPr>
              <a:t>Under a large number of samples, the estimated proportions should match the theoretical probabilities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74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D70D-EA92-F81B-6845-6654376F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Techniques estimate Distributions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B232-1FF9-42AE-2C30-FD4854B6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007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Infinite Population</a:t>
            </a:r>
            <a:endParaRPr lang="en-US"/>
          </a:p>
          <a:p>
            <a:pPr lvl="1"/>
            <a:r>
              <a:rPr lang="en-US">
                <a:cs typeface="Calibri"/>
              </a:rPr>
              <a:t>True Proportions</a:t>
            </a:r>
          </a:p>
          <a:p>
            <a:pPr lvl="1"/>
            <a:r>
              <a:rPr lang="en-US">
                <a:cs typeface="Calibri"/>
              </a:rPr>
              <a:t>Histograms with infinitely narrow bins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Finite Sample</a:t>
            </a:r>
          </a:p>
          <a:p>
            <a:pPr lvl="1"/>
            <a:r>
              <a:rPr lang="en-US">
                <a:cs typeface="Calibri"/>
              </a:rPr>
              <a:t>Sample Proportions</a:t>
            </a:r>
          </a:p>
          <a:p>
            <a:pPr lvl="1"/>
            <a:r>
              <a:rPr lang="en-US">
                <a:cs typeface="Calibri"/>
              </a:rPr>
              <a:t>Histograms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4BE3112-3A8D-48EB-BC94-3D3ED0706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313" y="1858971"/>
            <a:ext cx="6150112" cy="42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7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0D41-3A67-9E80-E1DA-55C83124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Summaries of a Probability Distribution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546B-8F1E-EAA4-877A-6C20CD8F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Measures of Central Tendency</a:t>
            </a:r>
          </a:p>
          <a:p>
            <a:pPr lvl="1"/>
            <a:r>
              <a:rPr lang="en-US">
                <a:cs typeface="Calibri"/>
              </a:rPr>
              <a:t>Mean, Median, Mode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Measures of Dispersion</a:t>
            </a:r>
          </a:p>
          <a:p>
            <a:pPr lvl="1"/>
            <a:r>
              <a:rPr lang="en-US">
                <a:cs typeface="Calibri"/>
              </a:rPr>
              <a:t>Standard Deviation, IQR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Tail Probabilities</a:t>
            </a:r>
          </a:p>
          <a:p>
            <a:pPr lvl="1"/>
            <a:r>
              <a:rPr lang="en-US">
                <a:cs typeface="Calibri"/>
              </a:rPr>
              <a:t>How likely is it that a patient is admitted with a creatinine &gt; 4?</a:t>
            </a:r>
          </a:p>
        </p:txBody>
      </p:sp>
    </p:spTree>
    <p:extLst>
      <p:ext uri="{BB962C8B-B14F-4D97-AF65-F5344CB8AC3E}">
        <p14:creationId xmlns:p14="http://schemas.microsoft.com/office/powerpoint/2010/main" val="1957992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EA3D-7010-4CDB-5D0F-D9CEC50F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Named Families of Distributions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5CD21-9CE7-7FF2-EA91-52FD07B0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1513" cy="437894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Parameters control a distribution's</a:t>
            </a:r>
          </a:p>
          <a:p>
            <a:pPr lvl="1"/>
            <a:r>
              <a:rPr lang="en-US">
                <a:cs typeface="Calibri"/>
              </a:rPr>
              <a:t>Location</a:t>
            </a:r>
          </a:p>
          <a:p>
            <a:pPr lvl="1"/>
            <a:r>
              <a:rPr lang="en-US">
                <a:cs typeface="Calibri"/>
              </a:rPr>
              <a:t>Shape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38BD1AE-9DEB-AFDC-DE83-DDE3FFA7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64" y="1638300"/>
            <a:ext cx="6547676" cy="49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72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523B-A199-4C47-B852-B8EADF7B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40" y="541221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/>
              <a:t>The Normal Family</a:t>
            </a: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4D2005A2-4990-4055-B2E5-6D24CAC5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67" y="2228983"/>
            <a:ext cx="7120133" cy="35575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AA16-7436-4801-8405-65E7D275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The Normal Distribution</a:t>
            </a:r>
          </a:p>
          <a:p>
            <a:pPr lvl="1"/>
            <a:r>
              <a:rPr lang="en-US">
                <a:ea typeface="+mn-lt"/>
                <a:cs typeface="+mn-lt"/>
              </a:rPr>
              <a:t>Possible Values: Any number</a:t>
            </a:r>
            <a:endParaRPr lang="en-US">
              <a:cs typeface="Calibri"/>
            </a:endParaRPr>
          </a:p>
          <a:p>
            <a:pPr lvl="1"/>
            <a:r>
              <a:rPr lang="en-US"/>
              <a:t>Parameter: Mean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Parameter: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462556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58C6-8E5D-4CC4-B85E-80FF3A3F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#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9DCC-B7E7-FCB0-8C53-8407C33B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Generate a 50 random numbers from a normal distribution with mean 100 and standard deviation 15.  Plot them in a histogram.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Repeat this procedure.  Do your plots look different?  Why might you expect this behavior?</a:t>
            </a:r>
          </a:p>
        </p:txBody>
      </p:sp>
    </p:spTree>
    <p:extLst>
      <p:ext uri="{BB962C8B-B14F-4D97-AF65-F5344CB8AC3E}">
        <p14:creationId xmlns:p14="http://schemas.microsoft.com/office/powerpoint/2010/main" val="3263239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9793-F8F2-6E9D-E2A4-5B76EA3B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26C7-C68D-C525-B007-C51EFE4C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 the distributions of </a:t>
            </a:r>
            <a:r>
              <a:rPr lang="en-US" err="1"/>
              <a:t>sodium_max</a:t>
            </a:r>
            <a:r>
              <a:rPr lang="en-US"/>
              <a:t>, </a:t>
            </a:r>
            <a:r>
              <a:rPr lang="en-US" err="1"/>
              <a:t>temp_max</a:t>
            </a:r>
            <a:r>
              <a:rPr lang="en-US"/>
              <a:t>, </a:t>
            </a:r>
            <a:r>
              <a:rPr lang="en-US" err="1"/>
              <a:t>glucose_max</a:t>
            </a:r>
            <a:r>
              <a:rPr lang="en-US"/>
              <a:t>.  Which (if any) appear to be normally distributed?</a:t>
            </a:r>
          </a:p>
        </p:txBody>
      </p:sp>
    </p:spTree>
    <p:extLst>
      <p:ext uri="{BB962C8B-B14F-4D97-AF65-F5344CB8AC3E}">
        <p14:creationId xmlns:p14="http://schemas.microsoft.com/office/powerpoint/2010/main" val="2556946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CE97-0ACC-43C7-8724-A9A5F8EE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Binomial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1B5FD-E40D-41A6-9F31-9169354F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Bernoulli Distribution</a:t>
            </a:r>
            <a:endParaRPr lang="en-US"/>
          </a:p>
          <a:p>
            <a:pPr lvl="1"/>
            <a:r>
              <a:rPr lang="en-US">
                <a:cs typeface="Calibri"/>
              </a:rPr>
              <a:t>Values: 0/1 (e.g. Tails/Heads)</a:t>
            </a:r>
          </a:p>
          <a:p>
            <a:pPr lvl="1"/>
            <a:r>
              <a:rPr lang="en-US">
                <a:cs typeface="Calibri"/>
              </a:rPr>
              <a:t>Parameter: probability of a 1 (or Heads)</a:t>
            </a:r>
          </a:p>
          <a:p>
            <a:endParaRPr lang="en-US"/>
          </a:p>
          <a:p>
            <a:r>
              <a:rPr lang="en-US"/>
              <a:t>Binomial Distribution</a:t>
            </a:r>
            <a:endParaRPr lang="en-US">
              <a:cs typeface="Calibri" panose="020F0502020204030204"/>
            </a:endParaRPr>
          </a:p>
          <a:p>
            <a:pPr lvl="1"/>
            <a:r>
              <a:rPr lang="en-US"/>
              <a:t>Possible Values: The number of 1's (or Heads) out of a fixed number of Bernoulli Experiments</a:t>
            </a:r>
            <a:endParaRPr lang="en-US">
              <a:cs typeface="Calibri" panose="020F0502020204030204"/>
            </a:endParaRPr>
          </a:p>
          <a:p>
            <a:pPr lvl="1"/>
            <a:r>
              <a:rPr lang="en-US">
                <a:cs typeface="Calibri" panose="020F0502020204030204"/>
              </a:rPr>
              <a:t>Parameter: probability of 1 in each Bernoulli Experiment</a:t>
            </a:r>
          </a:p>
          <a:p>
            <a:pPr lvl="1"/>
            <a:r>
              <a:rPr lang="en-US">
                <a:cs typeface="Calibri" panose="020F0502020204030204"/>
              </a:rPr>
              <a:t>Parameter: number of Bernoulli experiments</a:t>
            </a:r>
          </a:p>
          <a:p>
            <a:pPr lvl="1"/>
            <a:r>
              <a:rPr lang="en-US">
                <a:cs typeface="Calibri" panose="020F0502020204030204"/>
              </a:rPr>
              <a:t>For a binary column in a dataset, its sum is a </a:t>
            </a:r>
            <a:r>
              <a:rPr lang="en-US" i="1">
                <a:cs typeface="Calibri" panose="020F0502020204030204"/>
              </a:rPr>
              <a:t>single</a:t>
            </a:r>
            <a:r>
              <a:rPr lang="en-US">
                <a:cs typeface="Calibri" panose="020F0502020204030204"/>
              </a:rPr>
              <a:t> sample from a member of this distribution</a:t>
            </a:r>
          </a:p>
        </p:txBody>
      </p:sp>
    </p:spTree>
    <p:extLst>
      <p:ext uri="{BB962C8B-B14F-4D97-AF65-F5344CB8AC3E}">
        <p14:creationId xmlns:p14="http://schemas.microsoft.com/office/powerpoint/2010/main" val="176751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4CCF-3040-9C88-BAC0-C7027DC5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B22A-30BD-BE9C-E38E-2B4D2A987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Simulate 100 random flips of a fair coin (</a:t>
            </a:r>
            <a:r>
              <a:rPr lang="en-US" err="1">
                <a:cs typeface="Calibri"/>
              </a:rPr>
              <a:t>ie</a:t>
            </a:r>
            <a:r>
              <a:rPr lang="en-US">
                <a:cs typeface="Calibri"/>
              </a:rPr>
              <a:t> 50% chance of getting heads on any given flip) and record how many heads you saw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7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5475-1007-4383-A248-0E004997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Continuous Data in Medicine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E01ACB-9382-4335-882E-0346A661E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Laboratory Values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CDE9F-EAC5-4086-8CA9-0BDDE0230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7851" y="1681163"/>
            <a:ext cx="5183188" cy="823912"/>
          </a:xfrm>
        </p:spPr>
        <p:txBody>
          <a:bodyPr/>
          <a:lstStyle/>
          <a:p>
            <a:r>
              <a:rPr lang="en-US"/>
              <a:t>Demographics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7070B9-3A74-4D1F-AAA0-DDD83E0F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659" y="2487029"/>
            <a:ext cx="4424787" cy="4418202"/>
          </a:xfrm>
          <a:prstGeom prst="rect">
            <a:avLst/>
          </a:prstGeom>
        </p:spPr>
      </p:pic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2AC2A3A-060A-9182-C776-AFF33F79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4" y="2849916"/>
            <a:ext cx="5469012" cy="40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47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F6B0-FB51-4842-9E2C-9979EF6C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Poisson Family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58A9-4A93-41CA-BD6F-1627D9F8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>
                <a:cs typeface="Calibri"/>
              </a:rPr>
              <a:t>Values: Non-Negative Integers (e.g. count of outcomes – like hospitalizations)</a:t>
            </a:r>
          </a:p>
          <a:p>
            <a:r>
              <a:rPr lang="en-US">
                <a:cs typeface="Calibri"/>
              </a:rPr>
              <a:t>Parameter: </a:t>
            </a:r>
            <a:r>
              <a:rPr lang="en-US">
                <a:ea typeface="+mn-lt"/>
                <a:cs typeface="+mn-lt"/>
              </a:rPr>
              <a:t>mean count</a:t>
            </a:r>
          </a:p>
          <a:p>
            <a:r>
              <a:rPr lang="en-US"/>
              <a:t>Unique property in that mean = Variance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3801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9589-18CF-901C-78BE-D10D7BE0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Statistical Independence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B790-20A3-AADA-4A20-2C5D72179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Does knowing one variable help you predict another one?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If the answer is </a:t>
            </a:r>
            <a:r>
              <a:rPr lang="en-US" i="1">
                <a:cs typeface="Calibri"/>
              </a:rPr>
              <a:t>no</a:t>
            </a:r>
            <a:r>
              <a:rPr lang="en-US">
                <a:cs typeface="Calibri"/>
              </a:rPr>
              <a:t>, then the variables are statistically independent</a:t>
            </a:r>
          </a:p>
          <a:p>
            <a:pPr lvl="1"/>
            <a:r>
              <a:rPr lang="en-US">
                <a:cs typeface="Calibri"/>
              </a:rPr>
              <a:t>Empirically, scatterplot should look like a trend-less blob</a:t>
            </a:r>
          </a:p>
        </p:txBody>
      </p:sp>
    </p:spTree>
    <p:extLst>
      <p:ext uri="{BB962C8B-B14F-4D97-AF65-F5344CB8AC3E}">
        <p14:creationId xmlns:p14="http://schemas.microsoft.com/office/powerpoint/2010/main" val="1705518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0122-0265-9282-5177-423C1484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 you want to make your own study?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D3C4-A472-49D4-359F-9A1D8D81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>
                <a:cs typeface="Calibri"/>
              </a:rPr>
              <a:t>Pick a variable or a pair of variables you'd like to study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Imagine you have infinite data</a:t>
            </a:r>
          </a:p>
          <a:p>
            <a:pPr lvl="1"/>
            <a:r>
              <a:rPr lang="en-US">
                <a:cs typeface="Calibri"/>
              </a:rPr>
              <a:t>i.e. you have access to their true distributions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0064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5A18-249E-0E3E-7C63-46946EFD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Targets for Your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1DDD4-EF29-58BD-5FA4-30B61690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Summaries of a single distribution</a:t>
            </a:r>
          </a:p>
          <a:p>
            <a:pPr lvl="1"/>
            <a:r>
              <a:rPr lang="en-US">
                <a:cs typeface="Calibri"/>
              </a:rPr>
              <a:t>Mean</a:t>
            </a:r>
          </a:p>
          <a:p>
            <a:pPr lvl="1"/>
            <a:r>
              <a:rPr lang="en-US">
                <a:cs typeface="Calibri"/>
              </a:rPr>
              <a:t>Variance</a:t>
            </a:r>
          </a:p>
          <a:p>
            <a:pPr lvl="1"/>
            <a:r>
              <a:rPr lang="en-US">
                <a:cs typeface="Calibri"/>
              </a:rPr>
              <a:t>Tail Probabilities</a:t>
            </a: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Summaries of two distributions</a:t>
            </a:r>
          </a:p>
          <a:p>
            <a:pPr lvl="1"/>
            <a:r>
              <a:rPr lang="en-US">
                <a:cs typeface="Calibri"/>
              </a:rPr>
              <a:t>Difference in Means</a:t>
            </a:r>
            <a:endParaRPr lang="en-US"/>
          </a:p>
          <a:p>
            <a:pPr lvl="1"/>
            <a:r>
              <a:rPr lang="en-US">
                <a:cs typeface="Calibri"/>
              </a:rPr>
              <a:t>Correlation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True value of target is unknown</a:t>
            </a:r>
          </a:p>
          <a:p>
            <a:pPr lvl="1"/>
            <a:r>
              <a:rPr lang="en-US">
                <a:cs typeface="Calibri"/>
              </a:rPr>
              <a:t>Discovering this value should have some sort of clinical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4153984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5CAD-FB09-10EF-C02F-31C97D1F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Create a Statistic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1353-D741-59D2-7E34-01B54F36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Its purpose is to </a:t>
            </a:r>
            <a:r>
              <a:rPr lang="en-US" i="1">
                <a:cs typeface="Calibri"/>
              </a:rPr>
              <a:t>estimate</a:t>
            </a:r>
            <a:r>
              <a:rPr lang="en-US">
                <a:cs typeface="Calibri"/>
              </a:rPr>
              <a:t> your target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Usually quite straightforward to create sample versions of targets</a:t>
            </a:r>
          </a:p>
        </p:txBody>
      </p:sp>
    </p:spTree>
    <p:extLst>
      <p:ext uri="{BB962C8B-B14F-4D97-AF65-F5344CB8AC3E}">
        <p14:creationId xmlns:p14="http://schemas.microsoft.com/office/powerpoint/2010/main" val="604256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33CA-A290-640D-C66C-85AB4BC2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Distribution of a Statistic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CBFA-FA5B-E55E-8853-71829F43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A statistic is any single-number output from doing mathematical operations on your dataset</a:t>
            </a:r>
          </a:p>
          <a:p>
            <a:pPr lvl="1"/>
            <a:r>
              <a:rPr lang="en-US">
                <a:cs typeface="Calibri"/>
              </a:rPr>
              <a:t>Sample median</a:t>
            </a:r>
          </a:p>
          <a:p>
            <a:pPr lvl="1"/>
            <a:r>
              <a:rPr lang="en-US">
                <a:cs typeface="Calibri"/>
              </a:rPr>
              <a:t>Difference in sample means</a:t>
            </a:r>
          </a:p>
          <a:p>
            <a:r>
              <a:rPr lang="en-US">
                <a:cs typeface="Calibri"/>
              </a:rPr>
              <a:t>Only 1 dataset</a:t>
            </a:r>
          </a:p>
          <a:p>
            <a:pPr lvl="1"/>
            <a:r>
              <a:rPr lang="en-US">
                <a:cs typeface="Calibri"/>
              </a:rPr>
              <a:t>Accordingly, you gather only 1 statistic</a:t>
            </a:r>
          </a:p>
          <a:p>
            <a:pPr lvl="1"/>
            <a:r>
              <a:rPr lang="en-US">
                <a:cs typeface="Calibri"/>
              </a:rPr>
              <a:t>But what if you collected 100 datasets? What about 1 million?  Infinite?</a:t>
            </a:r>
            <a:endParaRPr lang="en-US"/>
          </a:p>
          <a:p>
            <a:r>
              <a:rPr lang="en-US">
                <a:cs typeface="Calibri"/>
              </a:rPr>
              <a:t>Every statistic has a theoretical distribution</a:t>
            </a:r>
          </a:p>
          <a:p>
            <a:pPr lvl="1"/>
            <a:r>
              <a:rPr lang="en-US">
                <a:cs typeface="Calibri"/>
              </a:rPr>
              <a:t>The statistic from our dataset is just </a:t>
            </a:r>
            <a:r>
              <a:rPr lang="en-US" i="1">
                <a:cs typeface="Calibri"/>
              </a:rPr>
              <a:t>one</a:t>
            </a:r>
            <a:r>
              <a:rPr lang="en-US">
                <a:cs typeface="Calibri"/>
              </a:rPr>
              <a:t> sample from this distribution</a:t>
            </a:r>
          </a:p>
          <a:p>
            <a:pPr lvl="1"/>
            <a:r>
              <a:rPr lang="en-US">
                <a:cs typeface="Calibri"/>
              </a:rPr>
              <a:t>To study our statistic, we must contextualize it amongst </a:t>
            </a:r>
            <a:r>
              <a:rPr lang="en-US" i="1">
                <a:cs typeface="Calibri"/>
              </a:rPr>
              <a:t>all </a:t>
            </a:r>
            <a:r>
              <a:rPr lang="en-US">
                <a:cs typeface="Calibri"/>
              </a:rPr>
              <a:t>the numbers we could have possibly got and their associated probabilities/frequencies</a:t>
            </a:r>
          </a:p>
        </p:txBody>
      </p:sp>
    </p:spTree>
    <p:extLst>
      <p:ext uri="{BB962C8B-B14F-4D97-AF65-F5344CB8AC3E}">
        <p14:creationId xmlns:p14="http://schemas.microsoft.com/office/powerpoint/2010/main" val="1385884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8A0A-8225-0C12-B95D-421EEA98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study infinitely many datasets?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809D-DC08-3B50-B6CA-1B41172E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>
                <a:ea typeface="+mn-lt"/>
                <a:cs typeface="+mn-lt"/>
              </a:rPr>
              <a:t>Hint: we need to specify a probability model</a:t>
            </a:r>
            <a:endParaRPr lang="en-US">
              <a:cs typeface="Calibri" panose="020F0502020204030204"/>
            </a:endParaRPr>
          </a:p>
          <a:p>
            <a:pPr lvl="1"/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Will I need to actually do this myself?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Will I need to do math?</a:t>
            </a:r>
          </a:p>
          <a:p>
            <a:pPr lvl="1"/>
            <a:r>
              <a:rPr lang="en-US">
                <a:ea typeface="+mn-lt"/>
                <a:cs typeface="+mn-lt"/>
              </a:rPr>
              <a:t>Relax – statisticians have already figured this out in very general ways.  We'll just need to call R functions.</a:t>
            </a:r>
          </a:p>
          <a:p>
            <a:pPr lvl="1"/>
            <a:r>
              <a:rPr lang="en-US">
                <a:cs typeface="Calibri"/>
              </a:rPr>
              <a:t>However, you </a:t>
            </a:r>
            <a:r>
              <a:rPr lang="en-US" i="1">
                <a:cs typeface="Calibri"/>
              </a:rPr>
              <a:t>should</a:t>
            </a:r>
            <a:r>
              <a:rPr lang="en-US">
                <a:cs typeface="Calibri"/>
              </a:rPr>
              <a:t> understand the big picture of what's mathematically happening</a:t>
            </a:r>
          </a:p>
        </p:txBody>
      </p:sp>
    </p:spTree>
    <p:extLst>
      <p:ext uri="{BB962C8B-B14F-4D97-AF65-F5344CB8AC3E}">
        <p14:creationId xmlns:p14="http://schemas.microsoft.com/office/powerpoint/2010/main" val="1328133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A6E9-6535-AD15-EE67-10F66FB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Putting it all Together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C62B-E8C7-E854-DC0F-02A718AB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365"/>
            <a:ext cx="10515600" cy="4815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Pick some variables you want to study</a:t>
            </a:r>
          </a:p>
          <a:p>
            <a:pPr lvl="1"/>
            <a:r>
              <a:rPr lang="en-US">
                <a:cs typeface="Calibri"/>
              </a:rPr>
              <a:t>Understand that some underlying distributions exist which characterize them, even though we might not know what these are</a:t>
            </a:r>
          </a:p>
          <a:p>
            <a:r>
              <a:rPr lang="en-US">
                <a:cs typeface="Calibri"/>
              </a:rPr>
              <a:t>Choose some characteristics of these distributions as your target for analysis</a:t>
            </a:r>
          </a:p>
          <a:p>
            <a:pPr lvl="1"/>
            <a:r>
              <a:rPr lang="en-US">
                <a:cs typeface="Calibri"/>
              </a:rPr>
              <a:t>e.g.) the difference in mean cholesterol between diabetics and non-diabetics</a:t>
            </a:r>
          </a:p>
          <a:p>
            <a:r>
              <a:rPr lang="en-US">
                <a:cs typeface="Calibri"/>
              </a:rPr>
              <a:t>Create a statistic that estimates this target</a:t>
            </a:r>
          </a:p>
          <a:p>
            <a:pPr lvl="1"/>
            <a:r>
              <a:rPr lang="en-US">
                <a:cs typeface="Calibri"/>
              </a:rPr>
              <a:t>e.g.) the difference in sample means of cholesterol btw the groups</a:t>
            </a:r>
          </a:p>
          <a:p>
            <a:r>
              <a:rPr lang="en-US">
                <a:cs typeface="Calibri"/>
              </a:rPr>
              <a:t>Figure out what the distribution of this statistic might be if we had infinitely many datasets</a:t>
            </a:r>
          </a:p>
          <a:p>
            <a:pPr lvl="1"/>
            <a:r>
              <a:rPr lang="en-US">
                <a:cs typeface="Calibri"/>
              </a:rPr>
              <a:t>Use this to contextualize and interpret </a:t>
            </a:r>
            <a:r>
              <a:rPr lang="en-US" i="1">
                <a:cs typeface="Calibri"/>
              </a:rPr>
              <a:t>your </a:t>
            </a:r>
            <a:r>
              <a:rPr lang="en-US">
                <a:cs typeface="Calibri"/>
              </a:rPr>
              <a:t>study's statistic</a:t>
            </a:r>
          </a:p>
        </p:txBody>
      </p:sp>
    </p:spTree>
    <p:extLst>
      <p:ext uri="{BB962C8B-B14F-4D97-AF65-F5344CB8AC3E}">
        <p14:creationId xmlns:p14="http://schemas.microsoft.com/office/powerpoint/2010/main" val="141634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FD4BB0-A213-3A87-0E2F-D4865B97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Normal?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0637CD-6EBF-B6EC-F0B9-62611244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Q Bell Curve &amp; IQ Distributions | IQ Test Prep">
            <a:extLst>
              <a:ext uri="{FF2B5EF4-FFF2-40B4-BE49-F238E27FC236}">
                <a16:creationId xmlns:a16="http://schemas.microsoft.com/office/drawing/2014/main" id="{07AE4911-450D-1FE5-4E7D-7CAE45843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349" y="1507788"/>
            <a:ext cx="8841707" cy="543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36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6270-C6B5-3AF0-E6C5-2A745A86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Continuous, Non-Normal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49649-5B00-536E-41B1-2E284F485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0895" y="643466"/>
            <a:ext cx="565354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4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5BE-F453-2A00-2F28-ED322F34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Continuous Data: Rank-Based Summaries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FC0E9-2381-DBA3-07AE-31491D169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3315" y="1630565"/>
            <a:ext cx="10512073" cy="45590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Histograms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5-Number Summary</a:t>
            </a:r>
            <a:endParaRPr lang="en-US"/>
          </a:p>
          <a:p>
            <a:pPr lvl="1"/>
            <a:r>
              <a:rPr lang="en-US">
                <a:cs typeface="Calibri"/>
              </a:rPr>
              <a:t>0th percentile (sample min)</a:t>
            </a:r>
          </a:p>
          <a:p>
            <a:pPr lvl="1"/>
            <a:r>
              <a:rPr lang="en-US">
                <a:cs typeface="Calibri"/>
              </a:rPr>
              <a:t>25th percentile</a:t>
            </a:r>
          </a:p>
          <a:p>
            <a:pPr lvl="1"/>
            <a:r>
              <a:rPr lang="en-US">
                <a:cs typeface="Calibri"/>
              </a:rPr>
              <a:t>50th percentile (sample median)</a:t>
            </a:r>
          </a:p>
          <a:p>
            <a:pPr lvl="1"/>
            <a:r>
              <a:rPr lang="en-US">
                <a:cs typeface="Calibri"/>
              </a:rPr>
              <a:t>75th percentile</a:t>
            </a:r>
          </a:p>
          <a:p>
            <a:pPr lvl="1"/>
            <a:r>
              <a:rPr lang="en-US">
                <a:cs typeface="Calibri"/>
              </a:rPr>
              <a:t>100th percentile (sample max)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Sample mins and maxes useful for finding data errors</a:t>
            </a:r>
          </a:p>
        </p:txBody>
      </p:sp>
    </p:spTree>
    <p:extLst>
      <p:ext uri="{BB962C8B-B14F-4D97-AF65-F5344CB8AC3E}">
        <p14:creationId xmlns:p14="http://schemas.microsoft.com/office/powerpoint/2010/main" val="380792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0039-8E14-2A52-3984-BE82CC38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6190" cy="1340905"/>
          </a:xfrm>
        </p:spPr>
        <p:txBody>
          <a:bodyPr/>
          <a:lstStyle/>
          <a:p>
            <a:r>
              <a:rPr lang="en-US"/>
              <a:t>Continuous Data: Location &amp; Shape Summaries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8384-5088-13FF-EA7D-13150D4D9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Measures of Central Tendency</a:t>
            </a:r>
          </a:p>
          <a:p>
            <a:pPr lvl="1"/>
            <a:r>
              <a:rPr lang="en-US"/>
              <a:t>Sample Mean</a:t>
            </a:r>
            <a:endParaRPr lang="en-US">
              <a:cs typeface="Calibri"/>
            </a:endParaRPr>
          </a:p>
          <a:p>
            <a:pPr lvl="1"/>
            <a:r>
              <a:rPr lang="en-US"/>
              <a:t>Sample Median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r>
              <a:rPr lang="en-US"/>
              <a:t>Measures of Dispersion</a:t>
            </a:r>
            <a:endParaRPr lang="en-US">
              <a:cs typeface="Calibri"/>
            </a:endParaRPr>
          </a:p>
          <a:p>
            <a:pPr lvl="1"/>
            <a:r>
              <a:rPr lang="en-US"/>
              <a:t>Sample Standard deviation</a:t>
            </a:r>
            <a:endParaRPr lang="en-US">
              <a:cs typeface="Calibri"/>
            </a:endParaRPr>
          </a:p>
          <a:p>
            <a:pPr lvl="1"/>
            <a:r>
              <a:rPr lang="en-US"/>
              <a:t>Sample Inter-quartile range</a:t>
            </a:r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Measures of Asymmetry</a:t>
            </a:r>
          </a:p>
          <a:p>
            <a:pPr lvl="1"/>
            <a:r>
              <a:rPr lang="en-US">
                <a:cs typeface="Calibri" panose="020F0502020204030204"/>
              </a:rPr>
              <a:t>Sample Skewness</a:t>
            </a:r>
          </a:p>
        </p:txBody>
      </p:sp>
    </p:spTree>
    <p:extLst>
      <p:ext uri="{BB962C8B-B14F-4D97-AF65-F5344CB8AC3E}">
        <p14:creationId xmlns:p14="http://schemas.microsoft.com/office/powerpoint/2010/main" val="202784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B59F-998E-543F-B9FD-01420980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0373-4012-6A5A-1D39-79A67191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Produce a five-number summary of </a:t>
            </a:r>
            <a:r>
              <a:rPr lang="en-US" err="1"/>
              <a:t>creatinine_max</a:t>
            </a:r>
            <a:r>
              <a:rPr lang="en-US"/>
              <a:t>.  What is the mean? What is the Median?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/>
              <a:t>Create a histogram of </a:t>
            </a:r>
            <a:r>
              <a:rPr lang="en-US" err="1"/>
              <a:t>creatinine_max</a:t>
            </a:r>
            <a:r>
              <a:rPr lang="en-US"/>
              <a:t>.  Is it visually skewed in either direction?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EB9BCB6826B34EBD6BE2401AC8A679" ma:contentTypeVersion="16" ma:contentTypeDescription="Create a new document." ma:contentTypeScope="" ma:versionID="5021dfdbd2060101f5f2e6afbaca4887">
  <xsd:schema xmlns:xsd="http://www.w3.org/2001/XMLSchema" xmlns:xs="http://www.w3.org/2001/XMLSchema" xmlns:p="http://schemas.microsoft.com/office/2006/metadata/properties" xmlns:ns2="be3c59e3-ffde-430d-8295-47dbe5b3f528" xmlns:ns3="05512b6f-d1ad-4cf9-afe6-f35b19ea282f" targetNamespace="http://schemas.microsoft.com/office/2006/metadata/properties" ma:root="true" ma:fieldsID="d9da6dba51e7ea6a8b6043f2fcc93b07" ns2:_="" ns3:_="">
    <xsd:import namespace="be3c59e3-ffde-430d-8295-47dbe5b3f528"/>
    <xsd:import namespace="05512b6f-d1ad-4cf9-afe6-f35b19ea28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c59e3-ffde-430d-8295-47dbe5b3f5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d9ce95e-1345-4484-817e-41007f7553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12b6f-d1ad-4cf9-afe6-f35b19ea2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f26183-14df-45c7-9d9a-f2fba5f617b5}" ma:internalName="TaxCatchAll" ma:showField="CatchAllData" ma:web="05512b6f-d1ad-4cf9-afe6-f35b19ea2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5512b6f-d1ad-4cf9-afe6-f35b19ea282f" xsi:nil="true"/>
    <lcf76f155ced4ddcb4097134ff3c332f xmlns="be3c59e3-ffde-430d-8295-47dbe5b3f5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4B3BD20-B826-4BC6-B53F-0E32CDA46591}">
  <ds:schemaRefs>
    <ds:schemaRef ds:uri="05512b6f-d1ad-4cf9-afe6-f35b19ea282f"/>
    <ds:schemaRef ds:uri="be3c59e3-ffde-430d-8295-47dbe5b3f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5792105-8B27-448C-8447-8DA2A82CD3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2A6F52-7E0E-4177-8CA7-D59AFC0640D1}">
  <ds:schemaRefs>
    <ds:schemaRef ds:uri="05512b6f-d1ad-4cf9-afe6-f35b19ea282f"/>
    <ds:schemaRef ds:uri="be3c59e3-ffde-430d-8295-47dbe5b3f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Biostats Boot Camp: Session 2</vt:lpstr>
      <vt:lpstr>Today</vt:lpstr>
      <vt:lpstr>Types of Data – Modeling Perspective</vt:lpstr>
      <vt:lpstr>Types of Continuous Data in Medicine</vt:lpstr>
      <vt:lpstr>What is Normal?</vt:lpstr>
      <vt:lpstr>Continuous, Non-Normal Data</vt:lpstr>
      <vt:lpstr>Continuous Data: Rank-Based Summaries</vt:lpstr>
      <vt:lpstr>Continuous Data: Location &amp; Shape Summaries</vt:lpstr>
      <vt:lpstr>Exercise #1</vt:lpstr>
      <vt:lpstr>PowerPoint Presentation</vt:lpstr>
      <vt:lpstr>Exercise #2</vt:lpstr>
      <vt:lpstr>PowerPoint Presentation</vt:lpstr>
      <vt:lpstr>Continuous Data: Subgroup Comparison</vt:lpstr>
      <vt:lpstr>Exercise #3</vt:lpstr>
      <vt:lpstr>PowerPoint Presentation</vt:lpstr>
      <vt:lpstr>Continuous Data: Association</vt:lpstr>
      <vt:lpstr>Exercise #4</vt:lpstr>
      <vt:lpstr>PowerPoint Presentation</vt:lpstr>
      <vt:lpstr>Binary/Categorical Data: </vt:lpstr>
      <vt:lpstr>Exercise #5</vt:lpstr>
      <vt:lpstr>PowerPoint Presentation</vt:lpstr>
      <vt:lpstr>Binary/Categorical Data: Association</vt:lpstr>
      <vt:lpstr>Exercise #6 </vt:lpstr>
      <vt:lpstr>PowerPoint Presentation</vt:lpstr>
      <vt:lpstr>Binary/Categorical Data: Association</vt:lpstr>
      <vt:lpstr>Estimates of difference, men vs. women and death</vt:lpstr>
      <vt:lpstr>In Class Assignment:</vt:lpstr>
      <vt:lpstr>In Class Assignment:</vt:lpstr>
      <vt:lpstr>Switching Gears – Why study probability?</vt:lpstr>
      <vt:lpstr>Probability Distributions</vt:lpstr>
      <vt:lpstr>Randomness &amp; Sampling</vt:lpstr>
      <vt:lpstr>Exploratory Techniques estimate Distributions</vt:lpstr>
      <vt:lpstr>Summaries of a Probability Distribution</vt:lpstr>
      <vt:lpstr>Named Families of Distributions</vt:lpstr>
      <vt:lpstr>The Normal Family</vt:lpstr>
      <vt:lpstr>Exercise #</vt:lpstr>
      <vt:lpstr>Exercise #</vt:lpstr>
      <vt:lpstr>The Binomial Family</vt:lpstr>
      <vt:lpstr>Exercise</vt:lpstr>
      <vt:lpstr>The Poisson Family</vt:lpstr>
      <vt:lpstr>Statistical Independence</vt:lpstr>
      <vt:lpstr>So you want to make your own study?</vt:lpstr>
      <vt:lpstr>Targets for Your Study</vt:lpstr>
      <vt:lpstr>Create a Statistic</vt:lpstr>
      <vt:lpstr>The Distribution of a Statistic</vt:lpstr>
      <vt:lpstr>How to study infinitely many datasets?</vt:lpstr>
      <vt:lpstr>Putting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</cp:revision>
  <dcterms:created xsi:type="dcterms:W3CDTF">2013-07-15T20:26:40Z</dcterms:created>
  <dcterms:modified xsi:type="dcterms:W3CDTF">2022-07-17T20:50:47Z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0x0101000AEB9BCB6826B34EBD6BE2401AC8A679</vt:lpwstr>
  </property>
  <property fmtid="{D5CDD505-2E9C-101B-9397-08002B2CF9AE}" pid="3" name="MediaServiceImageTags">
    <vt:lpwstr/>
  </property>
</Properties>
</file>