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4" r:id="rId6"/>
    <p:sldId id="265" r:id="rId7"/>
    <p:sldId id="260" r:id="rId8"/>
    <p:sldId id="261"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so\Downloads\KPMG_VI_New_raw_data_update_final(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so\Downloads\KPMG_VI_New_raw_data_update_final(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so\Downloads\KPMG_VI_New_raw_data_update_final(AutoRecover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Age</a:t>
            </a:r>
            <a:r>
              <a:rPr lang="en-IN" baseline="0"/>
              <a:t> Bracket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shade val="53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609-4357-A085-34D8697EB7F4}"/>
              </c:ext>
            </c:extLst>
          </c:dPt>
          <c:dPt>
            <c:idx val="1"/>
            <c:bubble3D val="0"/>
            <c:spPr>
              <a:solidFill>
                <a:schemeClr val="accent5">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609-4357-A085-34D8697EB7F4}"/>
              </c:ext>
            </c:extLst>
          </c:dPt>
          <c:dPt>
            <c:idx val="2"/>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609-4357-A085-34D8697EB7F4}"/>
              </c:ext>
            </c:extLst>
          </c:dPt>
          <c:dPt>
            <c:idx val="3"/>
            <c:bubble3D val="0"/>
            <c:spPr>
              <a:solidFill>
                <a:schemeClr val="accent5">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609-4357-A085-34D8697EB7F4}"/>
              </c:ext>
            </c:extLst>
          </c:dPt>
          <c:dPt>
            <c:idx val="4"/>
            <c:bubble3D val="0"/>
            <c:spPr>
              <a:solidFill>
                <a:schemeClr val="accent5">
                  <a:tint val="54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609-4357-A085-34D8697EB7F4}"/>
              </c:ext>
            </c:extLst>
          </c:dPt>
          <c:dLbls>
            <c:dLbl>
              <c:idx val="4"/>
              <c:layout>
                <c:manualLayout>
                  <c:x val="-6.0487030770213718E-3"/>
                  <c:y val="0.112516713712672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609-4357-A085-34D8697EB7F4}"/>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CustomerDemographic!$T$4:$T$8</c:f>
              <c:strCache>
                <c:ptCount val="5"/>
                <c:pt idx="0">
                  <c:v>Gen Z</c:v>
                </c:pt>
                <c:pt idx="1">
                  <c:v>Millennials</c:v>
                </c:pt>
                <c:pt idx="2">
                  <c:v>Gen X</c:v>
                </c:pt>
                <c:pt idx="3">
                  <c:v>Baby Boomers</c:v>
                </c:pt>
                <c:pt idx="4">
                  <c:v>Interwar</c:v>
                </c:pt>
              </c:strCache>
            </c:strRef>
          </c:cat>
          <c:val>
            <c:numRef>
              <c:f>CustomerDemographic!$U$4:$U$8</c:f>
              <c:numCache>
                <c:formatCode>General</c:formatCode>
                <c:ptCount val="5"/>
                <c:pt idx="0">
                  <c:v>142</c:v>
                </c:pt>
                <c:pt idx="1">
                  <c:v>1091</c:v>
                </c:pt>
                <c:pt idx="2">
                  <c:v>1639</c:v>
                </c:pt>
                <c:pt idx="3">
                  <c:v>1035</c:v>
                </c:pt>
                <c:pt idx="4">
                  <c:v>5</c:v>
                </c:pt>
              </c:numCache>
            </c:numRef>
          </c:val>
          <c:extLst>
            <c:ext xmlns:c16="http://schemas.microsoft.com/office/drawing/2014/chart" uri="{C3380CC4-5D6E-409C-BE32-E72D297353CC}">
              <c16:uniqueId val="{0000000A-8609-4357-A085-34D8697EB7F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dirty="0"/>
              <a:t>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shade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93-4501-9B9D-8D7F514AE330}"/>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93-4501-9B9D-8D7F514AE330}"/>
              </c:ext>
            </c:extLst>
          </c:dPt>
          <c:dPt>
            <c:idx val="2"/>
            <c:bubble3D val="0"/>
            <c:spPr>
              <a:solidFill>
                <a:schemeClr val="accent5">
                  <a:tint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93-4501-9B9D-8D7F514AE33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CustomerDemographic!$S$16:$S$18</c:f>
              <c:strCache>
                <c:ptCount val="3"/>
                <c:pt idx="0">
                  <c:v>male</c:v>
                </c:pt>
                <c:pt idx="1">
                  <c:v>female</c:v>
                </c:pt>
                <c:pt idx="2">
                  <c:v>Unavailable</c:v>
                </c:pt>
              </c:strCache>
            </c:strRef>
          </c:cat>
          <c:val>
            <c:numRef>
              <c:f>CustomerDemographic!$T$16:$T$18</c:f>
              <c:numCache>
                <c:formatCode>General</c:formatCode>
                <c:ptCount val="3"/>
                <c:pt idx="0">
                  <c:v>1873</c:v>
                </c:pt>
                <c:pt idx="1">
                  <c:v>2039</c:v>
                </c:pt>
                <c:pt idx="2">
                  <c:v>88</c:v>
                </c:pt>
              </c:numCache>
            </c:numRef>
          </c:val>
          <c:extLst>
            <c:ext xmlns:c16="http://schemas.microsoft.com/office/drawing/2014/chart" uri="{C3380CC4-5D6E-409C-BE32-E72D297353CC}">
              <c16:uniqueId val="{00000006-3C93-4501-9B9D-8D7F514AE33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dirty="0"/>
              <a:t>Wealth Status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5">
                  <a:shade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45B-4514-8634-8B5B058F19F8}"/>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45B-4514-8634-8B5B058F19F8}"/>
              </c:ext>
            </c:extLst>
          </c:dPt>
          <c:dPt>
            <c:idx val="2"/>
            <c:bubble3D val="0"/>
            <c:spPr>
              <a:solidFill>
                <a:schemeClr val="accent5">
                  <a:tint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45B-4514-8634-8B5B058F19F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CustomerDemographic!$S$26:$S$28</c:f>
              <c:strCache>
                <c:ptCount val="3"/>
                <c:pt idx="0">
                  <c:v>high net worth</c:v>
                </c:pt>
                <c:pt idx="1">
                  <c:v>affluent customer</c:v>
                </c:pt>
                <c:pt idx="2">
                  <c:v>mass customer</c:v>
                </c:pt>
              </c:strCache>
            </c:strRef>
          </c:cat>
          <c:val>
            <c:numRef>
              <c:f>CustomerDemographic!$T$26:$T$28</c:f>
              <c:numCache>
                <c:formatCode>General</c:formatCode>
                <c:ptCount val="3"/>
                <c:pt idx="0">
                  <c:v>1021</c:v>
                </c:pt>
                <c:pt idx="1">
                  <c:v>979</c:v>
                </c:pt>
                <c:pt idx="2">
                  <c:v>2000</c:v>
                </c:pt>
              </c:numCache>
            </c:numRef>
          </c:val>
          <c:extLst>
            <c:ext xmlns:c16="http://schemas.microsoft.com/office/drawing/2014/chart" uri="{C3380CC4-5D6E-409C-BE32-E72D297353CC}">
              <c16:uniqueId val="{00000006-B45B-4514-8634-8B5B058F19F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bs.gov.au/statistics/labour/earnings-and-working-conditions/income-and-work-census/2021" TargetMode="External"/><Relationship Id="rId2" Type="http://schemas.openxmlformats.org/officeDocument/2006/relationships/hyperlink" Target="https://www.abs.gov.au/statistics/people/population/population-census/202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19239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Arial" panose="020B0604020202020204" pitchFamily="34" charset="0"/>
              <a:buChar char="•"/>
            </a:pPr>
            <a:r>
              <a:rPr lang="en-IN" dirty="0">
                <a:hlinkClick r:id="rId2"/>
              </a:rPr>
              <a:t>https://www.abs.gov.au/statistics/people/population/population-census/2021</a:t>
            </a:r>
            <a:endParaRPr lang="en-IN" dirty="0"/>
          </a:p>
          <a:p>
            <a:pPr marL="342900" indent="-342900">
              <a:buFont typeface="Arial" panose="020B0604020202020204" pitchFamily="34" charset="0"/>
              <a:buChar char="•"/>
            </a:pPr>
            <a:r>
              <a:rPr lang="en-IN" dirty="0">
                <a:hlinkClick r:id="rId3"/>
              </a:rPr>
              <a:t>https://www.abs.gov.au/statistics/labour/earnings-and-working-conditions/income-and-work-census/2021</a:t>
            </a:r>
            <a:endParaRPr lang="en-IN" dirty="0"/>
          </a:p>
          <a:p>
            <a:pPr marL="342900" indent="-342900">
              <a:buFont typeface="Arial" panose="020B0604020202020204" pitchFamily="34" charset="0"/>
              <a:buChar char="•"/>
            </a:pPr>
            <a:r>
              <a:rPr lang="en-IN" dirty="0"/>
              <a:t>Data provided by the organisation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63771"/>
            <a:ext cx="8565600" cy="129295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Sprocket Central Pty Ltd is a long-standing KPMG client whom specializes in high-quality bikes and accessible cycling accessories to riders. Their marketing team is looking to boost business by analyzing their existing customer dataset to determine customer trends and behavior. </a:t>
            </a:r>
            <a:endParaRPr sz="1600" dirty="0"/>
          </a:p>
        </p:txBody>
      </p:sp>
      <p:sp>
        <p:nvSpPr>
          <p:cNvPr id="124" name="Shape 73"/>
          <p:cNvSpPr/>
          <p:nvPr/>
        </p:nvSpPr>
        <p:spPr>
          <a:xfrm>
            <a:off x="205025" y="2327354"/>
            <a:ext cx="8428612" cy="16853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With this presentation, we would like to target the new customer database of 1000 customers.</a:t>
            </a:r>
          </a:p>
          <a:p>
            <a:r>
              <a:rPr lang="en-US" sz="1200" dirty="0"/>
              <a:t>Sprocket Central Pty Ltd has given us a new list of 1000 potential customers with their demographics and attributes. However, these customers do not have prior transaction history with the organization. </a:t>
            </a:r>
          </a:p>
          <a:p>
            <a:r>
              <a:rPr lang="en-US" sz="1200" dirty="0"/>
              <a:t>The marketing team at Sprocket Central Pty Ltd is sure that, if correctly analyzed, the data would reveal useful customer insights which could help optimize resource allocation for targeted marketing. Hence, improve performance by focusing on high value customers.</a:t>
            </a:r>
          </a:p>
          <a:p>
            <a:endParaRPr sz="14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By observing the data provided, we got to highlight some major attributes like age, gender, wealth status of the loyal customers.</a:t>
            </a:r>
            <a:endParaRPr dirty="0"/>
          </a:p>
        </p:txBody>
      </p:sp>
      <p:sp>
        <p:nvSpPr>
          <p:cNvPr id="133" name="Shape 82"/>
          <p:cNvSpPr/>
          <p:nvPr/>
        </p:nvSpPr>
        <p:spPr>
          <a:xfrm>
            <a:off x="353224" y="2164723"/>
            <a:ext cx="3892711" cy="18652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By observing the data from “Customers Demographic” worksheet, we highlighted some major attributes by which we can sort the targeted audience.</a:t>
            </a:r>
          </a:p>
          <a:p>
            <a:pPr marL="285750" indent="-285750">
              <a:buFont typeface="Arial" panose="020B0604020202020204" pitchFamily="34" charset="0"/>
              <a:buChar char="•"/>
            </a:pPr>
            <a:r>
              <a:rPr lang="en-US" sz="1200" dirty="0"/>
              <a:t>Age Bracket- We divided the customer database in 5 categories with, some people having invalid data or not available data, namely Gen Z(20-24), Millennials (25-39), Gen X (40-54), Baby Boomers (55-74) and Interwar (75+)</a:t>
            </a:r>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938843F0-D3D4-4640-B752-2AF82049145C}"/>
              </a:ext>
            </a:extLst>
          </p:cNvPr>
          <p:cNvGraphicFramePr>
            <a:graphicFrameLocks/>
          </p:cNvGraphicFramePr>
          <p:nvPr>
            <p:extLst>
              <p:ext uri="{D42A27DB-BD31-4B8C-83A1-F6EECF244321}">
                <p14:modId xmlns:p14="http://schemas.microsoft.com/office/powerpoint/2010/main" val="1755767461"/>
              </p:ext>
            </p:extLst>
          </p:nvPr>
        </p:nvGraphicFramePr>
        <p:xfrm>
          <a:off x="5036906" y="2485414"/>
          <a:ext cx="3666837" cy="21599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4" name="Rectangle"/>
          <p:cNvSpPr/>
          <p:nvPr/>
        </p:nvSpPr>
        <p:spPr>
          <a:xfrm>
            <a:off x="4969973" y="1063256"/>
            <a:ext cx="3800704" cy="375077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2" name="TextBox 1">
            <a:extLst>
              <a:ext uri="{FF2B5EF4-FFF2-40B4-BE49-F238E27FC236}">
                <a16:creationId xmlns:a16="http://schemas.microsoft.com/office/drawing/2014/main" id="{215BFC70-F6BA-43E1-96BA-A67734366A31}"/>
              </a:ext>
            </a:extLst>
          </p:cNvPr>
          <p:cNvSpPr txBox="1"/>
          <p:nvPr/>
        </p:nvSpPr>
        <p:spPr>
          <a:xfrm>
            <a:off x="205025" y="1063256"/>
            <a:ext cx="436697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1200" dirty="0"/>
              <a:t>Gender- We divided the customers database into 3 categories namely, Male, Female and the people didn’t want to disclose their genders. ( As shown in the pie chart, it shows that there is almost an equal distribution among both the genders, so couldn’t be correlated)</a:t>
            </a:r>
          </a:p>
          <a:p>
            <a:endParaRPr lang="en-US" sz="1200" dirty="0"/>
          </a:p>
          <a:p>
            <a:pPr marL="285750" indent="-285750">
              <a:buFont typeface="Arial" panose="020B0604020202020204" pitchFamily="34" charset="0"/>
              <a:buChar char="•"/>
            </a:pPr>
            <a:r>
              <a:rPr lang="en-US" sz="1200" dirty="0"/>
              <a:t>Whether the old customers owned a car or not, but by looking at that data we didn’t find any relation that we expected, because it was basically equal.</a:t>
            </a:r>
          </a:p>
          <a:p>
            <a:pPr marL="0" marR="0" indent="0" algn="l" defTabSz="914400" rtl="0" fontAlgn="auto" latinLnBrk="0"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13" name="Chart 12">
            <a:extLst>
              <a:ext uri="{FF2B5EF4-FFF2-40B4-BE49-F238E27FC236}">
                <a16:creationId xmlns:a16="http://schemas.microsoft.com/office/drawing/2014/main" id="{9398E8AB-7AE5-4B03-8A40-223AFD163485}"/>
              </a:ext>
            </a:extLst>
          </p:cNvPr>
          <p:cNvGraphicFramePr>
            <a:graphicFrameLocks/>
          </p:cNvGraphicFramePr>
          <p:nvPr>
            <p:extLst>
              <p:ext uri="{D42A27DB-BD31-4B8C-83A1-F6EECF244321}">
                <p14:modId xmlns:p14="http://schemas.microsoft.com/office/powerpoint/2010/main" val="2126367286"/>
              </p:ext>
            </p:extLst>
          </p:nvPr>
        </p:nvGraphicFramePr>
        <p:xfrm>
          <a:off x="5395025" y="1103974"/>
          <a:ext cx="2950599" cy="183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674A6A15-9754-42D2-B59E-049DE161393A}"/>
              </a:ext>
            </a:extLst>
          </p:cNvPr>
          <p:cNvGraphicFramePr>
            <a:graphicFrameLocks noGrp="1"/>
          </p:cNvGraphicFramePr>
          <p:nvPr>
            <p:extLst>
              <p:ext uri="{D42A27DB-BD31-4B8C-83A1-F6EECF244321}">
                <p14:modId xmlns:p14="http://schemas.microsoft.com/office/powerpoint/2010/main" val="2608052287"/>
              </p:ext>
            </p:extLst>
          </p:nvPr>
        </p:nvGraphicFramePr>
        <p:xfrm>
          <a:off x="5554517" y="3177317"/>
          <a:ext cx="2425700" cy="400050"/>
        </p:xfrm>
        <a:graphic>
          <a:graphicData uri="http://schemas.openxmlformats.org/drawingml/2006/table">
            <a:tbl>
              <a:tblPr>
                <a:tableStyleId>{5940675A-B579-460E-94D1-54222C63F5DA}</a:tableStyleId>
              </a:tblPr>
              <a:tblGrid>
                <a:gridCol w="1782515">
                  <a:extLst>
                    <a:ext uri="{9D8B030D-6E8A-4147-A177-3AD203B41FA5}">
                      <a16:colId xmlns:a16="http://schemas.microsoft.com/office/drawing/2014/main" val="3564463619"/>
                    </a:ext>
                  </a:extLst>
                </a:gridCol>
                <a:gridCol w="643185">
                  <a:extLst>
                    <a:ext uri="{9D8B030D-6E8A-4147-A177-3AD203B41FA5}">
                      <a16:colId xmlns:a16="http://schemas.microsoft.com/office/drawing/2014/main" val="4201964306"/>
                    </a:ext>
                  </a:extLst>
                </a:gridCol>
              </a:tblGrid>
              <a:tr h="200025">
                <a:tc>
                  <a:txBody>
                    <a:bodyPr/>
                    <a:lstStyle/>
                    <a:p>
                      <a:pPr algn="l" fontAlgn="b"/>
                      <a:r>
                        <a:rPr lang="en-IN" sz="1000" u="none" strike="noStrike">
                          <a:effectLst/>
                        </a:rPr>
                        <a:t>people who own car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2024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087095523"/>
                  </a:ext>
                </a:extLst>
              </a:tr>
              <a:tr h="200025">
                <a:tc>
                  <a:txBody>
                    <a:bodyPr/>
                    <a:lstStyle/>
                    <a:p>
                      <a:pPr algn="l" fontAlgn="b"/>
                      <a:r>
                        <a:rPr lang="en-US" sz="1000" u="none" strike="noStrike">
                          <a:effectLst/>
                        </a:rPr>
                        <a:t>people who don't own car</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1976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655035554"/>
                  </a:ext>
                </a:extLst>
              </a:tr>
            </a:tbl>
          </a:graphicData>
        </a:graphic>
      </p:graphicFrame>
    </p:spTree>
    <p:extLst>
      <p:ext uri="{BB962C8B-B14F-4D97-AF65-F5344CB8AC3E}">
        <p14:creationId xmlns:p14="http://schemas.microsoft.com/office/powerpoint/2010/main" val="11802156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4" name="Rectangle"/>
          <p:cNvSpPr/>
          <p:nvPr/>
        </p:nvSpPr>
        <p:spPr>
          <a:xfrm>
            <a:off x="4969973" y="1063256"/>
            <a:ext cx="3800704" cy="3750771"/>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4" name="Chart 13">
            <a:extLst>
              <a:ext uri="{FF2B5EF4-FFF2-40B4-BE49-F238E27FC236}">
                <a16:creationId xmlns:a16="http://schemas.microsoft.com/office/drawing/2014/main" id="{547EC85B-3422-40BE-8E1D-A791102921C1}"/>
              </a:ext>
            </a:extLst>
          </p:cNvPr>
          <p:cNvGraphicFramePr>
            <a:graphicFrameLocks/>
          </p:cNvGraphicFramePr>
          <p:nvPr>
            <p:extLst>
              <p:ext uri="{D42A27DB-BD31-4B8C-83A1-F6EECF244321}">
                <p14:modId xmlns:p14="http://schemas.microsoft.com/office/powerpoint/2010/main" val="1455596138"/>
              </p:ext>
            </p:extLst>
          </p:nvPr>
        </p:nvGraphicFramePr>
        <p:xfrm>
          <a:off x="555062" y="2667459"/>
          <a:ext cx="3800704" cy="1776949"/>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B27A2E26-42C7-450E-8E99-A34FF935B1A9}"/>
              </a:ext>
            </a:extLst>
          </p:cNvPr>
          <p:cNvPicPr>
            <a:picLocks noChangeAspect="1"/>
          </p:cNvPicPr>
          <p:nvPr/>
        </p:nvPicPr>
        <p:blipFill>
          <a:blip r:embed="rId3"/>
          <a:stretch>
            <a:fillRect/>
          </a:stretch>
        </p:blipFill>
        <p:spPr>
          <a:xfrm>
            <a:off x="5507902" y="1822888"/>
            <a:ext cx="2724846" cy="2081323"/>
          </a:xfrm>
          <a:prstGeom prst="rect">
            <a:avLst/>
          </a:prstGeom>
        </p:spPr>
      </p:pic>
      <p:sp>
        <p:nvSpPr>
          <p:cNvPr id="5" name="Rectangle 4">
            <a:extLst>
              <a:ext uri="{FF2B5EF4-FFF2-40B4-BE49-F238E27FC236}">
                <a16:creationId xmlns:a16="http://schemas.microsoft.com/office/drawing/2014/main" id="{95B15C78-7B15-46B4-83A2-D6241BA1E812}"/>
              </a:ext>
            </a:extLst>
          </p:cNvPr>
          <p:cNvSpPr/>
          <p:nvPr/>
        </p:nvSpPr>
        <p:spPr>
          <a:xfrm>
            <a:off x="205025" y="1521934"/>
            <a:ext cx="4572000" cy="954107"/>
          </a:xfrm>
          <a:prstGeom prst="rect">
            <a:avLst/>
          </a:prstGeom>
        </p:spPr>
        <p:txBody>
          <a:bodyPr>
            <a:spAutoFit/>
          </a:bodyPr>
          <a:lstStyle/>
          <a:p>
            <a:pPr marL="285750" indent="-285750">
              <a:buFont typeface="Arial" panose="020B0604020202020204" pitchFamily="34" charset="0"/>
              <a:buChar char="•"/>
            </a:pPr>
            <a:r>
              <a:rPr lang="en-US" dirty="0"/>
              <a:t>Wealth Segment- The Society was divided into 3 categories by the company as High Net Worth, Affluent Customer and Mass Customer. (taking only the states of VIC, QLD, NSW)</a:t>
            </a:r>
          </a:p>
        </p:txBody>
      </p:sp>
    </p:spTree>
    <p:extLst>
      <p:ext uri="{BB962C8B-B14F-4D97-AF65-F5344CB8AC3E}">
        <p14:creationId xmlns:p14="http://schemas.microsoft.com/office/powerpoint/2010/main" val="3320130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So as for a solution, we want to target the audience that holds the conditions mentioned below:</a:t>
            </a:r>
            <a:endParaRPr dirty="0"/>
          </a:p>
        </p:txBody>
      </p:sp>
      <p:sp>
        <p:nvSpPr>
          <p:cNvPr id="142" name="Shape 91"/>
          <p:cNvSpPr/>
          <p:nvPr/>
        </p:nvSpPr>
        <p:spPr>
          <a:xfrm>
            <a:off x="205024" y="2164724"/>
            <a:ext cx="2417673" cy="20776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200" dirty="0"/>
              <a:t>The targeted audience should be the ones that doesn’t own a car, the middle aged bracket (</a:t>
            </a:r>
            <a:r>
              <a:rPr lang="en-IN" sz="1200" i="1" dirty="0"/>
              <a:t>i.e. </a:t>
            </a:r>
            <a:r>
              <a:rPr lang="en-IN" sz="1200" dirty="0"/>
              <a:t>Millennials, Gen X, Baby Boomers) and the people lying in “Mass Customer” wealth bracket.</a:t>
            </a:r>
          </a:p>
          <a:p>
            <a:r>
              <a:rPr lang="en-IN" sz="1200" dirty="0"/>
              <a:t>The highlighted segment should be the priority target for the company.</a:t>
            </a:r>
            <a:endParaRPr sz="1200" dirty="0"/>
          </a:p>
        </p:txBody>
      </p:sp>
      <p:sp>
        <p:nvSpPr>
          <p:cNvPr id="143" name="Rectangle"/>
          <p:cNvSpPr/>
          <p:nvPr/>
        </p:nvSpPr>
        <p:spPr>
          <a:xfrm>
            <a:off x="2679405" y="2164723"/>
            <a:ext cx="6091272"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3" name="Table 2">
            <a:extLst>
              <a:ext uri="{FF2B5EF4-FFF2-40B4-BE49-F238E27FC236}">
                <a16:creationId xmlns:a16="http://schemas.microsoft.com/office/drawing/2014/main" id="{E79E5C09-66CD-478C-92CA-7105F9EB71DF}"/>
              </a:ext>
            </a:extLst>
          </p:cNvPr>
          <p:cNvGraphicFramePr>
            <a:graphicFrameLocks noGrp="1"/>
          </p:cNvGraphicFramePr>
          <p:nvPr>
            <p:extLst>
              <p:ext uri="{D42A27DB-BD31-4B8C-83A1-F6EECF244321}">
                <p14:modId xmlns:p14="http://schemas.microsoft.com/office/powerpoint/2010/main" val="1056986999"/>
              </p:ext>
            </p:extLst>
          </p:nvPr>
        </p:nvGraphicFramePr>
        <p:xfrm>
          <a:off x="2750288" y="2760724"/>
          <a:ext cx="5830183" cy="1541918"/>
        </p:xfrm>
        <a:graphic>
          <a:graphicData uri="http://schemas.openxmlformats.org/drawingml/2006/table">
            <a:tbl>
              <a:tblPr>
                <a:tableStyleId>{5940675A-B579-460E-94D1-54222C63F5DA}</a:tableStyleId>
              </a:tblPr>
              <a:tblGrid>
                <a:gridCol w="1635425">
                  <a:extLst>
                    <a:ext uri="{9D8B030D-6E8A-4147-A177-3AD203B41FA5}">
                      <a16:colId xmlns:a16="http://schemas.microsoft.com/office/drawing/2014/main" val="2645539092"/>
                    </a:ext>
                  </a:extLst>
                </a:gridCol>
                <a:gridCol w="896753">
                  <a:extLst>
                    <a:ext uri="{9D8B030D-6E8A-4147-A177-3AD203B41FA5}">
                      <a16:colId xmlns:a16="http://schemas.microsoft.com/office/drawing/2014/main" val="1837426421"/>
                    </a:ext>
                  </a:extLst>
                </a:gridCol>
                <a:gridCol w="407618">
                  <a:extLst>
                    <a:ext uri="{9D8B030D-6E8A-4147-A177-3AD203B41FA5}">
                      <a16:colId xmlns:a16="http://schemas.microsoft.com/office/drawing/2014/main" val="3880847350"/>
                    </a:ext>
                  </a:extLst>
                </a:gridCol>
                <a:gridCol w="555844">
                  <a:extLst>
                    <a:ext uri="{9D8B030D-6E8A-4147-A177-3AD203B41FA5}">
                      <a16:colId xmlns:a16="http://schemas.microsoft.com/office/drawing/2014/main" val="4145403973"/>
                    </a:ext>
                  </a:extLst>
                </a:gridCol>
                <a:gridCol w="395266">
                  <a:extLst>
                    <a:ext uri="{9D8B030D-6E8A-4147-A177-3AD203B41FA5}">
                      <a16:colId xmlns:a16="http://schemas.microsoft.com/office/drawing/2014/main" val="1523967523"/>
                    </a:ext>
                  </a:extLst>
                </a:gridCol>
                <a:gridCol w="506435">
                  <a:extLst>
                    <a:ext uri="{9D8B030D-6E8A-4147-A177-3AD203B41FA5}">
                      <a16:colId xmlns:a16="http://schemas.microsoft.com/office/drawing/2014/main" val="3653408830"/>
                    </a:ext>
                  </a:extLst>
                </a:gridCol>
                <a:gridCol w="716421">
                  <a:extLst>
                    <a:ext uri="{9D8B030D-6E8A-4147-A177-3AD203B41FA5}">
                      <a16:colId xmlns:a16="http://schemas.microsoft.com/office/drawing/2014/main" val="887110366"/>
                    </a:ext>
                  </a:extLst>
                </a:gridCol>
                <a:gridCol w="716421">
                  <a:extLst>
                    <a:ext uri="{9D8B030D-6E8A-4147-A177-3AD203B41FA5}">
                      <a16:colId xmlns:a16="http://schemas.microsoft.com/office/drawing/2014/main" val="1324000061"/>
                    </a:ext>
                  </a:extLst>
                </a:gridCol>
              </a:tblGrid>
              <a:tr h="318482">
                <a:tc>
                  <a:txBody>
                    <a:bodyPr/>
                    <a:lstStyle/>
                    <a:p>
                      <a:pPr algn="l" fontAlgn="b"/>
                      <a:r>
                        <a:rPr lang="en-IN" sz="1000" b="0" i="0" u="none" strike="noStrike" dirty="0">
                          <a:solidFill>
                            <a:srgbClr val="000000"/>
                          </a:solidFill>
                          <a:effectLst/>
                          <a:latin typeface="Arial" panose="020B0604020202020204" pitchFamily="34" charset="0"/>
                        </a:rPr>
                        <a:t>Owns a car(wealth bracket)</a:t>
                      </a:r>
                    </a:p>
                  </a:txBody>
                  <a:tcPr marL="7620" marR="7620" marT="7620" marB="0" anchor="b"/>
                </a:tc>
                <a:tc>
                  <a:txBody>
                    <a:bodyPr/>
                    <a:lstStyle/>
                    <a:p>
                      <a:pPr algn="l" fontAlgn="b"/>
                      <a:r>
                        <a:rPr lang="en-IN" sz="1000" u="none" strike="noStrike" dirty="0">
                          <a:effectLst/>
                        </a:rPr>
                        <a:t>Baby Boomers</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Gen X</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Millenials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Gen Z</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Interwar</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a:effectLst/>
                        </a:rPr>
                        <a:t>data_invalid</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IN" sz="1000" u="none" strike="noStrike" dirty="0">
                          <a:effectLst/>
                        </a:rPr>
                        <a:t>Grand Total</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240690407"/>
                  </a:ext>
                </a:extLst>
              </a:tr>
              <a:tr h="203906">
                <a:tc>
                  <a:txBody>
                    <a:bodyPr/>
                    <a:lstStyle/>
                    <a:p>
                      <a:pPr algn="l" fontAlgn="b"/>
                      <a:r>
                        <a:rPr lang="en-IN" sz="1000" u="none" strike="noStrike">
                          <a:effectLst/>
                        </a:rPr>
                        <a:t>No</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164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161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507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59757094"/>
                  </a:ext>
                </a:extLst>
              </a:tr>
              <a:tr h="203906">
                <a:tc>
                  <a:txBody>
                    <a:bodyPr/>
                    <a:lstStyle/>
                    <a:p>
                      <a:pPr algn="l" fontAlgn="b"/>
                      <a:r>
                        <a:rPr lang="en-IN" sz="1000" u="none" strike="noStrike" dirty="0">
                          <a:effectLst/>
                        </a:rPr>
                        <a:t>Affluent Customer</a:t>
                      </a:r>
                      <a:endParaRPr lang="en-IN" sz="1000" b="0" i="0" u="none" strike="noStrike" dirty="0">
                        <a:solidFill>
                          <a:srgbClr val="000000"/>
                        </a:solidFill>
                        <a:effectLst/>
                        <a:latin typeface="Arial" panose="020B0604020202020204" pitchFamily="34" charset="0"/>
                      </a:endParaRPr>
                    </a:p>
                  </a:txBody>
                  <a:tcPr marL="114300" marR="7620" marT="7620" marB="0" anchor="b"/>
                </a:tc>
                <a:tc>
                  <a:txBody>
                    <a:bodyPr/>
                    <a:lstStyle/>
                    <a:p>
                      <a:pPr algn="r" fontAlgn="b"/>
                      <a:r>
                        <a:rPr lang="en-IN" sz="1000" u="none" strike="noStrike" dirty="0">
                          <a:effectLst/>
                        </a:rPr>
                        <a:t>33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40</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116</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59020960"/>
                  </a:ext>
                </a:extLst>
              </a:tr>
              <a:tr h="203906">
                <a:tc>
                  <a:txBody>
                    <a:bodyPr/>
                    <a:lstStyle/>
                    <a:p>
                      <a:pPr algn="l" fontAlgn="b"/>
                      <a:r>
                        <a:rPr lang="en-IN" sz="1000" u="none" strike="noStrike" dirty="0">
                          <a:effectLst/>
                        </a:rPr>
                        <a:t>High Net Worth</a:t>
                      </a:r>
                      <a:endParaRPr lang="en-IN" sz="1000" b="0" i="0" u="none" strike="noStrike" dirty="0">
                        <a:solidFill>
                          <a:srgbClr val="000000"/>
                        </a:solidFill>
                        <a:effectLst/>
                        <a:latin typeface="Arial" panose="020B0604020202020204" pitchFamily="34" charset="0"/>
                      </a:endParaRPr>
                    </a:p>
                  </a:txBody>
                  <a:tcPr marL="114300" marR="7620" marT="7620" marB="0" anchor="b"/>
                </a:tc>
                <a:tc>
                  <a:txBody>
                    <a:bodyPr/>
                    <a:lstStyle/>
                    <a:p>
                      <a:pPr algn="r" fontAlgn="b"/>
                      <a:r>
                        <a:rPr lang="en-IN" sz="1000" u="none" strike="noStrike">
                          <a:effectLst/>
                        </a:rPr>
                        <a:t>48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 0</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137</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537592118"/>
                  </a:ext>
                </a:extLst>
              </a:tr>
              <a:tr h="203906">
                <a:tc>
                  <a:txBody>
                    <a:bodyPr/>
                    <a:lstStyle/>
                    <a:p>
                      <a:pPr algn="l" fontAlgn="b"/>
                      <a:r>
                        <a:rPr lang="en-IN" sz="1000" u="none" strike="noStrike" dirty="0">
                          <a:effectLst/>
                        </a:rPr>
                        <a:t>Mass Customer</a:t>
                      </a:r>
                      <a:endParaRPr lang="en-IN" sz="1000" b="0" i="0" u="none" strike="noStrike" dirty="0">
                        <a:solidFill>
                          <a:srgbClr val="000000"/>
                        </a:solidFill>
                        <a:effectLst/>
                        <a:latin typeface="Arial" panose="020B0604020202020204" pitchFamily="34" charset="0"/>
                      </a:endParaRPr>
                    </a:p>
                  </a:txBody>
                  <a:tcPr marL="114300" marR="7620" marT="7620" marB="0" anchor="b"/>
                </a:tc>
                <a:tc>
                  <a:txBody>
                    <a:bodyPr/>
                    <a:lstStyle/>
                    <a:p>
                      <a:pPr algn="r" fontAlgn="b"/>
                      <a:r>
                        <a:rPr lang="en-IN" sz="1000" u="none" strike="noStrike" dirty="0">
                          <a:effectLst/>
                        </a:rPr>
                        <a:t>83</a:t>
                      </a:r>
                      <a:endParaRPr lang="en-IN" sz="1000" b="0" i="0" u="none" strike="noStrike" dirty="0">
                        <a:solidFill>
                          <a:srgbClr val="FF0000"/>
                        </a:solidFill>
                        <a:effectLst/>
                        <a:latin typeface="Arial" panose="020B0604020202020204" pitchFamily="34" charset="0"/>
                      </a:endParaRPr>
                    </a:p>
                  </a:txBody>
                  <a:tcPr marL="7620" marR="7620" marT="7620" marB="0" anchor="b">
                    <a:solidFill>
                      <a:schemeClr val="accent6"/>
                    </a:solidFill>
                  </a:tcPr>
                </a:tc>
                <a:tc>
                  <a:txBody>
                    <a:bodyPr/>
                    <a:lstStyle/>
                    <a:p>
                      <a:pPr algn="r" fontAlgn="b"/>
                      <a:r>
                        <a:rPr lang="en-IN" sz="1000" u="none" strike="noStrike" dirty="0">
                          <a:effectLst/>
                        </a:rPr>
                        <a:t>76</a:t>
                      </a:r>
                      <a:endParaRPr lang="en-IN" sz="1000" b="0" i="0" u="none" strike="noStrike" dirty="0">
                        <a:solidFill>
                          <a:srgbClr val="FF0000"/>
                        </a:solidFill>
                        <a:effectLst/>
                        <a:latin typeface="Arial" panose="020B0604020202020204" pitchFamily="34" charset="0"/>
                      </a:endParaRPr>
                    </a:p>
                  </a:txBody>
                  <a:tcPr marL="7620" marR="7620" marT="7620" marB="0" anchor="b">
                    <a:solidFill>
                      <a:schemeClr val="accent6"/>
                    </a:solidFill>
                  </a:tcPr>
                </a:tc>
                <a:tc>
                  <a:txBody>
                    <a:bodyPr/>
                    <a:lstStyle/>
                    <a:p>
                      <a:pPr algn="r" fontAlgn="b"/>
                      <a:r>
                        <a:rPr lang="en-IN" sz="1000" u="none" strike="noStrike" dirty="0">
                          <a:effectLst/>
                        </a:rPr>
                        <a:t>55</a:t>
                      </a:r>
                      <a:endParaRPr lang="en-IN" sz="1000" b="0" i="0" u="none" strike="noStrike" dirty="0">
                        <a:solidFill>
                          <a:srgbClr val="FF0000"/>
                        </a:solidFill>
                        <a:effectLst/>
                        <a:latin typeface="Arial" panose="020B0604020202020204" pitchFamily="34" charset="0"/>
                      </a:endParaRPr>
                    </a:p>
                  </a:txBody>
                  <a:tcPr marL="7620" marR="7620" marT="7620" marB="0" anchor="b">
                    <a:solidFill>
                      <a:schemeClr val="accent6"/>
                    </a:solidFill>
                  </a:tcPr>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254</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62353424"/>
                  </a:ext>
                </a:extLst>
              </a:tr>
              <a:tr h="203906">
                <a:tc>
                  <a:txBody>
                    <a:bodyPr/>
                    <a:lstStyle/>
                    <a:p>
                      <a:pPr algn="l" fontAlgn="b"/>
                      <a:r>
                        <a:rPr lang="en-IN" sz="1000" u="none" strike="noStrike">
                          <a:effectLst/>
                        </a:rPr>
                        <a:t>Yes</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173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138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493</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17952838"/>
                  </a:ext>
                </a:extLst>
              </a:tr>
              <a:tr h="203906">
                <a:tc>
                  <a:txBody>
                    <a:bodyPr/>
                    <a:lstStyle/>
                    <a:p>
                      <a:pPr algn="l" fontAlgn="b"/>
                      <a:r>
                        <a:rPr lang="en-IN" sz="1000" u="none" strike="noStrike">
                          <a:effectLst/>
                        </a:rPr>
                        <a:t>Grand Total</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337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299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199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1000</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602703911"/>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Giving reference to previous slides and the database we analysed, we can interpret the following points:</a:t>
            </a:r>
            <a:endParaRPr dirty="0"/>
          </a:p>
        </p:txBody>
      </p:sp>
      <p:sp>
        <p:nvSpPr>
          <p:cNvPr id="151" name="Shape 100"/>
          <p:cNvSpPr/>
          <p:nvPr/>
        </p:nvSpPr>
        <p:spPr>
          <a:xfrm>
            <a:off x="268819" y="1990726"/>
            <a:ext cx="8501805"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The Sprocket Central Pty Ltd is a company that produces bikes (assuming both motor-bikes and bicycles) and their accessories that are economically feasible to their customers.</a:t>
            </a:r>
          </a:p>
          <a:p>
            <a:pPr marL="285750" indent="-285750">
              <a:buFont typeface="Arial" panose="020B0604020202020204" pitchFamily="34" charset="0"/>
              <a:buChar char="•"/>
            </a:pPr>
            <a:r>
              <a:rPr lang="en-IN" dirty="0"/>
              <a:t>The bikes and the accessories are designed in a way that is unisex </a:t>
            </a:r>
            <a:r>
              <a:rPr lang="en-IN" i="1" dirty="0"/>
              <a:t>viz. </a:t>
            </a:r>
            <a:r>
              <a:rPr lang="en-IN" dirty="0"/>
              <a:t>not focused on any particular gender. This means that their target audience is everyone irrespective of any gender.</a:t>
            </a:r>
          </a:p>
          <a:p>
            <a:pPr marL="285750" indent="-285750">
              <a:buFont typeface="Arial" panose="020B0604020202020204" pitchFamily="34" charset="0"/>
              <a:buChar char="•"/>
            </a:pPr>
            <a:r>
              <a:rPr lang="en-IN" dirty="0"/>
              <a:t>As we discussed earlier, that they produce economic range of quality bikes and accessories, so focussing mainly on middle class( i.e. majority portion of society). Other wealth status people buy these products because, the upper class people buy them from health point of view and the lower class don’t have an option because of their financial status.</a:t>
            </a:r>
          </a:p>
          <a:p>
            <a:pPr marL="285750" indent="-285750">
              <a:buFont typeface="Arial" panose="020B0604020202020204" pitchFamily="34" charset="0"/>
              <a:buChar char="•"/>
            </a:pPr>
            <a:r>
              <a:rPr lang="en-IN" dirty="0"/>
              <a:t>People who don’t have a car, don’t have any other option so they have to buy a vehicle as a mode of transportation.</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800</TotalTime>
  <Words>776</Words>
  <Application>Microsoft Office PowerPoint</Application>
  <PresentationFormat>On-screen Show (16:9)</PresentationFormat>
  <Paragraphs>102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Solanki</cp:lastModifiedBy>
  <cp:revision>15</cp:revision>
  <dcterms:modified xsi:type="dcterms:W3CDTF">2022-08-29T13:28:14Z</dcterms:modified>
</cp:coreProperties>
</file>