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33" d="100"/>
          <a:sy n="33"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Aditya,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reaction type was recorded was Heart </a:t>
            </a:r>
            <a:r>
              <a:rPr lang="en-US" dirty="0" err="1"/>
              <a:t>Emoticans</a:t>
            </a:r>
            <a:r>
              <a:rPr lang="en-US" dirty="0"/>
              <a:t>.</a:t>
            </a:r>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81615" y="2920317"/>
            <a:ext cx="5048167" cy="2846933"/>
          </a:xfrm>
          <a:prstGeom prst="rect">
            <a:avLst/>
          </a:prstGeom>
        </p:spPr>
        <p:txBody>
          <a:bodyPr wrap="square" lIns="0" tIns="0" rIns="0" bIns="0" rtlCol="0" anchor="t">
            <a:spAutoFit/>
          </a:bodyPr>
          <a:lstStyle/>
          <a:p>
            <a:pPr algn="ctr">
              <a:lnSpc>
                <a:spcPts val="11059"/>
              </a:lnSpc>
            </a:pPr>
            <a:r>
              <a:rPr lang="en-US" sz="9600" b="1" spc="-105" dirty="0">
                <a:solidFill>
                  <a:srgbClr val="FFFFFF"/>
                </a:solidFill>
                <a:latin typeface="Graphik Regular" panose="020B0503030202060203" pitchFamily="34" charset="0"/>
              </a:rPr>
              <a:t>Data</a:t>
            </a:r>
          </a:p>
          <a:p>
            <a:pPr algn="ctr">
              <a:lnSpc>
                <a:spcPts val="11059"/>
              </a:lnSpc>
            </a:pPr>
            <a:r>
              <a:rPr lang="en-US" sz="9600" b="1" spc="-105" dirty="0">
                <a:solidFill>
                  <a:srgbClr val="FFFFFF"/>
                </a:solidFill>
                <a:latin typeface="Graphik Regular" panose="020B0503030202060203" pitchFamily="34" charset="0"/>
              </a:rPr>
              <a: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a:extLst>
              <a:ext uri="{FF2B5EF4-FFF2-40B4-BE49-F238E27FC236}">
                <a16:creationId xmlns:a16="http://schemas.microsoft.com/office/drawing/2014/main" id="{C62FCB62-6A32-6F30-4952-27EB9CD917DF}"/>
              </a:ext>
            </a:extLst>
          </p:cNvPr>
          <p:cNvSpPr/>
          <p:nvPr/>
        </p:nvSpPr>
        <p:spPr>
          <a:xfrm>
            <a:off x="11296082" y="900030"/>
            <a:ext cx="6057900" cy="29799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ln w="0"/>
                <a:solidFill>
                  <a:schemeClr val="tx1"/>
                </a:solidFill>
                <a:effectLst>
                  <a:outerShdw blurRad="38100" dist="19050" dir="2700000" algn="tl" rotWithShape="0">
                    <a:schemeClr val="dk1">
                      <a:alpha val="40000"/>
                    </a:schemeClr>
                  </a:outerShdw>
                </a:effectLst>
              </a:rPr>
              <a:t>Insight:</a:t>
            </a:r>
          </a:p>
          <a:p>
            <a:r>
              <a:rPr lang="en-US" sz="3600" dirty="0">
                <a:ln w="0"/>
                <a:solidFill>
                  <a:schemeClr val="tx1"/>
                </a:solidFill>
                <a:effectLst>
                  <a:outerShdw blurRad="38100" dist="19050" dir="2700000" algn="tl" rotWithShape="0">
                    <a:schemeClr val="dk1">
                      <a:alpha val="40000"/>
                    </a:schemeClr>
                  </a:outerShdw>
                </a:effectLst>
              </a:rPr>
              <a:t>Out of all categories Animal and Science are the most popular ones</a:t>
            </a:r>
            <a:r>
              <a:rPr lang="en-US" sz="4400" dirty="0">
                <a:ln w="0"/>
                <a:solidFill>
                  <a:schemeClr val="tx1"/>
                </a:solidFill>
                <a:effectLst>
                  <a:outerShdw blurRad="38100" dist="19050" dir="2700000" algn="tl" rotWithShape="0">
                    <a:schemeClr val="dk1">
                      <a:alpha val="40000"/>
                    </a:schemeClr>
                  </a:outerShdw>
                </a:effectLst>
              </a:rPr>
              <a:t>.</a:t>
            </a:r>
          </a:p>
        </p:txBody>
      </p:sp>
      <p:sp>
        <p:nvSpPr>
          <p:cNvPr id="19" name="Rectangle 18">
            <a:extLst>
              <a:ext uri="{FF2B5EF4-FFF2-40B4-BE49-F238E27FC236}">
                <a16:creationId xmlns:a16="http://schemas.microsoft.com/office/drawing/2014/main" id="{6DA25C7C-5DAB-A7D4-D9FC-70BBFDA24F07}"/>
              </a:ext>
            </a:extLst>
          </p:cNvPr>
          <p:cNvSpPr/>
          <p:nvPr/>
        </p:nvSpPr>
        <p:spPr>
          <a:xfrm>
            <a:off x="11296082" y="5311971"/>
            <a:ext cx="6248967" cy="33945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ln w="0"/>
                <a:solidFill>
                  <a:schemeClr val="tx1"/>
                </a:solidFill>
                <a:effectLst>
                  <a:outerShdw blurRad="38100" dist="19050" dir="2700000" algn="tl" rotWithShape="0">
                    <a:schemeClr val="dk1">
                      <a:alpha val="40000"/>
                    </a:schemeClr>
                  </a:outerShdw>
                </a:effectLst>
              </a:rPr>
              <a:t>Analysis:</a:t>
            </a:r>
          </a:p>
          <a:p>
            <a:r>
              <a:rPr lang="en-US" sz="3600" dirty="0">
                <a:ln w="0"/>
                <a:solidFill>
                  <a:schemeClr val="tx1"/>
                </a:solidFill>
                <a:effectLst>
                  <a:outerShdw blurRad="38100" dist="19050" dir="2700000" algn="tl" rotWithShape="0">
                    <a:schemeClr val="dk1">
                      <a:alpha val="40000"/>
                    </a:schemeClr>
                  </a:outerShdw>
                </a:effectLst>
              </a:rPr>
              <a:t>Based on the above pie, we can conclude that all categories have somewhat same share based on Score. But two of the most are Science and animal categories.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7"/>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1034225"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92139" y="2005584"/>
            <a:ext cx="11342282" cy="6275832"/>
          </a:xfrm>
          <a:prstGeom prst="rect">
            <a:avLst/>
          </a:prstGeom>
          <a:solidFill>
            <a:schemeClr val="bg1"/>
          </a:solidFill>
        </p:spPr>
        <p:txBody>
          <a:bodyPr/>
          <a:lstStyle/>
          <a:p>
            <a:pPr algn="r"/>
            <a:endParaRPr lang="en-US" sz="28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614171" y="2005585"/>
            <a:ext cx="6453903" cy="6467663"/>
          </a:xfrm>
          <a:prstGeom prst="rect">
            <a:avLst/>
          </a:prstGeom>
        </p:spPr>
      </p:pic>
      <p:sp>
        <p:nvSpPr>
          <p:cNvPr id="33" name="TextBox 33"/>
          <p:cNvSpPr txBox="1"/>
          <p:nvPr/>
        </p:nvSpPr>
        <p:spPr>
          <a:xfrm>
            <a:off x="1139074" y="3874264"/>
            <a:ext cx="5404096" cy="2462213"/>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Rectangle 34">
            <a:extLst>
              <a:ext uri="{FF2B5EF4-FFF2-40B4-BE49-F238E27FC236}">
                <a16:creationId xmlns:a16="http://schemas.microsoft.com/office/drawing/2014/main" id="{BB9FB162-16DA-A17B-8FF8-1105C40AFC7A}"/>
              </a:ext>
            </a:extLst>
          </p:cNvPr>
          <p:cNvSpPr/>
          <p:nvPr/>
        </p:nvSpPr>
        <p:spPr>
          <a:xfrm>
            <a:off x="7413317" y="2400300"/>
            <a:ext cx="9045883" cy="52850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t>Social Buzz is a fast-growing technology unicorn that need to adapt quickly to its global scale.</a:t>
            </a:r>
          </a:p>
          <a:p>
            <a:pPr algn="ctr"/>
            <a:r>
              <a:rPr lang="en-US" sz="2400" b="1" dirty="0"/>
              <a:t>Accenture has begun a 3-month POC focusing on these tasks:</a:t>
            </a:r>
          </a:p>
          <a:p>
            <a:pPr algn="ctr"/>
            <a:endParaRPr lang="en-US" sz="2400" dirty="0"/>
          </a:p>
          <a:p>
            <a:pPr marL="800100" lvl="1" indent="-342900" algn="just">
              <a:buFont typeface="Arial" panose="020B0604020202020204" pitchFamily="34" charset="0"/>
              <a:buChar char="•"/>
            </a:pPr>
            <a:r>
              <a:rPr lang="en-US" sz="2400" dirty="0"/>
              <a:t>An audit of Social Buzz’s  big data practice </a:t>
            </a:r>
          </a:p>
          <a:p>
            <a:pPr marL="800100" lvl="1" indent="-342900" algn="just">
              <a:buFont typeface="Arial" panose="020B0604020202020204" pitchFamily="34" charset="0"/>
              <a:buChar char="•"/>
            </a:pPr>
            <a:r>
              <a:rPr lang="en-US" sz="2400" dirty="0"/>
              <a:t>Recommendations for a successful IPO</a:t>
            </a:r>
          </a:p>
          <a:p>
            <a:pPr marL="800100" lvl="1" indent="-342900" algn="just">
              <a:buFont typeface="Arial" panose="020B0604020202020204" pitchFamily="34" charset="0"/>
              <a:buChar char="•"/>
            </a:pPr>
            <a:r>
              <a:rPr lang="en-US" sz="2400" dirty="0"/>
              <a:t>Analysis to find Social Buzz’s top 5 most popular categories of content</a:t>
            </a:r>
          </a:p>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Rectangle 21">
            <a:extLst>
              <a:ext uri="{FF2B5EF4-FFF2-40B4-BE49-F238E27FC236}">
                <a16:creationId xmlns:a16="http://schemas.microsoft.com/office/drawing/2014/main" id="{DBCA6FD8-B200-0A73-1A8A-6C60877425BE}"/>
              </a:ext>
            </a:extLst>
          </p:cNvPr>
          <p:cNvSpPr/>
          <p:nvPr/>
        </p:nvSpPr>
        <p:spPr>
          <a:xfrm>
            <a:off x="838201" y="5325260"/>
            <a:ext cx="8788854" cy="43439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dirty="0">
                <a:solidFill>
                  <a:schemeClr val="bg1"/>
                </a:solidFill>
              </a:rPr>
              <a:t>Over </a:t>
            </a:r>
            <a:r>
              <a:rPr lang="en-US" sz="2800" u="sng" dirty="0">
                <a:solidFill>
                  <a:schemeClr val="bg1"/>
                </a:solidFill>
              </a:rPr>
              <a:t>100000</a:t>
            </a:r>
            <a:r>
              <a:rPr lang="en-US" sz="2800" dirty="0">
                <a:solidFill>
                  <a:schemeClr val="bg1"/>
                </a:solidFill>
              </a:rPr>
              <a:t> posts per day</a:t>
            </a:r>
          </a:p>
          <a:p>
            <a:endParaRPr lang="en-US" sz="2800" dirty="0">
              <a:solidFill>
                <a:schemeClr val="bg1"/>
              </a:solidFill>
            </a:endParaRPr>
          </a:p>
          <a:p>
            <a:r>
              <a:rPr lang="en-US" sz="2800" u="sng" dirty="0">
                <a:solidFill>
                  <a:schemeClr val="bg1"/>
                </a:solidFill>
              </a:rPr>
              <a:t>36,500,000 </a:t>
            </a:r>
            <a:r>
              <a:rPr lang="en-US" sz="2800" dirty="0">
                <a:solidFill>
                  <a:schemeClr val="bg1"/>
                </a:solidFill>
              </a:rPr>
              <a:t>pieces of content per year!</a:t>
            </a:r>
          </a:p>
          <a:p>
            <a:endParaRPr lang="en-US" sz="2800" dirty="0">
              <a:solidFill>
                <a:schemeClr val="bg1"/>
              </a:solidFill>
            </a:endParaRPr>
          </a:p>
          <a:p>
            <a:endParaRPr lang="en-US" sz="2800" dirty="0">
              <a:solidFill>
                <a:schemeClr val="bg1"/>
              </a:solidFill>
            </a:endParaRPr>
          </a:p>
          <a:p>
            <a:r>
              <a:rPr lang="en-US" sz="3200" dirty="0">
                <a:solidFill>
                  <a:schemeClr val="bg1"/>
                </a:solidFill>
              </a:rPr>
              <a:t>How to make the most in this case?</a:t>
            </a:r>
          </a:p>
          <a:p>
            <a:endParaRPr lang="en-US" sz="1800" dirty="0">
              <a:solidFill>
                <a:schemeClr val="bg1"/>
              </a:solidFill>
            </a:endParaRPr>
          </a:p>
          <a:p>
            <a:r>
              <a:rPr lang="en-US" sz="1800" u="sng" dirty="0">
                <a:solidFill>
                  <a:schemeClr val="bg1"/>
                </a:solidFill>
              </a:rPr>
              <a:t>Analysis to find Social Buzz’s top 5 most popular categories of content</a:t>
            </a:r>
            <a:endParaRPr lang="en-IN" sz="18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Rectangle 31">
            <a:extLst>
              <a:ext uri="{FF2B5EF4-FFF2-40B4-BE49-F238E27FC236}">
                <a16:creationId xmlns:a16="http://schemas.microsoft.com/office/drawing/2014/main" id="{389D560B-4A18-2B62-6268-1929FD7647DB}"/>
              </a:ext>
            </a:extLst>
          </p:cNvPr>
          <p:cNvSpPr/>
          <p:nvPr/>
        </p:nvSpPr>
        <p:spPr>
          <a:xfrm>
            <a:off x="14554200" y="1825527"/>
            <a:ext cx="3227077" cy="10401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AB902D15-B4D0-C2FC-5D4B-C24034FF7145}"/>
              </a:ext>
            </a:extLst>
          </p:cNvPr>
          <p:cNvSpPr/>
          <p:nvPr/>
        </p:nvSpPr>
        <p:spPr>
          <a:xfrm>
            <a:off x="14554200" y="1270731"/>
            <a:ext cx="3227077" cy="188554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t>ANDREW FLEMING</a:t>
            </a:r>
          </a:p>
          <a:p>
            <a:r>
              <a:rPr lang="en-US" sz="2400" b="1" dirty="0"/>
              <a:t>Chief Technology </a:t>
            </a:r>
          </a:p>
          <a:p>
            <a:r>
              <a:rPr lang="en-US" sz="2400" b="1" dirty="0"/>
              <a:t>Architect</a:t>
            </a:r>
            <a:endParaRPr lang="en-IN" sz="2400" b="1" dirty="0"/>
          </a:p>
        </p:txBody>
      </p:sp>
      <p:sp>
        <p:nvSpPr>
          <p:cNvPr id="36" name="Rectangle 35">
            <a:extLst>
              <a:ext uri="{FF2B5EF4-FFF2-40B4-BE49-F238E27FC236}">
                <a16:creationId xmlns:a16="http://schemas.microsoft.com/office/drawing/2014/main" id="{80BC1588-7C05-E0DB-36B3-5A8E796F854D}"/>
              </a:ext>
            </a:extLst>
          </p:cNvPr>
          <p:cNvSpPr/>
          <p:nvPr/>
        </p:nvSpPr>
        <p:spPr>
          <a:xfrm>
            <a:off x="14535150" y="4344730"/>
            <a:ext cx="3505200" cy="166745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ln w="0"/>
                <a:solidFill>
                  <a:schemeClr val="tx1"/>
                </a:solidFill>
                <a:effectLst>
                  <a:outerShdw blurRad="38100" dist="19050" dir="2700000" algn="tl" rotWithShape="0">
                    <a:schemeClr val="dk1">
                      <a:alpha val="40000"/>
                    </a:schemeClr>
                  </a:outerShdw>
                </a:effectLst>
              </a:rPr>
              <a:t>MARCUS ROMPTON</a:t>
            </a:r>
          </a:p>
          <a:p>
            <a:r>
              <a:rPr lang="en-US" sz="2400" b="1" dirty="0">
                <a:ln w="0"/>
                <a:solidFill>
                  <a:schemeClr val="tx1"/>
                </a:solidFill>
                <a:effectLst>
                  <a:outerShdw blurRad="38100" dist="19050" dir="2700000" algn="tl" rotWithShape="0">
                    <a:schemeClr val="dk1">
                      <a:alpha val="40000"/>
                    </a:schemeClr>
                  </a:outerShdw>
                </a:effectLst>
              </a:rPr>
              <a:t>Senior Principal</a:t>
            </a:r>
            <a:endParaRPr lang="en-IN" sz="2400" b="1" dirty="0">
              <a:ln w="0"/>
              <a:solidFill>
                <a:schemeClr val="tx1"/>
              </a:solidFill>
              <a:effectLst>
                <a:outerShdw blurRad="38100" dist="19050" dir="2700000" algn="tl" rotWithShape="0">
                  <a:schemeClr val="dk1">
                    <a:alpha val="40000"/>
                  </a:schemeClr>
                </a:outerShdw>
              </a:effectLst>
            </a:endParaRPr>
          </a:p>
        </p:txBody>
      </p:sp>
      <p:sp>
        <p:nvSpPr>
          <p:cNvPr id="38" name="Rectangle 37">
            <a:extLst>
              <a:ext uri="{FF2B5EF4-FFF2-40B4-BE49-F238E27FC236}">
                <a16:creationId xmlns:a16="http://schemas.microsoft.com/office/drawing/2014/main" id="{ECBD172B-443E-ADAF-3B57-70A288ED009E}"/>
              </a:ext>
            </a:extLst>
          </p:cNvPr>
          <p:cNvSpPr/>
          <p:nvPr/>
        </p:nvSpPr>
        <p:spPr>
          <a:xfrm>
            <a:off x="14514792" y="7279226"/>
            <a:ext cx="3181350" cy="159497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b="1" dirty="0"/>
              <a:t>Aditya Yadav</a:t>
            </a:r>
          </a:p>
          <a:p>
            <a:r>
              <a:rPr lang="en-US" sz="2400" b="1"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Rectangle 39">
            <a:extLst>
              <a:ext uri="{FF2B5EF4-FFF2-40B4-BE49-F238E27FC236}">
                <a16:creationId xmlns:a16="http://schemas.microsoft.com/office/drawing/2014/main" id="{9C3DCA8D-D84B-32D4-A2E7-58BFB67AA2AC}"/>
              </a:ext>
            </a:extLst>
          </p:cNvPr>
          <p:cNvSpPr/>
          <p:nvPr/>
        </p:nvSpPr>
        <p:spPr>
          <a:xfrm>
            <a:off x="3964947" y="1284816"/>
            <a:ext cx="4798053" cy="7251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b="1" dirty="0"/>
              <a:t>Data understanding </a:t>
            </a:r>
          </a:p>
        </p:txBody>
      </p:sp>
      <p:sp>
        <p:nvSpPr>
          <p:cNvPr id="45" name="Rectangle 44">
            <a:extLst>
              <a:ext uri="{FF2B5EF4-FFF2-40B4-BE49-F238E27FC236}">
                <a16:creationId xmlns:a16="http://schemas.microsoft.com/office/drawing/2014/main" id="{87BDC333-1498-D018-76C7-C2E75EDD0309}"/>
              </a:ext>
            </a:extLst>
          </p:cNvPr>
          <p:cNvSpPr/>
          <p:nvPr/>
        </p:nvSpPr>
        <p:spPr>
          <a:xfrm>
            <a:off x="5676756" y="2874806"/>
            <a:ext cx="4091080" cy="63805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t>Data extraction </a:t>
            </a:r>
          </a:p>
        </p:txBody>
      </p:sp>
      <p:sp>
        <p:nvSpPr>
          <p:cNvPr id="46" name="Rectangle 45">
            <a:extLst>
              <a:ext uri="{FF2B5EF4-FFF2-40B4-BE49-F238E27FC236}">
                <a16:creationId xmlns:a16="http://schemas.microsoft.com/office/drawing/2014/main" id="{C5489E69-7810-EF21-5B95-32F2C1E1B4A5}"/>
              </a:ext>
            </a:extLst>
          </p:cNvPr>
          <p:cNvSpPr/>
          <p:nvPr/>
        </p:nvSpPr>
        <p:spPr>
          <a:xfrm>
            <a:off x="7799076" y="4624593"/>
            <a:ext cx="3464720" cy="44271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b="1" dirty="0">
                <a:ln w="0"/>
                <a:solidFill>
                  <a:schemeClr val="tx1"/>
                </a:solidFill>
                <a:effectLst>
                  <a:outerShdw blurRad="38100" dist="19050" dir="2700000" algn="tl" rotWithShape="0">
                    <a:schemeClr val="dk1">
                      <a:alpha val="40000"/>
                    </a:schemeClr>
                  </a:outerShdw>
                </a:effectLst>
              </a:rPr>
              <a:t>Data Modelling</a:t>
            </a:r>
            <a:endParaRPr lang="en-IN" sz="3600" b="1" dirty="0">
              <a:ln w="0"/>
              <a:solidFill>
                <a:schemeClr val="tx1"/>
              </a:solidFill>
              <a:effectLst>
                <a:outerShdw blurRad="38100" dist="19050" dir="2700000" algn="tl" rotWithShape="0">
                  <a:schemeClr val="dk1">
                    <a:alpha val="40000"/>
                  </a:schemeClr>
                </a:outerShdw>
              </a:effectLst>
            </a:endParaRPr>
          </a:p>
        </p:txBody>
      </p:sp>
      <p:sp>
        <p:nvSpPr>
          <p:cNvPr id="47" name="Rectangle 46">
            <a:extLst>
              <a:ext uri="{FF2B5EF4-FFF2-40B4-BE49-F238E27FC236}">
                <a16:creationId xmlns:a16="http://schemas.microsoft.com/office/drawing/2014/main" id="{EA7F4108-3C6A-62B6-2302-349F31A72519}"/>
              </a:ext>
            </a:extLst>
          </p:cNvPr>
          <p:cNvSpPr/>
          <p:nvPr/>
        </p:nvSpPr>
        <p:spPr>
          <a:xfrm>
            <a:off x="9764707" y="6326971"/>
            <a:ext cx="2998177" cy="44271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b="1" dirty="0">
                <a:ln w="0"/>
                <a:solidFill>
                  <a:schemeClr val="tx1"/>
                </a:solidFill>
                <a:effectLst>
                  <a:outerShdw blurRad="38100" dist="19050" dir="2700000" algn="tl" rotWithShape="0">
                    <a:schemeClr val="dk1">
                      <a:alpha val="40000"/>
                    </a:schemeClr>
                  </a:outerShdw>
                </a:effectLst>
              </a:rPr>
              <a:t>Data Analysis</a:t>
            </a:r>
            <a:endParaRPr lang="en-IN" sz="3600" b="1"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4F11FB88-75BF-BD01-9475-ECF9C08C9DB9}"/>
              </a:ext>
            </a:extLst>
          </p:cNvPr>
          <p:cNvSpPr/>
          <p:nvPr/>
        </p:nvSpPr>
        <p:spPr>
          <a:xfrm>
            <a:off x="11519411" y="8029349"/>
            <a:ext cx="3359259" cy="9500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ln w="0"/>
                <a:solidFill>
                  <a:schemeClr val="tx1"/>
                </a:solidFill>
                <a:effectLst>
                  <a:outerShdw blurRad="38100" dist="19050" dir="2700000" algn="tl" rotWithShape="0">
                    <a:schemeClr val="dk1">
                      <a:alpha val="40000"/>
                    </a:schemeClr>
                  </a:outerShdw>
                </a:effectLst>
              </a:rPr>
              <a:t>Uncover Insights</a:t>
            </a:r>
            <a:endParaRPr lang="en-IN" sz="3600" b="1" dirty="0">
              <a:ln w="0"/>
              <a:solidFill>
                <a:schemeClr val="tx1"/>
              </a:solidFill>
              <a:effectLst>
                <a:outerShdw blurRad="38100" dist="19050" dir="2700000" algn="tl" rotWithShape="0">
                  <a:schemeClr val="dk1">
                    <a:alpha val="40000"/>
                  </a:schemeClr>
                </a:outerShdw>
              </a:effectLst>
            </a:endParaRPr>
          </a:p>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13">
            <a:extLst>
              <a:ext uri="{FF2B5EF4-FFF2-40B4-BE49-F238E27FC236}">
                <a16:creationId xmlns:a16="http://schemas.microsoft.com/office/drawing/2014/main" id="{5A26AC20-255A-9574-5529-B5F38C9FC787}"/>
              </a:ext>
            </a:extLst>
          </p:cNvPr>
          <p:cNvSpPr/>
          <p:nvPr/>
        </p:nvSpPr>
        <p:spPr>
          <a:xfrm>
            <a:off x="1905001" y="4801764"/>
            <a:ext cx="2972218" cy="12311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b="1" dirty="0"/>
              <a:t>unique</a:t>
            </a:r>
            <a:r>
              <a:rPr lang="en-US" sz="2800" b="1" dirty="0"/>
              <a:t> </a:t>
            </a:r>
            <a:r>
              <a:rPr lang="en-US" sz="4000" b="1" dirty="0"/>
              <a:t>categories</a:t>
            </a:r>
            <a:r>
              <a:rPr lang="en-US" sz="2800" b="1" dirty="0"/>
              <a:t> </a:t>
            </a:r>
          </a:p>
        </p:txBody>
      </p:sp>
      <p:sp>
        <p:nvSpPr>
          <p:cNvPr id="15" name="Rectangle 14">
            <a:extLst>
              <a:ext uri="{FF2B5EF4-FFF2-40B4-BE49-F238E27FC236}">
                <a16:creationId xmlns:a16="http://schemas.microsoft.com/office/drawing/2014/main" id="{90F4CB64-9258-A475-64D9-47FB3D8ABA3F}"/>
              </a:ext>
            </a:extLst>
          </p:cNvPr>
          <p:cNvSpPr/>
          <p:nvPr/>
        </p:nvSpPr>
        <p:spPr>
          <a:xfrm>
            <a:off x="2752917" y="3435562"/>
            <a:ext cx="1276385" cy="12311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16</a:t>
            </a:r>
            <a:endParaRPr lang="en-US" sz="7200" dirty="0"/>
          </a:p>
        </p:txBody>
      </p:sp>
      <p:sp>
        <p:nvSpPr>
          <p:cNvPr id="16" name="Rectangle 15">
            <a:extLst>
              <a:ext uri="{FF2B5EF4-FFF2-40B4-BE49-F238E27FC236}">
                <a16:creationId xmlns:a16="http://schemas.microsoft.com/office/drawing/2014/main" id="{873089AB-747B-8EC4-C0B4-82FED94ED590}"/>
              </a:ext>
            </a:extLst>
          </p:cNvPr>
          <p:cNvSpPr/>
          <p:nvPr/>
        </p:nvSpPr>
        <p:spPr>
          <a:xfrm>
            <a:off x="7272183" y="4801764"/>
            <a:ext cx="2956269" cy="12301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ln w="0"/>
                <a:solidFill>
                  <a:schemeClr val="tx1"/>
                </a:solidFill>
                <a:effectLst>
                  <a:outerShdw blurRad="38100" dist="19050" dir="2700000" algn="tl" rotWithShape="0">
                    <a:schemeClr val="dk1">
                      <a:alpha val="40000"/>
                    </a:schemeClr>
                  </a:outerShdw>
                </a:effectLst>
              </a:rPr>
              <a:t>Reactions to  “Food” posts</a:t>
            </a:r>
            <a:endParaRPr lang="en-IN" sz="3600" b="1"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31308EE-B5DE-D387-1813-264FA1AEC266}"/>
              </a:ext>
            </a:extLst>
          </p:cNvPr>
          <p:cNvSpPr/>
          <p:nvPr/>
        </p:nvSpPr>
        <p:spPr>
          <a:xfrm>
            <a:off x="7714306" y="3435562"/>
            <a:ext cx="2039293" cy="136620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1091</a:t>
            </a:r>
          </a:p>
        </p:txBody>
      </p:sp>
      <p:sp>
        <p:nvSpPr>
          <p:cNvPr id="18" name="Rectangle 17">
            <a:extLst>
              <a:ext uri="{FF2B5EF4-FFF2-40B4-BE49-F238E27FC236}">
                <a16:creationId xmlns:a16="http://schemas.microsoft.com/office/drawing/2014/main" id="{6437483A-0348-FAE2-19E1-B103A9B2017C}"/>
              </a:ext>
            </a:extLst>
          </p:cNvPr>
          <p:cNvSpPr/>
          <p:nvPr/>
        </p:nvSpPr>
        <p:spPr>
          <a:xfrm>
            <a:off x="13087839" y="5143500"/>
            <a:ext cx="2956269" cy="88837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Top </a:t>
            </a:r>
            <a:r>
              <a:rPr lang="en-US" sz="3600" b="1" dirty="0">
                <a:ln w="0"/>
                <a:solidFill>
                  <a:schemeClr val="tx1"/>
                </a:solidFill>
                <a:effectLst>
                  <a:outerShdw blurRad="38100" dist="19050" dir="2700000" algn="tl" rotWithShape="0">
                    <a:schemeClr val="dk1">
                      <a:alpha val="40000"/>
                    </a:schemeClr>
                  </a:outerShdw>
                </a:effectLst>
              </a:rPr>
              <a:t>Reaction</a:t>
            </a:r>
            <a:r>
              <a:rPr lang="en-US" sz="2800" b="1" dirty="0">
                <a:ln w="0"/>
                <a:solidFill>
                  <a:schemeClr val="tx1"/>
                </a:solidFill>
                <a:effectLst>
                  <a:outerShdw blurRad="38100" dist="19050" dir="2700000" algn="tl" rotWithShape="0">
                    <a:schemeClr val="dk1">
                      <a:alpha val="40000"/>
                    </a:schemeClr>
                  </a:outerShdw>
                </a:effectLst>
              </a:rPr>
              <a:t> Type</a:t>
            </a:r>
          </a:p>
        </p:txBody>
      </p:sp>
      <p:sp>
        <p:nvSpPr>
          <p:cNvPr id="20" name="Heart 19">
            <a:extLst>
              <a:ext uri="{FF2B5EF4-FFF2-40B4-BE49-F238E27FC236}">
                <a16:creationId xmlns:a16="http://schemas.microsoft.com/office/drawing/2014/main" id="{01015834-5F40-61D0-B4BA-150D3D0C8018}"/>
              </a:ext>
            </a:extLst>
          </p:cNvPr>
          <p:cNvSpPr/>
          <p:nvPr/>
        </p:nvSpPr>
        <p:spPr>
          <a:xfrm>
            <a:off x="13438603" y="3689172"/>
            <a:ext cx="1542561" cy="1230112"/>
          </a:xfrm>
          <a:prstGeom prst="hear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graph of blue bars&#10;&#10;Description automatically generated with medium confidence">
            <a:extLst>
              <a:ext uri="{FF2B5EF4-FFF2-40B4-BE49-F238E27FC236}">
                <a16:creationId xmlns:a16="http://schemas.microsoft.com/office/drawing/2014/main" id="{6498A604-6FAB-F6DD-A740-7A43516CC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6072" y="1049325"/>
            <a:ext cx="12857647" cy="6744663"/>
          </a:xfrm>
          <a:prstGeom prst="rect">
            <a:avLst/>
          </a:prstGeom>
        </p:spPr>
      </p:pic>
      <p:sp>
        <p:nvSpPr>
          <p:cNvPr id="29" name="Rectangle 28">
            <a:extLst>
              <a:ext uri="{FF2B5EF4-FFF2-40B4-BE49-F238E27FC236}">
                <a16:creationId xmlns:a16="http://schemas.microsoft.com/office/drawing/2014/main" id="{24A2C248-2CA1-338A-E433-E7FB1EDB7365}"/>
              </a:ext>
            </a:extLst>
          </p:cNvPr>
          <p:cNvSpPr/>
          <p:nvPr/>
        </p:nvSpPr>
        <p:spPr>
          <a:xfrm>
            <a:off x="3752532" y="8051504"/>
            <a:ext cx="13718526" cy="7166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800" b="1" dirty="0">
                <a:ln w="0"/>
                <a:solidFill>
                  <a:schemeClr val="tx1"/>
                </a:solidFill>
                <a:effectLst>
                  <a:outerShdw blurRad="38100" dist="19050" dir="2700000" algn="tl" rotWithShape="0">
                    <a:schemeClr val="dk1">
                      <a:alpha val="40000"/>
                    </a:schemeClr>
                  </a:outerShdw>
                </a:effectLst>
              </a:rPr>
              <a:t>Top 5 Category with most score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colorful circle with text on it&#10;&#10;Description automatically generated">
            <a:extLst>
              <a:ext uri="{FF2B5EF4-FFF2-40B4-BE49-F238E27FC236}">
                <a16:creationId xmlns:a16="http://schemas.microsoft.com/office/drawing/2014/main" id="{2936BC7A-3CB4-689B-C0AB-7B42D28A9C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6082" y="664566"/>
            <a:ext cx="12979164" cy="7301678"/>
          </a:xfrm>
          <a:prstGeom prst="rect">
            <a:avLst/>
          </a:prstGeom>
        </p:spPr>
      </p:pic>
      <p:sp>
        <p:nvSpPr>
          <p:cNvPr id="30" name="Rectangle 29">
            <a:extLst>
              <a:ext uri="{FF2B5EF4-FFF2-40B4-BE49-F238E27FC236}">
                <a16:creationId xmlns:a16="http://schemas.microsoft.com/office/drawing/2014/main" id="{2B60570E-7B4B-F62B-3AB8-0ADFD0752D3C}"/>
              </a:ext>
            </a:extLst>
          </p:cNvPr>
          <p:cNvSpPr/>
          <p:nvPr/>
        </p:nvSpPr>
        <p:spPr>
          <a:xfrm>
            <a:off x="6172200" y="7966244"/>
            <a:ext cx="9467885" cy="67076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400" dirty="0">
                <a:ln w="0"/>
                <a:solidFill>
                  <a:schemeClr val="tx1"/>
                </a:solidFill>
                <a:effectLst>
                  <a:outerShdw blurRad="38100" dist="19050" dir="2700000" algn="tl" rotWithShape="0">
                    <a:schemeClr val="dk1">
                      <a:alpha val="40000"/>
                    </a:schemeClr>
                  </a:outerShdw>
                </a:effectLst>
              </a:rPr>
              <a:t>ALL Category and their share based on Score</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1136</Words>
  <Application>Microsoft Office PowerPoint</Application>
  <PresentationFormat>Custom</PresentationFormat>
  <Paragraphs>131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aditya yadav</cp:lastModifiedBy>
  <cp:revision>9</cp:revision>
  <dcterms:created xsi:type="dcterms:W3CDTF">2006-08-16T00:00:00Z</dcterms:created>
  <dcterms:modified xsi:type="dcterms:W3CDTF">2024-05-26T11:02:12Z</dcterms:modified>
  <dc:identifier>DAEhDyfaYKE</dc:identifier>
</cp:coreProperties>
</file>