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3"/>
  </p:notesMasterIdLst>
  <p:handoutMasterIdLst>
    <p:handoutMasterId r:id="rId24"/>
  </p:handoutMasterIdLst>
  <p:sldIdLst>
    <p:sldId id="256" r:id="rId5"/>
    <p:sldId id="277" r:id="rId6"/>
    <p:sldId id="278" r:id="rId7"/>
    <p:sldId id="279" r:id="rId8"/>
    <p:sldId id="280" r:id="rId9"/>
    <p:sldId id="268" r:id="rId10"/>
    <p:sldId id="281" r:id="rId11"/>
    <p:sldId id="283" r:id="rId12"/>
    <p:sldId id="284" r:id="rId13"/>
    <p:sldId id="260" r:id="rId14"/>
    <p:sldId id="270" r:id="rId15"/>
    <p:sldId id="271" r:id="rId16"/>
    <p:sldId id="272" r:id="rId17"/>
    <p:sldId id="273" r:id="rId18"/>
    <p:sldId id="274" r:id="rId19"/>
    <p:sldId id="282" r:id="rId20"/>
    <p:sldId id="276"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93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291" autoAdjust="0"/>
  </p:normalViewPr>
  <p:slideViewPr>
    <p:cSldViewPr snapToGrid="0">
      <p:cViewPr varScale="1">
        <p:scale>
          <a:sx n="72" d="100"/>
          <a:sy n="72" d="100"/>
        </p:scale>
        <p:origin x="618" y="78"/>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59275-AFE1-4999-B78A-D0D76B9F2B0B}" type="datetimeFigureOut">
              <a:rPr lang="en-US" smtClean="0"/>
              <a:t>12/8/2024</a:t>
            </a:fld>
            <a:endParaRPr lang="en-US" dirty="0"/>
          </a:p>
        </p:txBody>
      </p:sp>
      <p:sp>
        <p:nvSpPr>
          <p:cNvPr id="4" name="Footer Placeholder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8C69-0C3E-40A2-B4A0-B2C8B71D8E3A}" type="slidenum">
              <a:rPr lang="en-US" smtClean="0"/>
              <a:t>‹#›</a:t>
            </a:fld>
            <a:endParaRPr lang="en-US" dirty="0"/>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ADD7A-FE61-48EE-BE0E-8546E5401374}" type="datetimeFigureOut">
              <a:rPr lang="en-US" smtClean="0"/>
              <a:t>12/8/2024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0EEB-8338-48D7-8EE8-EE0082EF7602}" type="slidenum">
              <a:rPr lang="en-US" smtClean="0"/>
              <a:t>‹#›</a:t>
            </a:fld>
            <a:endParaRPr lang="en-US" dirty="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a:t>
            </a:fld>
            <a:endParaRPr lang="en-US" dirty="0"/>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6</a:t>
            </a:fld>
            <a:endParaRPr lang="en-US" dirty="0"/>
          </a:p>
        </p:txBody>
      </p:sp>
    </p:spTree>
    <p:extLst>
      <p:ext uri="{BB962C8B-B14F-4D97-AF65-F5344CB8AC3E}">
        <p14:creationId xmlns:p14="http://schemas.microsoft.com/office/powerpoint/2010/main" val="224970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10</a:t>
            </a:fld>
            <a:endParaRPr lang="en-US" dirty="0"/>
          </a:p>
        </p:txBody>
      </p:sp>
    </p:spTree>
    <p:extLst>
      <p:ext uri="{BB962C8B-B14F-4D97-AF65-F5344CB8AC3E}">
        <p14:creationId xmlns:p14="http://schemas.microsoft.com/office/powerpoint/2010/main" val="1850169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18</a:t>
            </a:fld>
            <a:endParaRPr lang="en-US" dirty="0"/>
          </a:p>
        </p:txBody>
      </p:sp>
    </p:spTree>
    <p:extLst>
      <p:ext uri="{BB962C8B-B14F-4D97-AF65-F5344CB8AC3E}">
        <p14:creationId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12/8/2024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12/8/2024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12/8/2024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12/8/2024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 Id="rId6" Type="http://schemas.openxmlformats.org/officeDocument/2006/relationships/image" Target="../media/image14.jpeg"/><Relationship Id="rId5" Type="http://schemas.openxmlformats.org/officeDocument/2006/relationships/image" Target="../media/image18.jpe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5" name="Picture 4" descr="chain links">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blip>
          <a:srcRect t="23391" r="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3D30D32A-359B-41BB-9746-2CF3A21EEFFC}"/>
              </a:ext>
            </a:extLst>
          </p:cNvPr>
          <p:cNvSpPr>
            <a:spLocks noGrp="1"/>
          </p:cNvSpPr>
          <p:nvPr>
            <p:ph type="ctrTitle"/>
          </p:nvPr>
        </p:nvSpPr>
        <p:spPr>
          <a:xfrm>
            <a:off x="1092324" y="785308"/>
            <a:ext cx="9073651" cy="1731981"/>
          </a:xfrm>
        </p:spPr>
        <p:txBody>
          <a:bodyPr>
            <a:normAutofit fontScale="90000"/>
          </a:bodyPr>
          <a:lstStyle/>
          <a:p>
            <a:pPr marL="685800" indent="-685800">
              <a:buFont typeface="Wingdings" panose="05000000000000000000" pitchFamily="2" charset="2"/>
              <a:buChar char="q"/>
            </a:pPr>
            <a:r>
              <a:rPr lang="en-US" sz="5400" b="1" dirty="0">
                <a:latin typeface="Times New Roman" panose="02020603050405020304" pitchFamily="18" charset="0"/>
                <a:cs typeface="Times New Roman" panose="02020603050405020304" pitchFamily="18" charset="0"/>
              </a:rPr>
              <a:t>Explainable AI for automated loan approval system</a:t>
            </a:r>
            <a:endParaRPr lang="ru-RU" sz="5400" b="1"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6118B705-A4FF-48A6-81CA-BF34F3E1EF0F}"/>
              </a:ext>
            </a:extLst>
          </p:cNvPr>
          <p:cNvPicPr>
            <a:picLocks noChangeAspect="1"/>
          </p:cNvPicPr>
          <p:nvPr/>
        </p:nvPicPr>
        <p:blipFill>
          <a:blip r:embed="rId5"/>
          <a:stretch>
            <a:fillRect/>
          </a:stretch>
        </p:blipFill>
        <p:spPr>
          <a:xfrm>
            <a:off x="2076226" y="2826908"/>
            <a:ext cx="6615953" cy="3430739"/>
          </a:xfrm>
          <a:prstGeom prst="rect">
            <a:avLst/>
          </a:prstGeom>
          <a:ln>
            <a:solidFill>
              <a:schemeClr val="bg1"/>
            </a:solidFill>
          </a:ln>
        </p:spPr>
      </p:pic>
    </p:spTree>
    <p:extLst>
      <p:ext uri="{BB962C8B-B14F-4D97-AF65-F5344CB8AC3E}">
        <p14:creationId xmlns:p14="http://schemas.microsoft.com/office/powerpoint/2010/main" val="19300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C570-72AC-45BE-BB60-458EBBAC8C19}"/>
              </a:ext>
            </a:extLst>
          </p:cNvPr>
          <p:cNvSpPr>
            <a:spLocks noGrp="1"/>
          </p:cNvSpPr>
          <p:nvPr>
            <p:ph type="title"/>
          </p:nvPr>
        </p:nvSpPr>
        <p:spPr>
          <a:xfrm>
            <a:off x="1103312" y="169691"/>
            <a:ext cx="9404723" cy="1400530"/>
          </a:xfrm>
        </p:spPr>
        <p:txBody>
          <a:bodyPr/>
          <a:lstStyle/>
          <a:p>
            <a:pPr marL="571500" indent="-57150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Literature Review</a:t>
            </a:r>
            <a:endParaRPr lang="ru-RU"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9B10FF-40AA-4680-97EF-8EAB3F4ACB84}"/>
              </a:ext>
            </a:extLst>
          </p:cNvPr>
          <p:cNvSpPr>
            <a:spLocks noGrp="1"/>
          </p:cNvSpPr>
          <p:nvPr>
            <p:ph idx="1"/>
          </p:nvPr>
        </p:nvSpPr>
        <p:spPr>
          <a:xfrm>
            <a:off x="1103312" y="802258"/>
            <a:ext cx="8946541" cy="5446142"/>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[1]</a:t>
            </a:r>
            <a:r>
              <a:rPr lang="en-US" sz="1800" b="1" dirty="0">
                <a:latin typeface="Times New Roman" panose="02020603050405020304" pitchFamily="18" charset="0"/>
                <a:cs typeface="Times New Roman" panose="02020603050405020304" pitchFamily="18" charset="0"/>
              </a:rPr>
              <a:t>. Explainable Artificial Intelligence-Based Decision Support Systems: A Recent Review </a:t>
            </a:r>
            <a:r>
              <a:rPr lang="en-US" sz="1800" dirty="0">
                <a:latin typeface="Times New Roman" panose="02020603050405020304" pitchFamily="18" charset="0"/>
                <a:cs typeface="Times New Roman" panose="02020603050405020304" pitchFamily="18" charset="0"/>
              </a:rPr>
              <a:t>The paper provides a comprehensive survey on the integration of Explainable Artificial Intelligence (XAI) within Decision Support Systems (DSSs).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[2]. </a:t>
            </a:r>
            <a:r>
              <a:rPr lang="en-US" sz="1800" b="1" dirty="0">
                <a:latin typeface="Times New Roman" panose="02020603050405020304" pitchFamily="18" charset="0"/>
                <a:cs typeface="Times New Roman" panose="02020603050405020304" pitchFamily="18" charset="0"/>
              </a:rPr>
              <a:t>Future of loan approvals with explainable </a:t>
            </a:r>
            <a:r>
              <a:rPr lang="en-US" sz="1800" b="1" dirty="0" err="1">
                <a:latin typeface="Times New Roman" panose="02020603050405020304" pitchFamily="18" charset="0"/>
                <a:cs typeface="Times New Roman" panose="02020603050405020304" pitchFamily="18" charset="0"/>
              </a:rPr>
              <a:t>ai</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paper discusses the growing role of Explainable AI (XAI) in automating the loan approval process, particularly in the context of underwriting.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[3]. </a:t>
            </a:r>
            <a:r>
              <a:rPr lang="en-US" sz="1800" b="1" dirty="0">
                <a:latin typeface="Times New Roman" panose="02020603050405020304" pitchFamily="18" charset="0"/>
                <a:cs typeface="Times New Roman" panose="02020603050405020304" pitchFamily="18" charset="0"/>
              </a:rPr>
              <a:t>Explainable Artificial Intelligence (XAI): </a:t>
            </a:r>
            <a:r>
              <a:rPr lang="en-US" sz="1800" dirty="0">
                <a:latin typeface="Times New Roman" panose="02020603050405020304" pitchFamily="18" charset="0"/>
                <a:cs typeface="Times New Roman" panose="02020603050405020304" pitchFamily="18" charset="0"/>
              </a:rPr>
              <a:t>From Theory to Methods and Applications: This paper focuses on Explainable Artificial Intelligence (XAI), emphasizing the importance of interpreting machine learning decisions, especially in sensitive domains.</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[4]. </a:t>
            </a:r>
            <a:r>
              <a:rPr lang="en-US" sz="1800" b="1" dirty="0">
                <a:latin typeface="Times New Roman" panose="02020603050405020304" pitchFamily="18" charset="0"/>
                <a:cs typeface="Times New Roman" panose="02020603050405020304" pitchFamily="18" charset="0"/>
              </a:rPr>
              <a:t>Explainable machine learning in materials science</a:t>
            </a:r>
            <a:r>
              <a:rPr lang="en-US" sz="1800" dirty="0">
                <a:latin typeface="Times New Roman" panose="02020603050405020304" pitchFamily="18" charset="0"/>
                <a:cs typeface="Times New Roman" panose="02020603050405020304" pitchFamily="18" charset="0"/>
              </a:rPr>
              <a:t>: This literature discusses the limitations of traditional materials science, which relies heavily on expert knowledge for predicting material 3 properties.</a:t>
            </a:r>
          </a:p>
        </p:txBody>
      </p:sp>
    </p:spTree>
    <p:extLst>
      <p:ext uri="{BB962C8B-B14F-4D97-AF65-F5344CB8AC3E}">
        <p14:creationId xmlns:p14="http://schemas.microsoft.com/office/powerpoint/2010/main" val="7028535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0FF1-39DF-4930-B43B-A863BABE8E81}"/>
              </a:ext>
            </a:extLst>
          </p:cNvPr>
          <p:cNvSpPr>
            <a:spLocks noGrp="1"/>
          </p:cNvSpPr>
          <p:nvPr>
            <p:ph type="title"/>
          </p:nvPr>
        </p:nvSpPr>
        <p:spPr/>
        <p:txBody>
          <a:bodyPr/>
          <a:lstStyle/>
          <a:p>
            <a:pPr marL="571500" indent="-5715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Block Diagram</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pic>
        <p:nvPicPr>
          <p:cNvPr id="5" name="image1.jpeg">
            <a:extLst>
              <a:ext uri="{FF2B5EF4-FFF2-40B4-BE49-F238E27FC236}">
                <a16:creationId xmlns:a16="http://schemas.microsoft.com/office/drawing/2014/main" id="{181C5BF8-08BA-4BE2-9F96-141DAB45CFF9}"/>
              </a:ext>
            </a:extLst>
          </p:cNvPr>
          <p:cNvPicPr/>
          <p:nvPr/>
        </p:nvPicPr>
        <p:blipFill>
          <a:blip r:embed="rId2" cstate="print"/>
          <a:stretch>
            <a:fillRect/>
          </a:stretch>
        </p:blipFill>
        <p:spPr>
          <a:xfrm>
            <a:off x="1298712" y="1417983"/>
            <a:ext cx="9404723" cy="5181600"/>
          </a:xfrm>
          <a:prstGeom prst="rect">
            <a:avLst/>
          </a:prstGeom>
          <a:ln>
            <a:solidFill>
              <a:schemeClr val="bg1"/>
            </a:solidFill>
          </a:ln>
        </p:spPr>
      </p:pic>
    </p:spTree>
    <p:extLst>
      <p:ext uri="{BB962C8B-B14F-4D97-AF65-F5344CB8AC3E}">
        <p14:creationId xmlns:p14="http://schemas.microsoft.com/office/powerpoint/2010/main" val="377441664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F762A-A2F5-4289-BACE-B500093F7D89}"/>
              </a:ext>
            </a:extLst>
          </p:cNvPr>
          <p:cNvSpPr>
            <a:spLocks noGrp="1"/>
          </p:cNvSpPr>
          <p:nvPr>
            <p:ph type="title"/>
          </p:nvPr>
        </p:nvSpPr>
        <p:spPr/>
        <p:txBody>
          <a:bodyPr/>
          <a:lstStyle/>
          <a:p>
            <a:pPr marL="571500" indent="-5715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Scope of Project</a:t>
            </a:r>
          </a:p>
        </p:txBody>
      </p:sp>
      <p:sp>
        <p:nvSpPr>
          <p:cNvPr id="5" name="Oval 4">
            <a:extLst>
              <a:ext uri="{FF2B5EF4-FFF2-40B4-BE49-F238E27FC236}">
                <a16:creationId xmlns:a16="http://schemas.microsoft.com/office/drawing/2014/main" id="{41958901-EBF6-4912-B89F-365FC7A3732B}"/>
              </a:ext>
            </a:extLst>
          </p:cNvPr>
          <p:cNvSpPr/>
          <p:nvPr/>
        </p:nvSpPr>
        <p:spPr>
          <a:xfrm>
            <a:off x="728257" y="1559228"/>
            <a:ext cx="2904565" cy="12667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3432AD2B-3A6E-4EBF-B480-AAF5CEE24F96}"/>
              </a:ext>
            </a:extLst>
          </p:cNvPr>
          <p:cNvSpPr/>
          <p:nvPr/>
        </p:nvSpPr>
        <p:spPr>
          <a:xfrm>
            <a:off x="8598551" y="1559229"/>
            <a:ext cx="2904565" cy="12667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257C034F-7C31-432B-8D3A-66A7370CAFCA}"/>
              </a:ext>
            </a:extLst>
          </p:cNvPr>
          <p:cNvPicPr>
            <a:picLocks noChangeAspect="1"/>
          </p:cNvPicPr>
          <p:nvPr/>
        </p:nvPicPr>
        <p:blipFill>
          <a:blip r:embed="rId2"/>
          <a:stretch>
            <a:fillRect/>
          </a:stretch>
        </p:blipFill>
        <p:spPr>
          <a:xfrm>
            <a:off x="8598551" y="4840253"/>
            <a:ext cx="2926334" cy="1286367"/>
          </a:xfrm>
          <a:prstGeom prst="rect">
            <a:avLst/>
          </a:prstGeom>
        </p:spPr>
      </p:pic>
      <p:pic>
        <p:nvPicPr>
          <p:cNvPr id="10" name="Picture 9">
            <a:extLst>
              <a:ext uri="{FF2B5EF4-FFF2-40B4-BE49-F238E27FC236}">
                <a16:creationId xmlns:a16="http://schemas.microsoft.com/office/drawing/2014/main" id="{70615FE0-7FA3-4C8A-8F3C-688C60FAF75D}"/>
              </a:ext>
            </a:extLst>
          </p:cNvPr>
          <p:cNvPicPr>
            <a:picLocks noChangeAspect="1"/>
          </p:cNvPicPr>
          <p:nvPr/>
        </p:nvPicPr>
        <p:blipFill>
          <a:blip r:embed="rId2"/>
          <a:stretch>
            <a:fillRect/>
          </a:stretch>
        </p:blipFill>
        <p:spPr>
          <a:xfrm>
            <a:off x="4631040" y="4840253"/>
            <a:ext cx="2926334" cy="1286367"/>
          </a:xfrm>
          <a:prstGeom prst="rect">
            <a:avLst/>
          </a:prstGeom>
        </p:spPr>
      </p:pic>
      <p:pic>
        <p:nvPicPr>
          <p:cNvPr id="11" name="Picture 10">
            <a:extLst>
              <a:ext uri="{FF2B5EF4-FFF2-40B4-BE49-F238E27FC236}">
                <a16:creationId xmlns:a16="http://schemas.microsoft.com/office/drawing/2014/main" id="{6668EEED-3817-44F6-8622-4A9D92073B80}"/>
              </a:ext>
            </a:extLst>
          </p:cNvPr>
          <p:cNvPicPr>
            <a:picLocks noChangeAspect="1"/>
          </p:cNvPicPr>
          <p:nvPr/>
        </p:nvPicPr>
        <p:blipFill>
          <a:blip r:embed="rId2"/>
          <a:stretch>
            <a:fillRect/>
          </a:stretch>
        </p:blipFill>
        <p:spPr>
          <a:xfrm>
            <a:off x="776087" y="4784679"/>
            <a:ext cx="2926334" cy="1286367"/>
          </a:xfrm>
          <a:prstGeom prst="rect">
            <a:avLst/>
          </a:prstGeom>
        </p:spPr>
      </p:pic>
      <p:pic>
        <p:nvPicPr>
          <p:cNvPr id="12" name="Picture 11">
            <a:extLst>
              <a:ext uri="{FF2B5EF4-FFF2-40B4-BE49-F238E27FC236}">
                <a16:creationId xmlns:a16="http://schemas.microsoft.com/office/drawing/2014/main" id="{289C913C-F441-49E7-A4A0-FF8A9364A1B2}"/>
              </a:ext>
            </a:extLst>
          </p:cNvPr>
          <p:cNvPicPr>
            <a:picLocks noChangeAspect="1"/>
          </p:cNvPicPr>
          <p:nvPr/>
        </p:nvPicPr>
        <p:blipFill>
          <a:blip r:embed="rId2"/>
          <a:stretch>
            <a:fillRect/>
          </a:stretch>
        </p:blipFill>
        <p:spPr>
          <a:xfrm>
            <a:off x="4783442" y="1477614"/>
            <a:ext cx="2926334" cy="1286367"/>
          </a:xfrm>
          <a:prstGeom prst="rect">
            <a:avLst/>
          </a:prstGeom>
        </p:spPr>
      </p:pic>
      <p:sp>
        <p:nvSpPr>
          <p:cNvPr id="13" name="TextBox 12">
            <a:extLst>
              <a:ext uri="{FF2B5EF4-FFF2-40B4-BE49-F238E27FC236}">
                <a16:creationId xmlns:a16="http://schemas.microsoft.com/office/drawing/2014/main" id="{FB02A893-EC5D-4C09-A5AC-F61EA51A5CED}"/>
              </a:ext>
            </a:extLst>
          </p:cNvPr>
          <p:cNvSpPr txBox="1"/>
          <p:nvPr/>
        </p:nvSpPr>
        <p:spPr>
          <a:xfrm>
            <a:off x="5637007" y="2958353"/>
            <a:ext cx="914400" cy="914400"/>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9E3C800D-54BC-45E5-98DB-52D7367E8DA0}"/>
              </a:ext>
            </a:extLst>
          </p:cNvPr>
          <p:cNvSpPr txBox="1"/>
          <p:nvPr/>
        </p:nvSpPr>
        <p:spPr>
          <a:xfrm>
            <a:off x="1156509" y="2007918"/>
            <a:ext cx="1710466"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1.Transparency</a:t>
            </a:r>
            <a:endParaRPr lang="en-IN" dirty="0"/>
          </a:p>
        </p:txBody>
      </p:sp>
      <p:sp>
        <p:nvSpPr>
          <p:cNvPr id="15" name="TextBox 14">
            <a:extLst>
              <a:ext uri="{FF2B5EF4-FFF2-40B4-BE49-F238E27FC236}">
                <a16:creationId xmlns:a16="http://schemas.microsoft.com/office/drawing/2014/main" id="{06E24153-E41F-4B67-AB7F-58A2C21BB0E4}"/>
              </a:ext>
            </a:extLst>
          </p:cNvPr>
          <p:cNvSpPr txBox="1"/>
          <p:nvPr/>
        </p:nvSpPr>
        <p:spPr>
          <a:xfrm>
            <a:off x="5564895" y="1683582"/>
            <a:ext cx="1581374" cy="923330"/>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2. Fairness and Bias Mitigation</a:t>
            </a:r>
            <a:endParaRPr lang="en-IN" dirty="0"/>
          </a:p>
        </p:txBody>
      </p:sp>
      <p:sp>
        <p:nvSpPr>
          <p:cNvPr id="16" name="TextBox 15">
            <a:extLst>
              <a:ext uri="{FF2B5EF4-FFF2-40B4-BE49-F238E27FC236}">
                <a16:creationId xmlns:a16="http://schemas.microsoft.com/office/drawing/2014/main" id="{40568865-FD90-4B05-9105-14771D7C7777}"/>
              </a:ext>
            </a:extLst>
          </p:cNvPr>
          <p:cNvSpPr txBox="1"/>
          <p:nvPr/>
        </p:nvSpPr>
        <p:spPr>
          <a:xfrm>
            <a:off x="9162058" y="1853248"/>
            <a:ext cx="2162287" cy="646331"/>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3. Regulatory Compliance</a:t>
            </a:r>
          </a:p>
        </p:txBody>
      </p:sp>
      <p:sp>
        <p:nvSpPr>
          <p:cNvPr id="17" name="TextBox 16">
            <a:extLst>
              <a:ext uri="{FF2B5EF4-FFF2-40B4-BE49-F238E27FC236}">
                <a16:creationId xmlns:a16="http://schemas.microsoft.com/office/drawing/2014/main" id="{EC056217-F54F-43A6-9758-1A09F5DAE4F6}"/>
              </a:ext>
            </a:extLst>
          </p:cNvPr>
          <p:cNvSpPr txBox="1"/>
          <p:nvPr/>
        </p:nvSpPr>
        <p:spPr>
          <a:xfrm>
            <a:off x="1151068" y="4966197"/>
            <a:ext cx="2399608" cy="646331"/>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4.Trust and Customer Satisfaction</a:t>
            </a:r>
            <a:endParaRPr lang="en-IN" b="1" dirty="0"/>
          </a:p>
        </p:txBody>
      </p:sp>
      <p:sp>
        <p:nvSpPr>
          <p:cNvPr id="18" name="TextBox 17">
            <a:extLst>
              <a:ext uri="{FF2B5EF4-FFF2-40B4-BE49-F238E27FC236}">
                <a16:creationId xmlns:a16="http://schemas.microsoft.com/office/drawing/2014/main" id="{A5BB08E2-E783-49A8-94C3-6A3A3A5AC685}"/>
              </a:ext>
            </a:extLst>
          </p:cNvPr>
          <p:cNvSpPr txBox="1"/>
          <p:nvPr/>
        </p:nvSpPr>
        <p:spPr>
          <a:xfrm>
            <a:off x="5185186" y="5061680"/>
            <a:ext cx="2119256" cy="646331"/>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5.Model Improvement</a:t>
            </a:r>
          </a:p>
        </p:txBody>
      </p:sp>
      <p:sp>
        <p:nvSpPr>
          <p:cNvPr id="19" name="TextBox 18">
            <a:extLst>
              <a:ext uri="{FF2B5EF4-FFF2-40B4-BE49-F238E27FC236}">
                <a16:creationId xmlns:a16="http://schemas.microsoft.com/office/drawing/2014/main" id="{39DAF8AC-0186-41AD-B81D-90C7FF1660A5}"/>
              </a:ext>
            </a:extLst>
          </p:cNvPr>
          <p:cNvSpPr txBox="1"/>
          <p:nvPr/>
        </p:nvSpPr>
        <p:spPr>
          <a:xfrm>
            <a:off x="9326880" y="5298771"/>
            <a:ext cx="2089033"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6.Accountability</a:t>
            </a:r>
            <a:endParaRPr lang="en-IN" dirty="0"/>
          </a:p>
        </p:txBody>
      </p:sp>
    </p:spTree>
    <p:extLst>
      <p:ext uri="{BB962C8B-B14F-4D97-AF65-F5344CB8AC3E}">
        <p14:creationId xmlns:p14="http://schemas.microsoft.com/office/powerpoint/2010/main" val="115426181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0D30D-8CC4-4CCB-864A-7C72B23B908F}"/>
              </a:ext>
            </a:extLst>
          </p:cNvPr>
          <p:cNvSpPr>
            <a:spLocks noGrp="1"/>
          </p:cNvSpPr>
          <p:nvPr>
            <p:ph type="title"/>
          </p:nvPr>
        </p:nvSpPr>
        <p:spPr>
          <a:xfrm>
            <a:off x="646111" y="112955"/>
            <a:ext cx="9404723" cy="1156447"/>
          </a:xfrm>
        </p:spPr>
        <p:txBody>
          <a:bodyPr/>
          <a:lstStyle/>
          <a:p>
            <a:pPr marL="571500" indent="-5715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Objective</a:t>
            </a:r>
          </a:p>
        </p:txBody>
      </p:sp>
      <p:sp>
        <p:nvSpPr>
          <p:cNvPr id="4" name="Content Placeholder 3">
            <a:extLst>
              <a:ext uri="{FF2B5EF4-FFF2-40B4-BE49-F238E27FC236}">
                <a16:creationId xmlns:a16="http://schemas.microsoft.com/office/drawing/2014/main" id="{DC73D06D-C3DD-4836-86E3-61AC9D277624}"/>
              </a:ext>
            </a:extLst>
          </p:cNvPr>
          <p:cNvSpPr>
            <a:spLocks noGrp="1"/>
          </p:cNvSpPr>
          <p:nvPr>
            <p:ph idx="1"/>
          </p:nvPr>
        </p:nvSpPr>
        <p:spPr>
          <a:xfrm>
            <a:off x="1103312" y="806824"/>
            <a:ext cx="10052368" cy="5938221"/>
          </a:xfrm>
        </p:spPr>
        <p:txBody>
          <a:bodyPr>
            <a:noAutofit/>
          </a:bodyPr>
          <a:lstStyle/>
          <a:p>
            <a:pPr algn="just">
              <a:lnSpc>
                <a:spcPct val="150000"/>
              </a:lnSpc>
            </a:pPr>
            <a:r>
              <a:rPr lang="en-US" sz="1400" b="1" dirty="0">
                <a:latin typeface="Times New Roman" panose="02020603050405020304" pitchFamily="18" charset="0"/>
                <a:cs typeface="Times New Roman" panose="02020603050405020304" pitchFamily="18" charset="0"/>
              </a:rPr>
              <a:t>1. Data Preprocessing  : </a:t>
            </a:r>
            <a:r>
              <a:rPr lang="en-US" sz="1400" dirty="0">
                <a:latin typeface="Times New Roman" panose="02020603050405020304" pitchFamily="18" charset="0"/>
                <a:cs typeface="Times New Roman" panose="02020603050405020304" pitchFamily="18" charset="0"/>
              </a:rPr>
              <a:t>Clean and preprocess applicant data, including income, credit score, employment history, debt-to-income ratio, and other relevant factors. Engineer meaningful features that enhance model performance and interpretability, while ensuring data is unbiased and representative.</a:t>
            </a:r>
          </a:p>
          <a:p>
            <a:pPr algn="just">
              <a:lnSpc>
                <a:spcPct val="150000"/>
              </a:lnSpc>
            </a:pPr>
            <a:r>
              <a:rPr lang="en-US" sz="1400" b="1" dirty="0">
                <a:latin typeface="Times New Roman" panose="02020603050405020304" pitchFamily="18" charset="0"/>
                <a:cs typeface="Times New Roman" panose="02020603050405020304" pitchFamily="18" charset="0"/>
              </a:rPr>
              <a:t>2. Model Selection and Development :</a:t>
            </a:r>
            <a:r>
              <a:rPr lang="en-US" sz="1400" dirty="0">
                <a:latin typeface="Times New Roman" panose="02020603050405020304" pitchFamily="18" charset="0"/>
                <a:cs typeface="Times New Roman" panose="02020603050405020304" pitchFamily="18" charset="0"/>
              </a:rPr>
              <a:t>Choose or develop machine learning models that are interpretable or can be made explainable, such as decision trees, logistic regression, or gradient boosting models. Train and validate the model on historical loan application data to predict loan approval outcomes with high accuracy.</a:t>
            </a:r>
          </a:p>
          <a:p>
            <a:pPr algn="just">
              <a:lnSpc>
                <a:spcPct val="150000"/>
              </a:lnSpc>
            </a:pPr>
            <a:r>
              <a:rPr lang="en-US" sz="1400" b="1" dirty="0">
                <a:latin typeface="Times New Roman" panose="02020603050405020304" pitchFamily="18" charset="0"/>
                <a:cs typeface="Times New Roman" panose="02020603050405020304" pitchFamily="18" charset="0"/>
              </a:rPr>
              <a:t>3. Bias Detection and Fairness Monitoring: </a:t>
            </a:r>
            <a:r>
              <a:rPr lang="en-US" sz="1400" dirty="0">
                <a:latin typeface="Times New Roman" panose="02020603050405020304" pitchFamily="18" charset="0"/>
                <a:cs typeface="Times New Roman" panose="02020603050405020304" pitchFamily="18" charset="0"/>
              </a:rPr>
              <a:t>Incorporate bias detection mechanisms to identify any potential discrimination against specific groups (e.g., age, gender, or race). Apply fairness-enhancing techniques to mitigate any detected biases and ensure equitable decisions.</a:t>
            </a:r>
          </a:p>
          <a:p>
            <a:pPr algn="just">
              <a:lnSpc>
                <a:spcPct val="150000"/>
              </a:lnSpc>
            </a:pPr>
            <a:r>
              <a:rPr lang="en-US" sz="1400" dirty="0">
                <a:latin typeface="Times New Roman" panose="02020603050405020304" pitchFamily="18" charset="0"/>
                <a:cs typeface="Times New Roman" panose="02020603050405020304" pitchFamily="18" charset="0"/>
              </a:rPr>
              <a:t>4. </a:t>
            </a:r>
            <a:r>
              <a:rPr lang="en-US" sz="1400" b="1" dirty="0">
                <a:latin typeface="Times New Roman" panose="02020603050405020304" pitchFamily="18" charset="0"/>
                <a:cs typeface="Times New Roman" panose="02020603050405020304" pitchFamily="18" charset="0"/>
              </a:rPr>
              <a:t>Human Oversight and Override Mechanism :</a:t>
            </a:r>
            <a:r>
              <a:rPr lang="en-US" sz="1400" dirty="0">
                <a:latin typeface="Times New Roman" panose="02020603050405020304" pitchFamily="18" charset="0"/>
                <a:cs typeface="Times New Roman" panose="02020603050405020304" pitchFamily="18" charset="0"/>
              </a:rPr>
              <a:t>Build an interface for loan officers to review, understand, and, if necessary, override the AI decisions, allowing human judgment to intervene when needed.</a:t>
            </a:r>
          </a:p>
          <a:p>
            <a:pPr algn="just">
              <a:lnSpc>
                <a:spcPct val="150000"/>
              </a:lnSpc>
            </a:pPr>
            <a:r>
              <a:rPr lang="en-US" sz="1400" b="1" dirty="0">
                <a:latin typeface="Times New Roman" panose="02020603050405020304" pitchFamily="18" charset="0"/>
                <a:cs typeface="Times New Roman" panose="02020603050405020304" pitchFamily="18" charset="0"/>
              </a:rPr>
              <a:t>5. User-Friendly Interface for Transparency </a:t>
            </a:r>
            <a:r>
              <a:rPr lang="en-US" sz="1400" dirty="0">
                <a:latin typeface="Times New Roman" panose="02020603050405020304" pitchFamily="18" charset="0"/>
                <a:cs typeface="Times New Roman" panose="02020603050405020304" pitchFamily="18" charset="0"/>
              </a:rPr>
              <a:t>:Design a dashboard or report generation feature that shows applicants and loan officers why a decision was made in clear, non-technical terms . Include visual aids like bar charts or factor rankings to illustrate key influences on the decision.</a:t>
            </a:r>
          </a:p>
          <a:p>
            <a:pPr algn="just">
              <a:lnSpc>
                <a:spcPct val="150000"/>
              </a:lnSpc>
            </a:pPr>
            <a:r>
              <a:rPr lang="en-US" sz="1400" b="1" dirty="0">
                <a:latin typeface="Times New Roman" panose="02020603050405020304" pitchFamily="18" charset="0"/>
                <a:cs typeface="Times New Roman" panose="02020603050405020304" pitchFamily="18" charset="0"/>
              </a:rPr>
              <a:t>6. Compliance and Audit Logs : </a:t>
            </a:r>
            <a:r>
              <a:rPr lang="en-US" sz="1400" dirty="0">
                <a:latin typeface="Times New Roman" panose="02020603050405020304" pitchFamily="18" charset="0"/>
                <a:cs typeface="Times New Roman" panose="02020603050405020304" pitchFamily="18" charset="0"/>
              </a:rPr>
              <a:t>Implement logging and auditing functionalities to record decision-making processes and ensure compliance with industry regulations, enabling easy inspection if needed.</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8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5016-B0AD-458B-BDC1-5D40598DBC95}"/>
              </a:ext>
            </a:extLst>
          </p:cNvPr>
          <p:cNvSpPr>
            <a:spLocks noGrp="1"/>
          </p:cNvSpPr>
          <p:nvPr>
            <p:ph type="title"/>
          </p:nvPr>
        </p:nvSpPr>
        <p:spPr/>
        <p:txBody>
          <a:bodyPr/>
          <a:lstStyle/>
          <a:p>
            <a:pPr marL="571500" indent="-5715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Proposed work</a:t>
            </a:r>
          </a:p>
        </p:txBody>
      </p:sp>
      <p:sp>
        <p:nvSpPr>
          <p:cNvPr id="3" name="Content Placeholder 2">
            <a:extLst>
              <a:ext uri="{FF2B5EF4-FFF2-40B4-BE49-F238E27FC236}">
                <a16:creationId xmlns:a16="http://schemas.microsoft.com/office/drawing/2014/main" id="{FB12BC6E-DE4D-4DD1-977B-9CE2BB7AF9DC}"/>
              </a:ext>
            </a:extLst>
          </p:cNvPr>
          <p:cNvSpPr>
            <a:spLocks noGrp="1"/>
          </p:cNvSpPr>
          <p:nvPr>
            <p:ph idx="1"/>
          </p:nvPr>
        </p:nvSpPr>
        <p:spPr>
          <a:xfrm>
            <a:off x="1103312" y="1161826"/>
            <a:ext cx="8946541" cy="5086573"/>
          </a:xfrm>
        </p:spPr>
        <p:txBody>
          <a:bodyPr>
            <a:normAutofit/>
          </a:bodyPr>
          <a:lstStyle/>
          <a:p>
            <a:pPr>
              <a:lnSpc>
                <a:spcPct val="150000"/>
              </a:lnSpc>
            </a:pPr>
            <a:r>
              <a:rPr lang="en-US" sz="1800" b="1" dirty="0">
                <a:latin typeface="Times New Roman" panose="02020603050405020304" pitchFamily="18" charset="0"/>
                <a:cs typeface="Times New Roman" panose="02020603050405020304" pitchFamily="18" charset="0"/>
              </a:rPr>
              <a:t>The proposed work for the Explainable AI for Automated Loan Approval System involves several stages to ensure the AI model is accurate, fair, and transparent. Here’s a breakdown of the key steps</a:t>
            </a:r>
            <a:r>
              <a:rPr lang="en-US" sz="1800" dirty="0">
                <a:latin typeface="Times New Roman" panose="02020603050405020304" pitchFamily="18" charset="0"/>
                <a:cs typeface="Times New Roman" panose="02020603050405020304" pitchFamily="18" charset="0"/>
              </a:rPr>
              <a:t>:</a:t>
            </a: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a:p>
            <a:pPr>
              <a:lnSpc>
                <a:spcPct val="150000"/>
              </a:lnSpc>
            </a:pPr>
            <a:endParaRPr lang="en-IN" sz="1800" dirty="0">
              <a:latin typeface="Times New Roman" panose="02020603050405020304" pitchFamily="18" charset="0"/>
              <a:cs typeface="Times New Roman" panose="02020603050405020304" pitchFamily="18" charset="0"/>
            </a:endParaRPr>
          </a:p>
        </p:txBody>
      </p:sp>
      <p:sp>
        <p:nvSpPr>
          <p:cNvPr id="4" name="Flowchart: Terminator 3">
            <a:extLst>
              <a:ext uri="{FF2B5EF4-FFF2-40B4-BE49-F238E27FC236}">
                <a16:creationId xmlns:a16="http://schemas.microsoft.com/office/drawing/2014/main" id="{671CC2B1-7661-45B7-87D8-DCDE053CFD89}"/>
              </a:ext>
            </a:extLst>
          </p:cNvPr>
          <p:cNvSpPr/>
          <p:nvPr/>
        </p:nvSpPr>
        <p:spPr>
          <a:xfrm>
            <a:off x="1861073" y="2710927"/>
            <a:ext cx="7616414" cy="613186"/>
          </a:xfrm>
          <a:prstGeom prst="flowChartTerminator">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79581A9C-F3C8-4E54-9A2C-4F325F3D90D9}"/>
              </a:ext>
            </a:extLst>
          </p:cNvPr>
          <p:cNvPicPr>
            <a:picLocks noChangeAspect="1"/>
          </p:cNvPicPr>
          <p:nvPr/>
        </p:nvPicPr>
        <p:blipFill>
          <a:blip r:embed="rId2"/>
          <a:stretch>
            <a:fillRect/>
          </a:stretch>
        </p:blipFill>
        <p:spPr>
          <a:xfrm>
            <a:off x="1861073" y="3474722"/>
            <a:ext cx="7638950" cy="627942"/>
          </a:xfrm>
          <a:prstGeom prst="rect">
            <a:avLst/>
          </a:prstGeom>
        </p:spPr>
      </p:pic>
      <p:pic>
        <p:nvPicPr>
          <p:cNvPr id="11" name="Picture 10">
            <a:extLst>
              <a:ext uri="{FF2B5EF4-FFF2-40B4-BE49-F238E27FC236}">
                <a16:creationId xmlns:a16="http://schemas.microsoft.com/office/drawing/2014/main" id="{9D0836A9-0F18-4397-B860-2E33DA45403C}"/>
              </a:ext>
            </a:extLst>
          </p:cNvPr>
          <p:cNvPicPr>
            <a:picLocks noChangeAspect="1"/>
          </p:cNvPicPr>
          <p:nvPr/>
        </p:nvPicPr>
        <p:blipFill>
          <a:blip r:embed="rId2"/>
          <a:stretch>
            <a:fillRect/>
          </a:stretch>
        </p:blipFill>
        <p:spPr>
          <a:xfrm>
            <a:off x="1849805" y="4253273"/>
            <a:ext cx="7638950" cy="627942"/>
          </a:xfrm>
          <a:prstGeom prst="rect">
            <a:avLst/>
          </a:prstGeom>
        </p:spPr>
      </p:pic>
      <p:pic>
        <p:nvPicPr>
          <p:cNvPr id="12" name="Picture 11">
            <a:extLst>
              <a:ext uri="{FF2B5EF4-FFF2-40B4-BE49-F238E27FC236}">
                <a16:creationId xmlns:a16="http://schemas.microsoft.com/office/drawing/2014/main" id="{30A23F64-4B53-4E5C-8C6C-6209E05DFB45}"/>
              </a:ext>
            </a:extLst>
          </p:cNvPr>
          <p:cNvPicPr>
            <a:picLocks noChangeAspect="1"/>
          </p:cNvPicPr>
          <p:nvPr/>
        </p:nvPicPr>
        <p:blipFill>
          <a:blip r:embed="rId2"/>
          <a:stretch>
            <a:fillRect/>
          </a:stretch>
        </p:blipFill>
        <p:spPr>
          <a:xfrm>
            <a:off x="1900518" y="5015686"/>
            <a:ext cx="7638950" cy="627942"/>
          </a:xfrm>
          <a:prstGeom prst="rect">
            <a:avLst/>
          </a:prstGeom>
        </p:spPr>
      </p:pic>
      <p:pic>
        <p:nvPicPr>
          <p:cNvPr id="13" name="Picture 12">
            <a:extLst>
              <a:ext uri="{FF2B5EF4-FFF2-40B4-BE49-F238E27FC236}">
                <a16:creationId xmlns:a16="http://schemas.microsoft.com/office/drawing/2014/main" id="{FC1BF3C7-95F2-4E28-9760-E62907B4A455}"/>
              </a:ext>
            </a:extLst>
          </p:cNvPr>
          <p:cNvPicPr>
            <a:picLocks noChangeAspect="1"/>
          </p:cNvPicPr>
          <p:nvPr/>
        </p:nvPicPr>
        <p:blipFill>
          <a:blip r:embed="rId2"/>
          <a:stretch>
            <a:fillRect/>
          </a:stretch>
        </p:blipFill>
        <p:spPr>
          <a:xfrm>
            <a:off x="1861073" y="5880126"/>
            <a:ext cx="7638950" cy="627942"/>
          </a:xfrm>
          <a:prstGeom prst="rect">
            <a:avLst/>
          </a:prstGeom>
        </p:spPr>
      </p:pic>
      <p:sp>
        <p:nvSpPr>
          <p:cNvPr id="14" name="TextBox 13">
            <a:extLst>
              <a:ext uri="{FF2B5EF4-FFF2-40B4-BE49-F238E27FC236}">
                <a16:creationId xmlns:a16="http://schemas.microsoft.com/office/drawing/2014/main" id="{EE9B52BD-BE50-41EB-940C-2EF9BD1DA4BE}"/>
              </a:ext>
            </a:extLst>
          </p:cNvPr>
          <p:cNvSpPr txBox="1"/>
          <p:nvPr/>
        </p:nvSpPr>
        <p:spPr>
          <a:xfrm>
            <a:off x="2377440" y="2837351"/>
            <a:ext cx="5726385"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1. Problem Definition and Requirement Gathering</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9CE7E58-585B-43AA-9CC4-17644B38BAFA}"/>
              </a:ext>
            </a:extLst>
          </p:cNvPr>
          <p:cNvSpPr txBox="1"/>
          <p:nvPr/>
        </p:nvSpPr>
        <p:spPr>
          <a:xfrm>
            <a:off x="2581835" y="3560611"/>
            <a:ext cx="6024283"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2. Data Collection and Preprocessing</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31A951E7-B749-48E7-A258-43BC3CFFFBE2}"/>
              </a:ext>
            </a:extLst>
          </p:cNvPr>
          <p:cNvSpPr txBox="1"/>
          <p:nvPr/>
        </p:nvSpPr>
        <p:spPr>
          <a:xfrm>
            <a:off x="2689412" y="4339162"/>
            <a:ext cx="5916706"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3. Model Selection and Development</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10737855-A83A-45FE-8538-A27AF9931AC8}"/>
              </a:ext>
            </a:extLst>
          </p:cNvPr>
          <p:cNvSpPr txBox="1"/>
          <p:nvPr/>
        </p:nvSpPr>
        <p:spPr>
          <a:xfrm>
            <a:off x="2840019" y="5117713"/>
            <a:ext cx="576609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4. Bias Detection and Mitigation</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D7380475-3EBD-4B60-B5EA-D9506AD769D4}"/>
              </a:ext>
            </a:extLst>
          </p:cNvPr>
          <p:cNvSpPr txBox="1"/>
          <p:nvPr/>
        </p:nvSpPr>
        <p:spPr>
          <a:xfrm>
            <a:off x="2689412" y="5981252"/>
            <a:ext cx="5414413"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5. User Interface and Visualization Development</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529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D9BD-2DF6-4163-80CE-C1398A52E945}"/>
              </a:ext>
            </a:extLst>
          </p:cNvPr>
          <p:cNvSpPr>
            <a:spLocks noGrp="1"/>
          </p:cNvSpPr>
          <p:nvPr>
            <p:ph type="title"/>
          </p:nvPr>
        </p:nvSpPr>
        <p:spPr>
          <a:xfrm>
            <a:off x="646111" y="172122"/>
            <a:ext cx="9404723" cy="1183342"/>
          </a:xfrm>
        </p:spPr>
        <p:txBody>
          <a:bodyPr/>
          <a:lstStyle/>
          <a:p>
            <a:pPr marL="571500" indent="-5715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Motivation for work</a:t>
            </a:r>
          </a:p>
        </p:txBody>
      </p:sp>
      <p:sp>
        <p:nvSpPr>
          <p:cNvPr id="3" name="Content Placeholder 2">
            <a:extLst>
              <a:ext uri="{FF2B5EF4-FFF2-40B4-BE49-F238E27FC236}">
                <a16:creationId xmlns:a16="http://schemas.microsoft.com/office/drawing/2014/main" id="{A38F5E0A-1EC1-440A-A50D-FA2F3BFF1351}"/>
              </a:ext>
            </a:extLst>
          </p:cNvPr>
          <p:cNvSpPr>
            <a:spLocks noGrp="1"/>
          </p:cNvSpPr>
          <p:nvPr>
            <p:ph idx="1"/>
          </p:nvPr>
        </p:nvSpPr>
        <p:spPr>
          <a:xfrm>
            <a:off x="451822" y="828340"/>
            <a:ext cx="11274014" cy="5857538"/>
          </a:xfrm>
        </p:spPr>
        <p:txBody>
          <a:bodyPr>
            <a:noAutofit/>
          </a:bodyPr>
          <a:lstStyle/>
          <a:p>
            <a:pPr marL="0" indent="0">
              <a:lnSpc>
                <a:spcPct val="170000"/>
              </a:lnSpc>
              <a:buNone/>
            </a:pPr>
            <a:r>
              <a:rPr lang="en-US" sz="1600" b="1" dirty="0" err="1">
                <a:latin typeface="Times New Roman" panose="02020603050405020304" pitchFamily="18" charset="0"/>
                <a:cs typeface="Times New Roman" panose="02020603050405020304" pitchFamily="18" charset="0"/>
              </a:rPr>
              <a:t>i</a:t>
            </a:r>
            <a:r>
              <a:rPr lang="en-US" sz="1600" b="1" dirty="0">
                <a:latin typeface="Times New Roman" panose="02020603050405020304" pitchFamily="18" charset="0"/>
                <a:cs typeface="Times New Roman" panose="02020603050405020304" pitchFamily="18" charset="0"/>
              </a:rPr>
              <a:t>. Increasing Demand for Transparency: </a:t>
            </a:r>
            <a:r>
              <a:rPr lang="en-US" sz="1600" dirty="0">
                <a:latin typeface="Times New Roman" panose="02020603050405020304" pitchFamily="18" charset="0"/>
                <a:cs typeface="Times New Roman" panose="02020603050405020304" pitchFamily="18" charset="0"/>
              </a:rPr>
              <a:t>Consumers and regulators are demanding greater transparency in automated decision-making processes, particularly in finance. </a:t>
            </a:r>
          </a:p>
          <a:p>
            <a:pPr marL="0" indent="0" algn="just">
              <a:lnSpc>
                <a:spcPct val="170000"/>
              </a:lnSpc>
              <a:buNone/>
            </a:pPr>
            <a:r>
              <a:rPr lang="en-US" sz="1600" b="1" dirty="0">
                <a:latin typeface="Times New Roman" panose="02020603050405020304" pitchFamily="18" charset="0"/>
                <a:cs typeface="Times New Roman" panose="02020603050405020304" pitchFamily="18" charset="0"/>
              </a:rPr>
              <a:t>ii. Complexity of AI Models: </a:t>
            </a:r>
            <a:r>
              <a:rPr lang="en-US" sz="1600" dirty="0">
                <a:latin typeface="Times New Roman" panose="02020603050405020304" pitchFamily="18" charset="0"/>
                <a:cs typeface="Times New Roman" panose="02020603050405020304" pitchFamily="18" charset="0"/>
              </a:rPr>
              <a:t>Many advanced AI models (e.g., deep learning) function as black boxes making it challenging to interpret their decisions. Explainable AI addresses this issue by offering clear explanations, allowing users to understand the reasoning behind loan approvals or denials</a:t>
            </a:r>
            <a:r>
              <a:rPr lang="en-US" sz="1600" b="1" dirty="0">
                <a:latin typeface="Times New Roman" panose="02020603050405020304" pitchFamily="18" charset="0"/>
                <a:cs typeface="Times New Roman" panose="02020603050405020304" pitchFamily="18" charset="0"/>
              </a:rPr>
              <a:t>.</a:t>
            </a:r>
          </a:p>
          <a:p>
            <a:pPr marL="0" indent="0" algn="just">
              <a:lnSpc>
                <a:spcPct val="170000"/>
              </a:lnSpc>
              <a:buNone/>
            </a:pPr>
            <a:r>
              <a:rPr lang="en-US" sz="1600" b="1" dirty="0">
                <a:latin typeface="Times New Roman" panose="02020603050405020304" pitchFamily="18" charset="0"/>
                <a:cs typeface="Times New Roman" panose="02020603050405020304" pitchFamily="18" charset="0"/>
              </a:rPr>
              <a:t>ii. Complexity of AI Models: </a:t>
            </a:r>
            <a:r>
              <a:rPr lang="en-US" sz="1600" dirty="0">
                <a:latin typeface="Times New Roman" panose="02020603050405020304" pitchFamily="18" charset="0"/>
                <a:cs typeface="Times New Roman" panose="02020603050405020304" pitchFamily="18" charset="0"/>
              </a:rPr>
              <a:t>The financial industry has faced scrutiny over biased lending practices. Implementing explainable AI can help identify and mitigate biases in loan approval systems, ensuring fair treatment of all applicants regardless of their background.</a:t>
            </a:r>
          </a:p>
          <a:p>
            <a:pPr marL="0" indent="0" algn="just">
              <a:lnSpc>
                <a:spcPct val="170000"/>
              </a:lnSpc>
              <a:buNone/>
            </a:pPr>
            <a:r>
              <a:rPr lang="en-US" sz="1600" b="1" dirty="0">
                <a:latin typeface="Times New Roman" panose="02020603050405020304" pitchFamily="18" charset="0"/>
                <a:cs typeface="Times New Roman" panose="02020603050405020304" pitchFamily="18" charset="0"/>
              </a:rPr>
              <a:t>iv. Regulatory Compliance: </a:t>
            </a:r>
            <a:r>
              <a:rPr lang="en-US" sz="1600" dirty="0">
                <a:latin typeface="Times New Roman" panose="02020603050405020304" pitchFamily="18" charset="0"/>
                <a:cs typeface="Times New Roman" panose="02020603050405020304" pitchFamily="18" charset="0"/>
              </a:rPr>
              <a:t>Regulatory bodies are increasingly requiring financial institutions to provide explanations for their decisions, particularly concerning credit scoring and loan approvals. An explainable AI system ensures compliance with these regulations, reducing the risk of legal repercussions.</a:t>
            </a:r>
          </a:p>
          <a:p>
            <a:pPr marL="0" indent="0" algn="just">
              <a:lnSpc>
                <a:spcPct val="170000"/>
              </a:lnSpc>
              <a:buNone/>
            </a:pPr>
            <a:r>
              <a:rPr lang="en-US" sz="1600" b="1" dirty="0">
                <a:latin typeface="Times New Roman" panose="02020603050405020304" pitchFamily="18" charset="0"/>
                <a:cs typeface="Times New Roman" panose="02020603050405020304" pitchFamily="18" charset="0"/>
              </a:rPr>
              <a:t>v. Enhancing User Experience: </a:t>
            </a:r>
            <a:r>
              <a:rPr lang="en-US" sz="1600" dirty="0">
                <a:latin typeface="Times New Roman" panose="02020603050405020304" pitchFamily="18" charset="0"/>
                <a:cs typeface="Times New Roman" panose="02020603050405020304" pitchFamily="18" charset="0"/>
              </a:rPr>
              <a:t>Clear explanations can significantly enhance the user experience for loan applicants. By understanding the factors that influenced their loan decisions, applicants can make informed financial decisions and improve their creditworthiness in the future.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308829"/>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4B2B3-E93B-420A-92A0-DB7E6ECE75D4}"/>
              </a:ext>
            </a:extLst>
          </p:cNvPr>
          <p:cNvSpPr>
            <a:spLocks noGrp="1"/>
          </p:cNvSpPr>
          <p:nvPr>
            <p:ph type="title"/>
          </p:nvPr>
        </p:nvSpPr>
        <p:spPr/>
        <p:txBody>
          <a:bodyPr/>
          <a:lstStyle/>
          <a:p>
            <a:pPr marL="571500" indent="-571500">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Conclusion &amp; Future scope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4EA408-F6FA-411C-9647-B4306653EBB8}"/>
              </a:ext>
            </a:extLst>
          </p:cNvPr>
          <p:cNvSpPr>
            <a:spLocks noGrp="1"/>
          </p:cNvSpPr>
          <p:nvPr>
            <p:ph idx="1"/>
          </p:nvPr>
        </p:nvSpPr>
        <p:spPr>
          <a:xfrm>
            <a:off x="1103312" y="1179444"/>
            <a:ext cx="8946541" cy="5068956"/>
          </a:xfrm>
        </p:spPr>
        <p:txBody>
          <a:bodyPr>
            <a:normAutofit fontScale="92500" lnSpcReduction="10000"/>
          </a:bodyPr>
          <a:lstStyle/>
          <a:p>
            <a:pPr algn="just">
              <a:lnSpc>
                <a:spcPct val="150000"/>
              </a:lnSpc>
            </a:pPr>
            <a:r>
              <a:rPr lang="en-US" sz="1700" dirty="0">
                <a:latin typeface="Times New Roman" panose="02020603050405020304" pitchFamily="18" charset="0"/>
                <a:cs typeface="Times New Roman" panose="02020603050405020304" pitchFamily="18" charset="0"/>
              </a:rPr>
              <a:t>The Explainable AI for Automated Loan Approval System provides a transparent, fair, and efficient solution to loan decision-making, ensuring that both applicants and financial institutions understand the reasoning behind approval or rejection. By incorporating explainability techniques, such as SHAP or LIME, the system enhances trust and helps to eliminate biases, ensuring equitable treatment for all users. This approach not only fosters regulatory compliance but also contributes to a more inclusive financial environment. In the future, the system can evolve to support a broader range of loan types, including microloans or personal loans, and incorporate alternative data sources like social media activity or transaction history.</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Additionally, the system could be enhanced to adapt to regional regulations and specific financial needs across different markets. Advanced explainability methods, like interactive visualizations or more complex models, could further improve user understanding and decision- making. This continued evolution promises a more efficient, fair, and transparent financial ecosystem, benefiting both individuals and financial institutions while maintaining a focus on fairness, inclusivity, and compliance.</a:t>
            </a:r>
            <a:endParaRPr lang="en-IN" sz="17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4462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A7C3A-50E2-4DEC-8738-69BBCEC6D6C7}"/>
              </a:ext>
            </a:extLst>
          </p:cNvPr>
          <p:cNvSpPr>
            <a:spLocks noGrp="1"/>
          </p:cNvSpPr>
          <p:nvPr>
            <p:ph type="title"/>
          </p:nvPr>
        </p:nvSpPr>
        <p:spPr>
          <a:xfrm>
            <a:off x="646111" y="155275"/>
            <a:ext cx="9404723" cy="828137"/>
          </a:xfrm>
        </p:spPr>
        <p:txBody>
          <a:bodyPr/>
          <a:lstStyle/>
          <a:p>
            <a:pPr marL="571500" indent="-5715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 References</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581E61-1951-4283-A20F-9728D01130AB}"/>
              </a:ext>
            </a:extLst>
          </p:cNvPr>
          <p:cNvSpPr>
            <a:spLocks noGrp="1"/>
          </p:cNvSpPr>
          <p:nvPr>
            <p:ph idx="1"/>
          </p:nvPr>
        </p:nvSpPr>
        <p:spPr>
          <a:xfrm>
            <a:off x="1103312" y="983412"/>
            <a:ext cx="8946541" cy="5264988"/>
          </a:xfrm>
        </p:spPr>
        <p:txBody>
          <a:bodyPr>
            <a:normAutofit fontScale="92500"/>
          </a:bodyPr>
          <a:lstStyle/>
          <a:p>
            <a:pPr algn="just">
              <a:lnSpc>
                <a:spcPct val="150000"/>
              </a:lnSpc>
            </a:pPr>
            <a:r>
              <a:rPr lang="en-US" sz="1600" dirty="0">
                <a:latin typeface="Times New Roman" panose="02020603050405020304" pitchFamily="18" charset="0"/>
                <a:cs typeface="Times New Roman" panose="02020603050405020304" pitchFamily="18" charset="0"/>
              </a:rPr>
              <a:t>[1]. "Explainable Artificial Intelligence-Based Decision Support Systems:" A Recent Review Georgios </a:t>
            </a:r>
            <a:r>
              <a:rPr lang="en-US" sz="1600" dirty="0" err="1">
                <a:latin typeface="Times New Roman" panose="02020603050405020304" pitchFamily="18" charset="0"/>
                <a:cs typeface="Times New Roman" panose="02020603050405020304" pitchFamily="18" charset="0"/>
              </a:rPr>
              <a:t>Kostopoulos</a:t>
            </a:r>
            <a:r>
              <a:rPr lang="en-US" sz="1600" dirty="0">
                <a:latin typeface="Times New Roman" panose="02020603050405020304" pitchFamily="18" charset="0"/>
                <a:cs typeface="Times New Roman" panose="02020603050405020304" pitchFamily="18" charset="0"/>
              </a:rPr>
              <a:t> 1,2 , Gregory </a:t>
            </a:r>
            <a:r>
              <a:rPr lang="en-US" sz="1600" dirty="0" err="1">
                <a:latin typeface="Times New Roman" panose="02020603050405020304" pitchFamily="18" charset="0"/>
                <a:cs typeface="Times New Roman" panose="02020603050405020304" pitchFamily="18" charset="0"/>
              </a:rPr>
              <a:t>Davrazos</a:t>
            </a:r>
            <a:r>
              <a:rPr lang="en-US" sz="1600" dirty="0">
                <a:latin typeface="Times New Roman" panose="02020603050405020304" pitchFamily="18" charset="0"/>
                <a:cs typeface="Times New Roman" panose="02020603050405020304" pitchFamily="18" charset="0"/>
              </a:rPr>
              <a:t> 2 and Sotiris </a:t>
            </a:r>
            <a:r>
              <a:rPr lang="en-US" sz="1600" dirty="0" err="1">
                <a:latin typeface="Times New Roman" panose="02020603050405020304" pitchFamily="18" charset="0"/>
                <a:cs typeface="Times New Roman" panose="02020603050405020304" pitchFamily="18" charset="0"/>
              </a:rPr>
              <a:t>Kotsiantis</a:t>
            </a:r>
            <a:r>
              <a:rPr lang="en-US" sz="1600" dirty="0">
                <a:latin typeface="Times New Roman" panose="02020603050405020304" pitchFamily="18" charset="0"/>
                <a:cs typeface="Times New Roman" panose="02020603050405020304" pitchFamily="18" charset="0"/>
              </a:rPr>
              <a:t> 2, Electronics 2024, 13, 2842.</a:t>
            </a: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[2]. "Future of loan approvals with explainable ai:" PG Student of MCA, </a:t>
            </a:r>
            <a:r>
              <a:rPr lang="en-US" sz="1600" dirty="0" err="1">
                <a:latin typeface="Times New Roman" panose="02020603050405020304" pitchFamily="18" charset="0"/>
                <a:cs typeface="Times New Roman" panose="02020603050405020304" pitchFamily="18" charset="0"/>
              </a:rPr>
              <a:t>Dantuluri</a:t>
            </a:r>
            <a:r>
              <a:rPr lang="en-US" sz="1600" dirty="0">
                <a:latin typeface="Times New Roman" panose="02020603050405020304" pitchFamily="18" charset="0"/>
                <a:cs typeface="Times New Roman" panose="02020603050405020304" pitchFamily="18" charset="0"/>
              </a:rPr>
              <a:t> Narayana Raju College, </a:t>
            </a:r>
            <a:r>
              <a:rPr lang="en-US" sz="1600" dirty="0" err="1">
                <a:latin typeface="Times New Roman" panose="02020603050405020304" pitchFamily="18" charset="0"/>
                <a:cs typeface="Times New Roman" panose="02020603050405020304" pitchFamily="18" charset="0"/>
              </a:rPr>
              <a:t>Bhimavaram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Andharapradesh.vol</a:t>
            </a:r>
            <a:r>
              <a:rPr lang="en-US" sz="1600" dirty="0">
                <a:latin typeface="Times New Roman" panose="02020603050405020304" pitchFamily="18" charset="0"/>
                <a:cs typeface="Times New Roman" panose="02020603050405020304" pitchFamily="18" charset="0"/>
              </a:rPr>
              <a:t> 15issue 07 /2024</a:t>
            </a: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[3]." </a:t>
            </a:r>
            <a:r>
              <a:rPr lang="en-US" sz="1600" dirty="0" err="1">
                <a:latin typeface="Times New Roman" panose="02020603050405020304" pitchFamily="18" charset="0"/>
                <a:cs typeface="Times New Roman" panose="02020603050405020304" pitchFamily="18" charset="0"/>
              </a:rPr>
              <a:t>EXplainable</a:t>
            </a:r>
            <a:r>
              <a:rPr lang="en-US" sz="1600" dirty="0">
                <a:latin typeface="Times New Roman" panose="02020603050405020304" pitchFamily="18" charset="0"/>
                <a:cs typeface="Times New Roman" panose="02020603050405020304" pitchFamily="18" charset="0"/>
              </a:rPr>
              <a:t> Artificial Intelligence (XAI)—From Theory to Methods and Applications "Received 22 May 2024, accepted 3 June 2024, date of publication 5 June 2024, date of current version 14 June 2024.</a:t>
            </a:r>
            <a:r>
              <a:rPr lang="en-US" sz="1600" i="1" dirty="0">
                <a:latin typeface="Times New Roman" panose="02020603050405020304" pitchFamily="18" charset="0"/>
                <a:cs typeface="Times New Roman" panose="02020603050405020304" pitchFamily="18" charset="0"/>
              </a:rPr>
              <a:t>Digital Object Identifier 10.1109/ACCESS.2024.3409843</a:t>
            </a: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[4]. x. </a:t>
            </a:r>
            <a:r>
              <a:rPr lang="en-US" sz="1600" dirty="0" err="1">
                <a:latin typeface="Times New Roman" panose="02020603050405020304" pitchFamily="18" charset="0"/>
                <a:cs typeface="Times New Roman" panose="02020603050405020304" pitchFamily="18" charset="0"/>
              </a:rPr>
              <a:t>zhong</a:t>
            </a:r>
            <a:r>
              <a:rPr lang="en-US" sz="1600" dirty="0">
                <a:latin typeface="Times New Roman" panose="02020603050405020304" pitchFamily="18" charset="0"/>
                <a:cs typeface="Times New Roman" panose="02020603050405020304" pitchFamily="18" charset="0"/>
              </a:rPr>
              <a:t>, b. </a:t>
            </a:r>
            <a:r>
              <a:rPr lang="en-US" sz="1600" dirty="0" err="1">
                <a:latin typeface="Times New Roman" panose="02020603050405020304" pitchFamily="18" charset="0"/>
                <a:cs typeface="Times New Roman" panose="02020603050405020304" pitchFamily="18" charset="0"/>
              </a:rPr>
              <a:t>gallagher</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liu</a:t>
            </a:r>
            <a:r>
              <a:rPr lang="en-US" sz="1600" dirty="0">
                <a:latin typeface="Times New Roman" panose="02020603050405020304" pitchFamily="18" charset="0"/>
                <a:cs typeface="Times New Roman" panose="02020603050405020304" pitchFamily="18" charset="0"/>
              </a:rPr>
              <a:t>, b. </a:t>
            </a:r>
            <a:r>
              <a:rPr lang="en-US" sz="1600" dirty="0" err="1">
                <a:latin typeface="Times New Roman" panose="02020603050405020304" pitchFamily="18" charset="0"/>
                <a:cs typeface="Times New Roman" panose="02020603050405020304" pitchFamily="18" charset="0"/>
              </a:rPr>
              <a:t>kailkhura</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hiszpanski</a:t>
            </a:r>
            <a:r>
              <a:rPr lang="en-US" sz="1600" dirty="0">
                <a:latin typeface="Times New Roman" panose="02020603050405020304" pitchFamily="18" charset="0"/>
                <a:cs typeface="Times New Roman" panose="02020603050405020304" pitchFamily="18" charset="0"/>
              </a:rPr>
              <a:t>, and t. y.-j. </a:t>
            </a:r>
            <a:r>
              <a:rPr lang="en-US" sz="1600" dirty="0" err="1">
                <a:latin typeface="Times New Roman" panose="02020603050405020304" pitchFamily="18" charset="0"/>
                <a:cs typeface="Times New Roman" panose="02020603050405020304" pitchFamily="18" charset="0"/>
              </a:rPr>
              <a:t>han</a:t>
            </a:r>
            <a:r>
              <a:rPr lang="en-US" sz="1600" dirty="0">
                <a:latin typeface="Times New Roman" panose="02020603050405020304" pitchFamily="18" charset="0"/>
                <a:cs typeface="Times New Roman" panose="02020603050405020304" pitchFamily="18" charset="0"/>
              </a:rPr>
              <a:t>, ‘‘explainable machine learning in materials science,’’ </a:t>
            </a:r>
            <a:r>
              <a:rPr lang="en-US" sz="1600" dirty="0" err="1">
                <a:latin typeface="Times New Roman" panose="02020603050405020304" pitchFamily="18" charset="0"/>
                <a:cs typeface="Times New Roman" panose="02020603050405020304" pitchFamily="18" charset="0"/>
              </a:rPr>
              <a:t>npj</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comput</a:t>
            </a:r>
            <a:r>
              <a:rPr lang="en-US" sz="1600" dirty="0">
                <a:latin typeface="Times New Roman" panose="02020603050405020304" pitchFamily="18" charset="0"/>
                <a:cs typeface="Times New Roman" panose="02020603050405020304" pitchFamily="18" charset="0"/>
              </a:rPr>
              <a:t>. mater., vol. 8, no. 1, p. 204, </a:t>
            </a:r>
            <a:r>
              <a:rPr lang="en-US" sz="1600" dirty="0" err="1">
                <a:latin typeface="Times New Roman" panose="02020603050405020304" pitchFamily="18" charset="0"/>
                <a:cs typeface="Times New Roman" panose="02020603050405020304" pitchFamily="18" charset="0"/>
              </a:rPr>
              <a:t>sep.</a:t>
            </a:r>
            <a:r>
              <a:rPr lang="en-US" sz="1600" dirty="0">
                <a:latin typeface="Times New Roman" panose="02020603050405020304" pitchFamily="18" charset="0"/>
                <a:cs typeface="Times New Roman" panose="02020603050405020304" pitchFamily="18" charset="0"/>
              </a:rPr>
              <a:t> 2022.</a:t>
            </a: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[5]." Peeking Inside the Black-Box: A Survey on Explainable Artificial Intelligence (XAI):" Received August 5, 2018, accepted September 4, 2018, date of publication September 17, 2018, date of current version       October       12,       2018.</a:t>
            </a:r>
            <a:r>
              <a:rPr lang="en-US" sz="1600" i="1" dirty="0">
                <a:latin typeface="Times New Roman" panose="02020603050405020304" pitchFamily="18" charset="0"/>
                <a:cs typeface="Times New Roman" panose="02020603050405020304" pitchFamily="18" charset="0"/>
              </a:rPr>
              <a:t>Digital       Object       Identifier       10.1109/ACCESS.2018.287005</a:t>
            </a:r>
            <a:endParaRPr lang="en-IN" sz="16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 i="1"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129543"/>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5" name="Picture 14" descr="abstract design">
            <a:extLst>
              <a:ext uri="{FF2B5EF4-FFF2-40B4-BE49-F238E27FC236}">
                <a16:creationId xmlns:a16="http://schemas.microsoft.com/office/drawing/2014/main"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blip>
          <a:srcRect t="18308" r="6818" b="2872"/>
          <a:stretch/>
        </p:blipFill>
        <p:spPr>
          <a:xfrm flipH="1">
            <a:off x="20" y="10"/>
            <a:ext cx="12191980" cy="6857990"/>
          </a:xfrm>
          <a:prstGeom prst="rect">
            <a:avLst/>
          </a:prstGeom>
        </p:spPr>
      </p:pic>
      <p:sp>
        <p:nvSpPr>
          <p:cNvPr id="12" name="Title 11">
            <a:extLst>
              <a:ext uri="{FF2B5EF4-FFF2-40B4-BE49-F238E27FC236}">
                <a16:creationId xmlns:a16="http://schemas.microsoft.com/office/drawing/2014/main" id="{970C361B-D32E-42E0-A41E-86C3D9AC886F}"/>
              </a:ext>
            </a:extLst>
          </p:cNvPr>
          <p:cNvSpPr>
            <a:spLocks noGrp="1"/>
          </p:cNvSpPr>
          <p:nvPr>
            <p:ph type="ctrTitle"/>
          </p:nvPr>
        </p:nvSpPr>
        <p:spPr>
          <a:xfrm>
            <a:off x="1154955" y="1447800"/>
            <a:ext cx="8825658" cy="2274345"/>
          </a:xfrm>
        </p:spPr>
        <p:txBody>
          <a:bodyPr>
            <a:normAutofit/>
          </a:bodyPr>
          <a:lstStyle/>
          <a:p>
            <a:pPr algn="ctr"/>
            <a:r>
              <a:rPr lang="en-US" sz="6600" b="1" u="sng" dirty="0">
                <a:latin typeface="Times New Roman" panose="02020603050405020304" pitchFamily="18" charset="0"/>
                <a:cs typeface="Times New Roman" panose="02020603050405020304" pitchFamily="18" charset="0"/>
              </a:rPr>
              <a:t>Thank You!</a:t>
            </a:r>
            <a:endParaRPr lang="ru-RU" sz="6600" b="1" u="sng" dirty="0">
              <a:latin typeface="Times New Roman" panose="02020603050405020304" pitchFamily="18" charset="0"/>
              <a:cs typeface="Times New Roman" panose="02020603050405020304" pitchFamily="18" charset="0"/>
            </a:endParaRPr>
          </a:p>
        </p:txBody>
      </p:sp>
      <p:sp>
        <p:nvSpPr>
          <p:cNvPr id="57" name="Rectangle 56">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76798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156" y="2078966"/>
            <a:ext cx="9404723" cy="4313208"/>
          </a:xfrm>
        </p:spPr>
        <p:txBody>
          <a:bodyPr/>
          <a:lstStyle/>
          <a:p>
            <a:r>
              <a:rPr lang="en-US" sz="1800" b="1" dirty="0">
                <a:latin typeface="Times New Roman" panose="02020603050405020304" pitchFamily="18" charset="0"/>
                <a:cs typeface="Times New Roman" panose="02020603050405020304" pitchFamily="18" charset="0"/>
              </a:rPr>
              <a:t>                Title :-</a:t>
            </a:r>
            <a:r>
              <a:rPr lang="en-US" sz="1800"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cs typeface="Times New Roman" panose="02020603050405020304" pitchFamily="18" charset="0"/>
              </a:rPr>
              <a:t>EXPLAINABLE AI FOR AUTOMATED LOAN APPROVAL SYSTEM</a:t>
            </a:r>
            <a:r>
              <a:rPr lang="en-US"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Name of college: Yashoda Technical Campus Satara</a:t>
            </a:r>
            <a:br>
              <a:rPr lang="en-IN"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Name of Department: Computer Science And Engineering</a:t>
            </a:r>
            <a:br>
              <a:rPr lang="en-IN"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t>
            </a:r>
            <a:r>
              <a:rPr lang="en-US" sz="1800" b="1" dirty="0"/>
              <a:t>Name of students:               </a:t>
            </a:r>
            <a:br>
              <a:rPr lang="en-US" sz="1800" b="1" dirty="0"/>
            </a:br>
            <a:r>
              <a:rPr lang="en-US" sz="1800" b="1" dirty="0"/>
              <a:t>                                                    </a:t>
            </a:r>
            <a:r>
              <a:rPr lang="en-US" sz="1800" dirty="0"/>
              <a:t>1. </a:t>
            </a:r>
            <a:r>
              <a:rPr lang="en-US" sz="1800" dirty="0">
                <a:latin typeface="Times New Roman" panose="02020603050405020304" pitchFamily="18" charset="0"/>
                <a:cs typeface="Times New Roman" panose="02020603050405020304" pitchFamily="18" charset="0"/>
              </a:rPr>
              <a:t>Aniket Kiran Shirke.</a:t>
            </a:r>
            <a:br>
              <a:rPr lang="en-IN"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2. Mansi </a:t>
            </a:r>
            <a:r>
              <a:rPr lang="en-US" sz="1800" dirty="0" err="1">
                <a:latin typeface="Times New Roman" panose="02020603050405020304" pitchFamily="18" charset="0"/>
                <a:cs typeface="Times New Roman" panose="02020603050405020304" pitchFamily="18" charset="0"/>
              </a:rPr>
              <a:t>Rajendra</a:t>
            </a:r>
            <a:r>
              <a:rPr lang="en-US" sz="1800" dirty="0">
                <a:latin typeface="Times New Roman" panose="02020603050405020304" pitchFamily="18" charset="0"/>
                <a:cs typeface="Times New Roman" panose="02020603050405020304" pitchFamily="18" charset="0"/>
              </a:rPr>
              <a:t> Yadav.</a:t>
            </a:r>
            <a:br>
              <a:rPr lang="en-IN"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3. Rutuja </a:t>
            </a:r>
            <a:r>
              <a:rPr lang="en-US" sz="1800" dirty="0" err="1">
                <a:latin typeface="Times New Roman" panose="02020603050405020304" pitchFamily="18" charset="0"/>
                <a:cs typeface="Times New Roman" panose="02020603050405020304" pitchFamily="18" charset="0"/>
              </a:rPr>
              <a:t>Yashwant</a:t>
            </a:r>
            <a:r>
              <a:rPr lang="en-US" sz="1800" dirty="0">
                <a:latin typeface="Times New Roman" panose="02020603050405020304" pitchFamily="18" charset="0"/>
                <a:cs typeface="Times New Roman" panose="02020603050405020304" pitchFamily="18" charset="0"/>
              </a:rPr>
              <a:t> Pise.</a:t>
            </a:r>
            <a:br>
              <a:rPr lang="en-IN"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4. Sakshi Vijay Devkule.</a:t>
            </a:r>
            <a:br>
              <a:rPr lang="en-IN"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5. Aditya </a:t>
            </a:r>
            <a:r>
              <a:rPr lang="en-US" sz="1800" dirty="0" err="1">
                <a:latin typeface="Times New Roman" panose="02020603050405020304" pitchFamily="18" charset="0"/>
                <a:cs typeface="Times New Roman" panose="02020603050405020304" pitchFamily="18" charset="0"/>
              </a:rPr>
              <a:t>Pradip</a:t>
            </a:r>
            <a:r>
              <a:rPr lang="en-US" sz="1800" dirty="0">
                <a:latin typeface="Times New Roman" panose="02020603050405020304" pitchFamily="18" charset="0"/>
                <a:cs typeface="Times New Roman" panose="02020603050405020304" pitchFamily="18" charset="0"/>
              </a:rPr>
              <a:t> Yadav.</a:t>
            </a:r>
            <a:br>
              <a:rPr lang="en-IN" sz="1800" dirty="0">
                <a:latin typeface="Times New Roman" panose="02020603050405020304" pitchFamily="18" charset="0"/>
                <a:cs typeface="Times New Roman" panose="02020603050405020304" pitchFamily="18" charset="0"/>
              </a:rPr>
            </a:br>
            <a:r>
              <a:rPr lang="en-US" sz="1800" b="1" dirty="0"/>
              <a:t> </a:t>
            </a:r>
            <a:br>
              <a:rPr lang="en-IN" sz="1800" dirty="0"/>
            </a:br>
            <a:br>
              <a:rPr lang="en-IN" sz="1800" dirty="0"/>
            </a:br>
            <a:r>
              <a:rPr lang="en-IN" sz="1800" dirty="0"/>
              <a:t>                                             </a:t>
            </a:r>
            <a:r>
              <a:rPr lang="en-US" sz="1800" b="1" dirty="0"/>
              <a:t>Name of guide: Prof. </a:t>
            </a:r>
            <a:r>
              <a:rPr lang="en-US" sz="1800" b="1" dirty="0" err="1"/>
              <a:t>Chavan</a:t>
            </a:r>
            <a:r>
              <a:rPr lang="en-US" sz="1800" b="1" dirty="0"/>
              <a:t> V. D</a:t>
            </a:r>
            <a:br>
              <a:rPr lang="en-IN" sz="1800" dirty="0"/>
            </a:br>
            <a:br>
              <a:rPr lang="en-US" sz="1800" dirty="0"/>
            </a:br>
            <a:endParaRPr lang="en-IN" sz="1800" dirty="0">
              <a:latin typeface="Times New Roman" panose="02020603050405020304" pitchFamily="18" charset="0"/>
              <a:cs typeface="Times New Roman" panose="02020603050405020304" pitchFamily="18" charset="0"/>
            </a:endParaRPr>
          </a:p>
        </p:txBody>
      </p:sp>
      <p:pic>
        <p:nvPicPr>
          <p:cNvPr id="3" name="Image 1"/>
          <p:cNvPicPr/>
          <p:nvPr/>
        </p:nvPicPr>
        <p:blipFill>
          <a:blip r:embed="rId2" cstate="print"/>
          <a:stretch>
            <a:fillRect/>
          </a:stretch>
        </p:blipFill>
        <p:spPr>
          <a:xfrm>
            <a:off x="1078302" y="155274"/>
            <a:ext cx="8635041" cy="1544129"/>
          </a:xfrm>
          <a:prstGeom prst="rect">
            <a:avLst/>
          </a:prstGeom>
        </p:spPr>
      </p:pic>
    </p:spTree>
    <p:extLst>
      <p:ext uri="{BB962C8B-B14F-4D97-AF65-F5344CB8AC3E}">
        <p14:creationId xmlns:p14="http://schemas.microsoft.com/office/powerpoint/2010/main" val="86805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18DB-90B3-4089-9456-D691482A22F9}"/>
              </a:ext>
            </a:extLst>
          </p:cNvPr>
          <p:cNvSpPr>
            <a:spLocks noGrp="1"/>
          </p:cNvSpPr>
          <p:nvPr>
            <p:ph type="title"/>
          </p:nvPr>
        </p:nvSpPr>
        <p:spPr/>
        <p:txBody>
          <a:bodyPr/>
          <a:lstStyle/>
          <a:p>
            <a:pPr marL="571500" indent="-571500">
              <a:buFont typeface="Wingdings" panose="05000000000000000000" pitchFamily="2" charset="2"/>
              <a:buChar char="q"/>
            </a:pPr>
            <a:r>
              <a:rPr lang="en-US" sz="4400" b="1" dirty="0">
                <a:latin typeface="Times New Roman" panose="02020603050405020304" pitchFamily="18" charset="0"/>
                <a:cs typeface="Times New Roman" panose="02020603050405020304" pitchFamily="18" charset="0"/>
              </a:rPr>
              <a:t>Abstract</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595AAF-119D-4A67-AFE7-38A6D46A3EFC}"/>
              </a:ext>
            </a:extLst>
          </p:cNvPr>
          <p:cNvSpPr>
            <a:spLocks noGrp="1"/>
          </p:cNvSpPr>
          <p:nvPr>
            <p:ph idx="1"/>
          </p:nvPr>
        </p:nvSpPr>
        <p:spPr>
          <a:xfrm>
            <a:off x="1103312" y="1152940"/>
            <a:ext cx="8946541" cy="5095460"/>
          </a:xfrm>
        </p:spPr>
        <p:txBody>
          <a:bodyPr>
            <a:normAutofit/>
          </a:bodyPr>
          <a:lstStyle/>
          <a:p>
            <a:pPr algn="just">
              <a:lnSpc>
                <a:spcPct val="150000"/>
              </a:lnSpc>
            </a:pPr>
            <a:r>
              <a:rPr lang="en-IN" sz="1600" dirty="0">
                <a:latin typeface="Times New Roman" panose="02020603050405020304" pitchFamily="18" charset="0"/>
                <a:cs typeface="Times New Roman" panose="02020603050405020304" pitchFamily="18" charset="0"/>
              </a:rPr>
              <a:t>This project aims to improve automated loan approval systems by using Explainable AI (XAI) techniques. These systems help financial institutions make faster and more efficient decisions. However, traditional machine learning models are often hard to explain, which can create trust issues with customers and regulators. </a:t>
            </a:r>
          </a:p>
          <a:p>
            <a:pPr algn="just">
              <a:lnSpc>
                <a:spcPct val="150000"/>
              </a:lnSpc>
            </a:pPr>
            <a:r>
              <a:rPr lang="en-IN" sz="1600" dirty="0">
                <a:latin typeface="Times New Roman" panose="02020603050405020304" pitchFamily="18" charset="0"/>
                <a:cs typeface="Times New Roman" panose="02020603050405020304" pitchFamily="18" charset="0"/>
              </a:rPr>
              <a:t>The project will use interpretable models, like decision trees and rule-based classifiers, along with tools like SHAP and LIME, to provide clear, understandable reasons for loan decisions. The goal is to balance accuracy with transparency, ensuring fairness, reducing biases, and meeting regulatory requirements, while improving trust and accountability in the loan approval process.</a:t>
            </a:r>
          </a:p>
          <a:p>
            <a:pPr marL="0" indent="0" algn="just">
              <a:lnSpc>
                <a:spcPct val="150000"/>
              </a:lnSpc>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221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239A-6C66-4A64-A085-329C1E43A40D}"/>
              </a:ext>
            </a:extLst>
          </p:cNvPr>
          <p:cNvSpPr>
            <a:spLocks noGrp="1"/>
          </p:cNvSpPr>
          <p:nvPr>
            <p:ph type="title"/>
          </p:nvPr>
        </p:nvSpPr>
        <p:spPr/>
        <p:txBody>
          <a:bodyPr/>
          <a:lstStyle/>
          <a:p>
            <a:pPr marL="571500" indent="-571500">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Index</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3142BA-7457-4F6D-A7C9-6C14B1A849C9}"/>
              </a:ext>
            </a:extLst>
          </p:cNvPr>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Chapter 1 : Introduction</a:t>
            </a:r>
          </a:p>
          <a:p>
            <a:pPr marL="0" indent="0" algn="just">
              <a:buNone/>
            </a:pPr>
            <a:r>
              <a:rPr lang="en-US" dirty="0">
                <a:latin typeface="Times New Roman" panose="02020603050405020304" pitchFamily="18" charset="0"/>
                <a:cs typeface="Times New Roman" panose="02020603050405020304" pitchFamily="18" charset="0"/>
              </a:rPr>
              <a:t>            1.1 Introduction</a:t>
            </a:r>
          </a:p>
          <a:p>
            <a:pPr marL="0" indent="0" algn="just">
              <a:buNone/>
            </a:pPr>
            <a:r>
              <a:rPr lang="en-US" dirty="0">
                <a:latin typeface="Times New Roman" panose="02020603050405020304" pitchFamily="18" charset="0"/>
                <a:cs typeface="Times New Roman" panose="02020603050405020304" pitchFamily="18" charset="0"/>
              </a:rPr>
              <a:t>            1.2 Basic content</a:t>
            </a:r>
          </a:p>
          <a:p>
            <a:pPr algn="just"/>
            <a:r>
              <a:rPr lang="en-IN" dirty="0">
                <a:latin typeface="Times New Roman" panose="02020603050405020304" pitchFamily="18" charset="0"/>
                <a:cs typeface="Times New Roman" panose="02020603050405020304" pitchFamily="18" charset="0"/>
              </a:rPr>
              <a:t>Chapter 2 : Literature Survey</a:t>
            </a:r>
          </a:p>
          <a:p>
            <a:pPr algn="just"/>
            <a:r>
              <a:rPr lang="en-IN" dirty="0">
                <a:latin typeface="Times New Roman" panose="02020603050405020304" pitchFamily="18" charset="0"/>
                <a:cs typeface="Times New Roman" panose="02020603050405020304" pitchFamily="18" charset="0"/>
              </a:rPr>
              <a:t>Chapter 3 : Block Diagram</a:t>
            </a:r>
          </a:p>
          <a:p>
            <a:pPr algn="just"/>
            <a:r>
              <a:rPr lang="en-IN" dirty="0">
                <a:latin typeface="Times New Roman" panose="02020603050405020304" pitchFamily="18" charset="0"/>
                <a:cs typeface="Times New Roman" panose="02020603050405020304" pitchFamily="18" charset="0"/>
              </a:rPr>
              <a:t>Chapter 4 :  Scope of  the project</a:t>
            </a:r>
          </a:p>
          <a:p>
            <a:pPr marL="0" indent="0" algn="just">
              <a:buNone/>
            </a:pPr>
            <a:r>
              <a:rPr lang="en-US" dirty="0">
                <a:latin typeface="Times New Roman" panose="02020603050405020304" pitchFamily="18" charset="0"/>
                <a:cs typeface="Times New Roman" panose="02020603050405020304" pitchFamily="18" charset="0"/>
              </a:rPr>
              <a:t>            4.1 Objectives &amp; Motivation</a:t>
            </a:r>
          </a:p>
          <a:p>
            <a:pPr marL="0" indent="0" algn="just">
              <a:buNone/>
            </a:pPr>
            <a:r>
              <a:rPr lang="en-US" dirty="0">
                <a:latin typeface="Times New Roman" panose="02020603050405020304" pitchFamily="18" charset="0"/>
                <a:cs typeface="Times New Roman" panose="02020603050405020304" pitchFamily="18" charset="0"/>
              </a:rPr>
              <a:t>            4.2 Proposed work</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Chapter 5 : Conclusion</a:t>
            </a:r>
          </a:p>
          <a:p>
            <a:pPr algn="just"/>
            <a:r>
              <a:rPr lang="en-IN" dirty="0">
                <a:latin typeface="Times New Roman" panose="02020603050405020304" pitchFamily="18" charset="0"/>
                <a:cs typeface="Times New Roman" panose="02020603050405020304" pitchFamily="18" charset="0"/>
              </a:rPr>
              <a:t>Chapter 6 : Future Scope</a:t>
            </a:r>
          </a:p>
          <a:p>
            <a:pPr algn="just"/>
            <a:r>
              <a:rPr lang="en-IN" dirty="0">
                <a:latin typeface="Times New Roman" panose="02020603050405020304" pitchFamily="18" charset="0"/>
                <a:cs typeface="Times New Roman" panose="02020603050405020304" pitchFamily="18" charset="0"/>
              </a:rPr>
              <a:t>References</a:t>
            </a:r>
          </a:p>
          <a:p>
            <a:pPr marL="0" indent="0">
              <a:buNone/>
            </a:pPr>
            <a:endParaRPr lang="en-IN" dirty="0"/>
          </a:p>
        </p:txBody>
      </p:sp>
    </p:spTree>
    <p:extLst>
      <p:ext uri="{BB962C8B-B14F-4D97-AF65-F5344CB8AC3E}">
        <p14:creationId xmlns:p14="http://schemas.microsoft.com/office/powerpoint/2010/main" val="83781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EE7FB-64D4-45E2-80CD-E0E80FA4A6E4}"/>
              </a:ext>
            </a:extLst>
          </p:cNvPr>
          <p:cNvSpPr>
            <a:spLocks noGrp="1"/>
          </p:cNvSpPr>
          <p:nvPr>
            <p:ph type="title"/>
          </p:nvPr>
        </p:nvSpPr>
        <p:spPr>
          <a:xfrm>
            <a:off x="646111" y="0"/>
            <a:ext cx="9404723" cy="920141"/>
          </a:xfrm>
        </p:spPr>
        <p:txBody>
          <a:bodyPr/>
          <a:lstStyle/>
          <a:p>
            <a:pPr marL="571500" indent="-571500">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E44A04-F7EC-4CA9-BF66-50ADFEE76DBD}"/>
              </a:ext>
            </a:extLst>
          </p:cNvPr>
          <p:cNvSpPr>
            <a:spLocks noGrp="1"/>
          </p:cNvSpPr>
          <p:nvPr>
            <p:ph idx="1"/>
          </p:nvPr>
        </p:nvSpPr>
        <p:spPr>
          <a:xfrm>
            <a:off x="1103312" y="715617"/>
            <a:ext cx="8947522" cy="614238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In recent years, the financial industry has increasingly adopted machine learning algorithms to automate the loan approval process. This automation helps financial institutions handle the growing volume of applications more efficiently, reduces operational costs, and speeds up decision-making. However, one of the major challenges in using machine learning models for loan approval is the lack of transparency. Most advanced models, such as deep learning and ensemble methods, are considered "black boxes," meaning that their decisions are difficult to interpret and explain to both customers and regulators.</a:t>
            </a:r>
            <a:endParaRPr lang="en-IN"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pic>
        <p:nvPicPr>
          <p:cNvPr id="2052" name="Picture 4" descr="Entering a New Era of Open Banking: EU vs. USA">
            <a:extLst>
              <a:ext uri="{FF2B5EF4-FFF2-40B4-BE49-F238E27FC236}">
                <a16:creationId xmlns:a16="http://schemas.microsoft.com/office/drawing/2014/main" id="{C9B84D59-89AB-4047-BF02-7535796612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33" t="3961" r="4762" b="3285"/>
          <a:stretch/>
        </p:blipFill>
        <p:spPr bwMode="auto">
          <a:xfrm>
            <a:off x="2756453" y="3429000"/>
            <a:ext cx="5844208" cy="318052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48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AA085689-791F-4B8F-9F30-12415B97D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51" name="Picture 50">
            <a:extLst>
              <a:ext uri="{FF2B5EF4-FFF2-40B4-BE49-F238E27FC236}">
                <a16:creationId xmlns:a16="http://schemas.microsoft.com/office/drawing/2014/main" id="{AA3FED7F-6821-47C0-A464-E9278B2412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53" name="Oval 52">
            <a:extLst>
              <a:ext uri="{FF2B5EF4-FFF2-40B4-BE49-F238E27FC236}">
                <a16:creationId xmlns:a16="http://schemas.microsoft.com/office/drawing/2014/main" id="{8F54B2FB-3F54-4350-8D1B-F86D677CA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Picture 54">
            <a:extLst>
              <a:ext uri="{FF2B5EF4-FFF2-40B4-BE49-F238E27FC236}">
                <a16:creationId xmlns:a16="http://schemas.microsoft.com/office/drawing/2014/main" id="{561B34F5-88E5-4711-BC16-3005C29AD7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57" name="Picture 56">
            <a:extLst>
              <a:ext uri="{FF2B5EF4-FFF2-40B4-BE49-F238E27FC236}">
                <a16:creationId xmlns:a16="http://schemas.microsoft.com/office/drawing/2014/main" id="{4F3661D0-2268-4D3E-88BA-0647BCBE3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59" name="Rectangle 58">
            <a:extLst>
              <a:ext uri="{FF2B5EF4-FFF2-40B4-BE49-F238E27FC236}">
                <a16:creationId xmlns:a16="http://schemas.microsoft.com/office/drawing/2014/main" id="{DDB56DB5-0324-4F79-9AB8-CB18C1DC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Title 10">
            <a:extLst>
              <a:ext uri="{FF2B5EF4-FFF2-40B4-BE49-F238E27FC236}">
                <a16:creationId xmlns:a16="http://schemas.microsoft.com/office/drawing/2014/main" id="{148C75AA-C615-44E8-850A-3C0634ABFA22}"/>
              </a:ext>
            </a:extLst>
          </p:cNvPr>
          <p:cNvSpPr>
            <a:spLocks noGrp="1"/>
          </p:cNvSpPr>
          <p:nvPr>
            <p:ph type="title"/>
          </p:nvPr>
        </p:nvSpPr>
        <p:spPr>
          <a:xfrm>
            <a:off x="268941" y="526961"/>
            <a:ext cx="11275199" cy="1073239"/>
          </a:xfrm>
        </p:spPr>
        <p:txBody>
          <a:bodyPr vert="horz" lIns="91440" tIns="45720" rIns="91440" bIns="45720" rtlCol="0" anchor="t">
            <a:normAutofit/>
          </a:bodyPr>
          <a:lstStyle/>
          <a:p>
            <a:pPr marL="571500" indent="-57150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Problem identification in loan system</a:t>
            </a:r>
          </a:p>
        </p:txBody>
      </p:sp>
      <p:pic>
        <p:nvPicPr>
          <p:cNvPr id="6" name="Picture 5">
            <a:extLst>
              <a:ext uri="{FF2B5EF4-FFF2-40B4-BE49-F238E27FC236}">
                <a16:creationId xmlns:a16="http://schemas.microsoft.com/office/drawing/2014/main" id="{3612551E-FEA4-4DC2-A3BE-95A5B7666E69}"/>
              </a:ext>
            </a:extLst>
          </p:cNvPr>
          <p:cNvPicPr>
            <a:picLocks noChangeAspect="1"/>
          </p:cNvPicPr>
          <p:nvPr/>
        </p:nvPicPr>
        <p:blipFill rotWithShape="1">
          <a:blip r:embed="rId8"/>
          <a:srcRect b="6281"/>
          <a:stretch/>
        </p:blipFill>
        <p:spPr>
          <a:xfrm>
            <a:off x="1043492" y="1882955"/>
            <a:ext cx="8842786" cy="4384236"/>
          </a:xfrm>
          <a:prstGeom prst="rect">
            <a:avLst/>
          </a:prstGeom>
          <a:ln>
            <a:solidFill>
              <a:schemeClr val="bg1"/>
            </a:solidFill>
          </a:ln>
        </p:spPr>
      </p:pic>
    </p:spTree>
    <p:extLst>
      <p:ext uri="{BB962C8B-B14F-4D97-AF65-F5344CB8AC3E}">
        <p14:creationId xmlns:p14="http://schemas.microsoft.com/office/powerpoint/2010/main" val="55508901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0FA3-5834-4055-9984-69DB2BE286C2}"/>
              </a:ext>
            </a:extLst>
          </p:cNvPr>
          <p:cNvSpPr>
            <a:spLocks noGrp="1"/>
          </p:cNvSpPr>
          <p:nvPr>
            <p:ph type="title"/>
          </p:nvPr>
        </p:nvSpPr>
        <p:spPr>
          <a:xfrm>
            <a:off x="646111" y="452718"/>
            <a:ext cx="9404723" cy="899004"/>
          </a:xfrm>
        </p:spPr>
        <p:txBody>
          <a:bodyPr/>
          <a:lstStyle/>
          <a:p>
            <a:pPr marL="571500" indent="-571500">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Working Process</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36614B7-D9BB-4F1E-A7D3-1F31C45733E8}"/>
              </a:ext>
            </a:extLst>
          </p:cNvPr>
          <p:cNvPicPr>
            <a:picLocks noChangeAspect="1"/>
          </p:cNvPicPr>
          <p:nvPr/>
        </p:nvPicPr>
        <p:blipFill rotWithShape="1">
          <a:blip r:embed="rId2"/>
          <a:srcRect l="27023" t="6703" r="29795"/>
          <a:stretch/>
        </p:blipFill>
        <p:spPr>
          <a:xfrm>
            <a:off x="238539" y="1748516"/>
            <a:ext cx="3670851" cy="4334232"/>
          </a:xfrm>
          <a:prstGeom prst="rect">
            <a:avLst/>
          </a:prstGeom>
          <a:ln>
            <a:solidFill>
              <a:schemeClr val="bg1"/>
            </a:solidFill>
          </a:ln>
        </p:spPr>
      </p:pic>
      <p:pic>
        <p:nvPicPr>
          <p:cNvPr id="6" name="Picture 5">
            <a:extLst>
              <a:ext uri="{FF2B5EF4-FFF2-40B4-BE49-F238E27FC236}">
                <a16:creationId xmlns:a16="http://schemas.microsoft.com/office/drawing/2014/main" id="{5E8A3324-674D-46B3-8D02-65C7448BE42D}"/>
              </a:ext>
            </a:extLst>
          </p:cNvPr>
          <p:cNvPicPr>
            <a:picLocks noChangeAspect="1"/>
          </p:cNvPicPr>
          <p:nvPr/>
        </p:nvPicPr>
        <p:blipFill rotWithShape="1">
          <a:blip r:embed="rId3"/>
          <a:srcRect l="31639" r="34975"/>
          <a:stretch/>
        </p:blipFill>
        <p:spPr>
          <a:xfrm>
            <a:off x="5446644" y="452717"/>
            <a:ext cx="4832312" cy="6173369"/>
          </a:xfrm>
          <a:prstGeom prst="rect">
            <a:avLst/>
          </a:prstGeom>
          <a:ln>
            <a:solidFill>
              <a:schemeClr val="bg1"/>
            </a:solidFill>
          </a:ln>
        </p:spPr>
      </p:pic>
      <p:sp>
        <p:nvSpPr>
          <p:cNvPr id="9" name="Arrow: Right 8">
            <a:extLst>
              <a:ext uri="{FF2B5EF4-FFF2-40B4-BE49-F238E27FC236}">
                <a16:creationId xmlns:a16="http://schemas.microsoft.com/office/drawing/2014/main" id="{96540CD6-014C-4CD6-A172-76D028AC1773}"/>
              </a:ext>
            </a:extLst>
          </p:cNvPr>
          <p:cNvSpPr/>
          <p:nvPr/>
        </p:nvSpPr>
        <p:spPr>
          <a:xfrm flipV="1">
            <a:off x="4174435" y="3207026"/>
            <a:ext cx="808381" cy="331304"/>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Left 9">
            <a:extLst>
              <a:ext uri="{FF2B5EF4-FFF2-40B4-BE49-F238E27FC236}">
                <a16:creationId xmlns:a16="http://schemas.microsoft.com/office/drawing/2014/main" id="{744BC07E-6CDB-4BB7-90E6-83AA5669CD47}"/>
              </a:ext>
            </a:extLst>
          </p:cNvPr>
          <p:cNvSpPr/>
          <p:nvPr/>
        </p:nvSpPr>
        <p:spPr>
          <a:xfrm>
            <a:off x="4055167" y="3763618"/>
            <a:ext cx="808381" cy="331304"/>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70699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E0C759-6E17-4F9A-AB21-3B5005B2820A}"/>
              </a:ext>
            </a:extLst>
          </p:cNvPr>
          <p:cNvPicPr>
            <a:picLocks noChangeAspect="1"/>
          </p:cNvPicPr>
          <p:nvPr/>
        </p:nvPicPr>
        <p:blipFill rotWithShape="1">
          <a:blip r:embed="rId2"/>
          <a:srcRect l="1664" r="8128"/>
          <a:stretch/>
        </p:blipFill>
        <p:spPr>
          <a:xfrm>
            <a:off x="7065891" y="2925416"/>
            <a:ext cx="4956188" cy="3664226"/>
          </a:xfrm>
          <a:prstGeom prst="rect">
            <a:avLst/>
          </a:prstGeom>
          <a:solidFill>
            <a:schemeClr val="bg1"/>
          </a:solidFill>
          <a:ln>
            <a:solidFill>
              <a:schemeClr val="bg1"/>
            </a:solidFill>
          </a:ln>
        </p:spPr>
      </p:pic>
      <p:pic>
        <p:nvPicPr>
          <p:cNvPr id="10" name="Picture 9">
            <a:extLst>
              <a:ext uri="{FF2B5EF4-FFF2-40B4-BE49-F238E27FC236}">
                <a16:creationId xmlns:a16="http://schemas.microsoft.com/office/drawing/2014/main" id="{26FBB66B-F3DA-47DC-85C4-72502E52A607}"/>
              </a:ext>
            </a:extLst>
          </p:cNvPr>
          <p:cNvPicPr>
            <a:picLocks noChangeAspect="1"/>
          </p:cNvPicPr>
          <p:nvPr/>
        </p:nvPicPr>
        <p:blipFill>
          <a:blip r:embed="rId3"/>
          <a:stretch>
            <a:fillRect/>
          </a:stretch>
        </p:blipFill>
        <p:spPr>
          <a:xfrm>
            <a:off x="169921" y="370647"/>
            <a:ext cx="6635071" cy="3830292"/>
          </a:xfrm>
          <a:prstGeom prst="rect">
            <a:avLst/>
          </a:prstGeom>
          <a:ln>
            <a:solidFill>
              <a:schemeClr val="bg1"/>
            </a:solidFill>
          </a:ln>
        </p:spPr>
      </p:pic>
      <p:sp>
        <p:nvSpPr>
          <p:cNvPr id="11" name="Arrow: Bent 10">
            <a:extLst>
              <a:ext uri="{FF2B5EF4-FFF2-40B4-BE49-F238E27FC236}">
                <a16:creationId xmlns:a16="http://schemas.microsoft.com/office/drawing/2014/main" id="{83A7F491-74B3-47FF-902B-9BE0476BC7F4}"/>
              </a:ext>
            </a:extLst>
          </p:cNvPr>
          <p:cNvSpPr/>
          <p:nvPr/>
        </p:nvSpPr>
        <p:spPr>
          <a:xfrm rot="5400000">
            <a:off x="7189303" y="178905"/>
            <a:ext cx="2040833" cy="2610680"/>
          </a:xfrm>
          <a:prstGeom prst="ben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04267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341D9A-AE41-4739-ACBC-38BE0BE309D6}"/>
              </a:ext>
            </a:extLst>
          </p:cNvPr>
          <p:cNvPicPr>
            <a:picLocks noChangeAspect="1"/>
          </p:cNvPicPr>
          <p:nvPr/>
        </p:nvPicPr>
        <p:blipFill rotWithShape="1">
          <a:blip r:embed="rId2"/>
          <a:srcRect r="10137"/>
          <a:stretch/>
        </p:blipFill>
        <p:spPr>
          <a:xfrm>
            <a:off x="213003" y="172278"/>
            <a:ext cx="5286649" cy="3019632"/>
          </a:xfrm>
          <a:prstGeom prst="rect">
            <a:avLst/>
          </a:prstGeom>
          <a:ln>
            <a:solidFill>
              <a:schemeClr val="bg1"/>
            </a:solidFill>
          </a:ln>
        </p:spPr>
      </p:pic>
      <p:pic>
        <p:nvPicPr>
          <p:cNvPr id="5" name="Picture 4">
            <a:extLst>
              <a:ext uri="{FF2B5EF4-FFF2-40B4-BE49-F238E27FC236}">
                <a16:creationId xmlns:a16="http://schemas.microsoft.com/office/drawing/2014/main" id="{214D5254-D277-419D-9A89-B0E8A35D5F66}"/>
              </a:ext>
            </a:extLst>
          </p:cNvPr>
          <p:cNvPicPr>
            <a:picLocks noChangeAspect="1"/>
          </p:cNvPicPr>
          <p:nvPr/>
        </p:nvPicPr>
        <p:blipFill rotWithShape="1">
          <a:blip r:embed="rId3"/>
          <a:srcRect r="10000"/>
          <a:stretch/>
        </p:blipFill>
        <p:spPr>
          <a:xfrm>
            <a:off x="6466092" y="172278"/>
            <a:ext cx="5286649" cy="3019631"/>
          </a:xfrm>
          <a:prstGeom prst="rect">
            <a:avLst/>
          </a:prstGeom>
          <a:ln>
            <a:solidFill>
              <a:schemeClr val="bg1"/>
            </a:solidFill>
          </a:ln>
        </p:spPr>
      </p:pic>
      <p:pic>
        <p:nvPicPr>
          <p:cNvPr id="7" name="Picture 6">
            <a:extLst>
              <a:ext uri="{FF2B5EF4-FFF2-40B4-BE49-F238E27FC236}">
                <a16:creationId xmlns:a16="http://schemas.microsoft.com/office/drawing/2014/main" id="{3099FC14-DF61-476A-9F0A-881BA2B09082}"/>
              </a:ext>
            </a:extLst>
          </p:cNvPr>
          <p:cNvPicPr>
            <a:picLocks noChangeAspect="1"/>
          </p:cNvPicPr>
          <p:nvPr/>
        </p:nvPicPr>
        <p:blipFill rotWithShape="1">
          <a:blip r:embed="rId4"/>
          <a:srcRect r="7227"/>
          <a:stretch/>
        </p:blipFill>
        <p:spPr>
          <a:xfrm>
            <a:off x="213003" y="3573842"/>
            <a:ext cx="5286649" cy="3111880"/>
          </a:xfrm>
          <a:prstGeom prst="rect">
            <a:avLst/>
          </a:prstGeom>
          <a:ln>
            <a:solidFill>
              <a:schemeClr val="bg1"/>
            </a:solidFill>
          </a:ln>
        </p:spPr>
      </p:pic>
      <p:pic>
        <p:nvPicPr>
          <p:cNvPr id="9" name="Picture 8">
            <a:extLst>
              <a:ext uri="{FF2B5EF4-FFF2-40B4-BE49-F238E27FC236}">
                <a16:creationId xmlns:a16="http://schemas.microsoft.com/office/drawing/2014/main" id="{D03D75C7-1793-4E63-9BF9-7DA99D93A977}"/>
              </a:ext>
            </a:extLst>
          </p:cNvPr>
          <p:cNvPicPr>
            <a:picLocks noChangeAspect="1"/>
          </p:cNvPicPr>
          <p:nvPr/>
        </p:nvPicPr>
        <p:blipFill rotWithShape="1">
          <a:blip r:embed="rId5"/>
          <a:srcRect r="13277"/>
          <a:stretch/>
        </p:blipFill>
        <p:spPr>
          <a:xfrm>
            <a:off x="6466092" y="3573842"/>
            <a:ext cx="5286649" cy="3111880"/>
          </a:xfrm>
          <a:prstGeom prst="rect">
            <a:avLst/>
          </a:prstGeom>
          <a:ln>
            <a:solidFill>
              <a:schemeClr val="bg1"/>
            </a:solidFill>
          </a:ln>
        </p:spPr>
      </p:pic>
      <p:pic>
        <p:nvPicPr>
          <p:cNvPr id="10" name="Picture 9">
            <a:extLst>
              <a:ext uri="{FF2B5EF4-FFF2-40B4-BE49-F238E27FC236}">
                <a16:creationId xmlns:a16="http://schemas.microsoft.com/office/drawing/2014/main" id="{AEDC1772-19EF-47A7-8821-75E9DBCA878F}"/>
              </a:ext>
            </a:extLst>
          </p:cNvPr>
          <p:cNvPicPr>
            <a:picLocks noChangeAspect="1"/>
          </p:cNvPicPr>
          <p:nvPr/>
        </p:nvPicPr>
        <p:blipFill rotWithShape="1">
          <a:blip r:embed="rId6"/>
          <a:srcRect l="3099"/>
          <a:stretch/>
        </p:blipFill>
        <p:spPr>
          <a:xfrm>
            <a:off x="4560472" y="2436743"/>
            <a:ext cx="2131878" cy="1984513"/>
          </a:xfrm>
          <a:prstGeom prst="rect">
            <a:avLst/>
          </a:prstGeom>
          <a:ln>
            <a:solidFill>
              <a:schemeClr val="bg1"/>
            </a:solidFill>
          </a:ln>
        </p:spPr>
      </p:pic>
    </p:spTree>
    <p:extLst>
      <p:ext uri="{BB962C8B-B14F-4D97-AF65-F5344CB8AC3E}">
        <p14:creationId xmlns:p14="http://schemas.microsoft.com/office/powerpoint/2010/main" val="2326301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33AA69-F09C-4769-984A-89F31444738D}">
  <ds:schemaRefs>
    <ds:schemaRef ds:uri="http://schemas.microsoft.com/sharepoint/v3/contenttype/forms"/>
  </ds:schemaRefs>
</ds:datastoreItem>
</file>

<file path=customXml/itemProps2.xml><?xml version="1.0" encoding="utf-8"?>
<ds:datastoreItem xmlns:ds="http://schemas.openxmlformats.org/officeDocument/2006/customXml" ds:itemID="{48C54328-0E3E-40FC-9B9C-E60E585EE030}">
  <ds:schemaRefs>
    <ds:schemaRef ds:uri="16c05727-aa75-4e4a-9b5f-8a80a1165891"/>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purl.org/dc/term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F4172B9F-030A-4864-9C8F-117B052D02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Digital design</Template>
  <TotalTime>0</TotalTime>
  <Words>1531</Words>
  <Application>Microsoft Office PowerPoint</Application>
  <PresentationFormat>Widescreen</PresentationFormat>
  <Paragraphs>69</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Times New Roman</vt:lpstr>
      <vt:lpstr>Wingdings</vt:lpstr>
      <vt:lpstr>Wingdings 3</vt:lpstr>
      <vt:lpstr>Ion</vt:lpstr>
      <vt:lpstr>Explainable AI for automated loan approval system</vt:lpstr>
      <vt:lpstr>                Title :- " EXPLAINABLE AI FOR AUTOMATED LOAN APPROVAL SYSTEM "                                          Name of college: Yashoda Technical Campus Satara                                     Name of Department: Computer Science And Engineering                                                               Name of students:                                                                    1. Aniket Kiran Shirke.                                                           2. Mansi Rajendra Yadav.                                                           3. Rutuja Yashwant Pise.                                                           4. Sakshi Vijay Devkule.                                                           5. Aditya Pradip Yadav.                                                 Name of guide: Prof. Chavan V. D  </vt:lpstr>
      <vt:lpstr>Abstract</vt:lpstr>
      <vt:lpstr>Index</vt:lpstr>
      <vt:lpstr>Introduction</vt:lpstr>
      <vt:lpstr>Problem identification in loan system</vt:lpstr>
      <vt:lpstr>Working Process</vt:lpstr>
      <vt:lpstr>PowerPoint Presentation</vt:lpstr>
      <vt:lpstr>PowerPoint Presentation</vt:lpstr>
      <vt:lpstr>Literature Review</vt:lpstr>
      <vt:lpstr>Block Diagram </vt:lpstr>
      <vt:lpstr>Scope of Project</vt:lpstr>
      <vt:lpstr>Objective</vt:lpstr>
      <vt:lpstr>Proposed work</vt:lpstr>
      <vt:lpstr>Motivation for work</vt:lpstr>
      <vt:lpstr>Conclusion &amp; Future scope</vt:lpstr>
      <vt:lpstr> 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2024-11-08T09:08:08Z</dcterms:created>
  <dcterms:modified xsi:type="dcterms:W3CDTF">2024-12-08T10:56:35Z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