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9" r:id="rId1"/>
  </p:sldMasterIdLst>
  <p:sldIdLst>
    <p:sldId id="256" r:id="rId2"/>
    <p:sldId id="257" r:id="rId3"/>
    <p:sldId id="258" r:id="rId4"/>
    <p:sldId id="284" r:id="rId5"/>
    <p:sldId id="260" r:id="rId6"/>
    <p:sldId id="278" r:id="rId7"/>
    <p:sldId id="279" r:id="rId8"/>
    <p:sldId id="281" r:id="rId9"/>
    <p:sldId id="282" r:id="rId10"/>
    <p:sldId id="262" r:id="rId11"/>
    <p:sldId id="263" r:id="rId12"/>
    <p:sldId id="264" r:id="rId13"/>
    <p:sldId id="283" r:id="rId14"/>
    <p:sldId id="280" r:id="rId15"/>
    <p:sldId id="265" r:id="rId16"/>
    <p:sldId id="267" r:id="rId17"/>
    <p:sldId id="273" r:id="rId18"/>
    <p:sldId id="274" r:id="rId19"/>
    <p:sldId id="275" r:id="rId20"/>
    <p:sldId id="277" r:id="rId21"/>
    <p:sldId id="276" r:id="rId22"/>
  </p:sldIdLst>
  <p:sldSz cx="13898563" cy="11337925"/>
  <p:notesSz cx="6858000" cy="9144000"/>
  <p:defaultTextStyle>
    <a:defPPr>
      <a:defRPr lang="en-US"/>
    </a:defPPr>
    <a:lvl1pPr marL="0" algn="l" defTabSz="103009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15048" algn="l" defTabSz="103009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30098" algn="l" defTabSz="103009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45146" algn="l" defTabSz="103009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60194" algn="l" defTabSz="103009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575243" algn="l" defTabSz="103009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090292" algn="l" defTabSz="103009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05341" algn="l" defTabSz="103009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20390" algn="l" defTabSz="103009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660"/>
  </p:normalViewPr>
  <p:slideViewPr>
    <p:cSldViewPr>
      <p:cViewPr>
        <p:scale>
          <a:sx n="40" d="100"/>
          <a:sy n="40" d="100"/>
        </p:scale>
        <p:origin x="-1518" y="-78"/>
      </p:cViewPr>
      <p:guideLst>
        <p:guide orient="horz" pos="3571"/>
        <p:guide pos="43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2392" y="3522110"/>
            <a:ext cx="11813779" cy="2430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4785" y="6424824"/>
            <a:ext cx="9728994" cy="28974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20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41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62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82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03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24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45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65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17375" y="750617"/>
            <a:ext cx="4751089" cy="159938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6872" y="750617"/>
            <a:ext cx="14028862" cy="159938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890" y="7285667"/>
            <a:ext cx="11813779" cy="2251838"/>
          </a:xfrm>
        </p:spPr>
        <p:txBody>
          <a:bodyPr anchor="t"/>
          <a:lstStyle>
            <a:lvl1pPr algn="l">
              <a:defRPr sz="6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890" y="4805497"/>
            <a:ext cx="11813779" cy="2480170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20743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4148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6222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8296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0371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2445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04519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76593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6870" y="4372450"/>
            <a:ext cx="9388770" cy="12371986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77282" y="4372450"/>
            <a:ext cx="9391182" cy="12371986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28" y="454043"/>
            <a:ext cx="12508707" cy="18896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928" y="2537911"/>
            <a:ext cx="6140946" cy="1057681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20743" indent="0">
              <a:buNone/>
              <a:defRPr sz="3200" b="1"/>
            </a:lvl2pPr>
            <a:lvl3pPr marL="1441485" indent="0">
              <a:buNone/>
              <a:defRPr sz="2800" b="1"/>
            </a:lvl3pPr>
            <a:lvl4pPr marL="2162225" indent="0">
              <a:buNone/>
              <a:defRPr sz="2500" b="1"/>
            </a:lvl4pPr>
            <a:lvl5pPr marL="2882967" indent="0">
              <a:buNone/>
              <a:defRPr sz="2500" b="1"/>
            </a:lvl5pPr>
            <a:lvl6pPr marL="3603710" indent="0">
              <a:buNone/>
              <a:defRPr sz="2500" b="1"/>
            </a:lvl6pPr>
            <a:lvl7pPr marL="4324451" indent="0">
              <a:buNone/>
              <a:defRPr sz="2500" b="1"/>
            </a:lvl7pPr>
            <a:lvl8pPr marL="5045195" indent="0">
              <a:buNone/>
              <a:defRPr sz="2500" b="1"/>
            </a:lvl8pPr>
            <a:lvl9pPr marL="5765935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928" y="3595592"/>
            <a:ext cx="6140946" cy="6532430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60279" y="2537911"/>
            <a:ext cx="6143358" cy="1057681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20743" indent="0">
              <a:buNone/>
              <a:defRPr sz="3200" b="1"/>
            </a:lvl2pPr>
            <a:lvl3pPr marL="1441485" indent="0">
              <a:buNone/>
              <a:defRPr sz="2800" b="1"/>
            </a:lvl3pPr>
            <a:lvl4pPr marL="2162225" indent="0">
              <a:buNone/>
              <a:defRPr sz="2500" b="1"/>
            </a:lvl4pPr>
            <a:lvl5pPr marL="2882967" indent="0">
              <a:buNone/>
              <a:defRPr sz="2500" b="1"/>
            </a:lvl5pPr>
            <a:lvl6pPr marL="3603710" indent="0">
              <a:buNone/>
              <a:defRPr sz="2500" b="1"/>
            </a:lvl6pPr>
            <a:lvl7pPr marL="4324451" indent="0">
              <a:buNone/>
              <a:defRPr sz="2500" b="1"/>
            </a:lvl7pPr>
            <a:lvl8pPr marL="5045195" indent="0">
              <a:buNone/>
              <a:defRPr sz="2500" b="1"/>
            </a:lvl8pPr>
            <a:lvl9pPr marL="5765935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60279" y="3595592"/>
            <a:ext cx="6143358" cy="6532430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32" y="451418"/>
            <a:ext cx="4572531" cy="1921148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3952" y="451421"/>
            <a:ext cx="7769683" cy="9676605"/>
          </a:xfrm>
        </p:spPr>
        <p:txBody>
          <a:bodyPr/>
          <a:lstStyle>
            <a:lvl1pPr>
              <a:defRPr sz="5000"/>
            </a:lvl1pPr>
            <a:lvl2pPr>
              <a:defRPr sz="44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932" y="2372570"/>
            <a:ext cx="4572531" cy="7755456"/>
          </a:xfrm>
        </p:spPr>
        <p:txBody>
          <a:bodyPr/>
          <a:lstStyle>
            <a:lvl1pPr marL="0" indent="0">
              <a:buNone/>
              <a:defRPr sz="2200"/>
            </a:lvl1pPr>
            <a:lvl2pPr marL="720743" indent="0">
              <a:buNone/>
              <a:defRPr sz="1900"/>
            </a:lvl2pPr>
            <a:lvl3pPr marL="1441485" indent="0">
              <a:buNone/>
              <a:defRPr sz="1600"/>
            </a:lvl3pPr>
            <a:lvl4pPr marL="2162225" indent="0">
              <a:buNone/>
              <a:defRPr sz="1400"/>
            </a:lvl4pPr>
            <a:lvl5pPr marL="2882967" indent="0">
              <a:buNone/>
              <a:defRPr sz="1400"/>
            </a:lvl5pPr>
            <a:lvl6pPr marL="3603710" indent="0">
              <a:buNone/>
              <a:defRPr sz="1400"/>
            </a:lvl6pPr>
            <a:lvl7pPr marL="4324451" indent="0">
              <a:buNone/>
              <a:defRPr sz="1400"/>
            </a:lvl7pPr>
            <a:lvl8pPr marL="5045195" indent="0">
              <a:buNone/>
              <a:defRPr sz="1400"/>
            </a:lvl8pPr>
            <a:lvl9pPr marL="576593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4216" y="7936548"/>
            <a:ext cx="8339138" cy="936954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24216" y="1013066"/>
            <a:ext cx="8339138" cy="6802755"/>
          </a:xfrm>
        </p:spPr>
        <p:txBody>
          <a:bodyPr/>
          <a:lstStyle>
            <a:lvl1pPr marL="0" indent="0">
              <a:buNone/>
              <a:defRPr sz="5000"/>
            </a:lvl1pPr>
            <a:lvl2pPr marL="720743" indent="0">
              <a:buNone/>
              <a:defRPr sz="4400"/>
            </a:lvl2pPr>
            <a:lvl3pPr marL="1441485" indent="0">
              <a:buNone/>
              <a:defRPr sz="3800"/>
            </a:lvl3pPr>
            <a:lvl4pPr marL="2162225" indent="0">
              <a:buNone/>
              <a:defRPr sz="3200"/>
            </a:lvl4pPr>
            <a:lvl5pPr marL="2882967" indent="0">
              <a:buNone/>
              <a:defRPr sz="3200"/>
            </a:lvl5pPr>
            <a:lvl6pPr marL="3603710" indent="0">
              <a:buNone/>
              <a:defRPr sz="3200"/>
            </a:lvl6pPr>
            <a:lvl7pPr marL="4324451" indent="0">
              <a:buNone/>
              <a:defRPr sz="3200"/>
            </a:lvl7pPr>
            <a:lvl8pPr marL="5045195" indent="0">
              <a:buNone/>
              <a:defRPr sz="3200"/>
            </a:lvl8pPr>
            <a:lvl9pPr marL="5765935" indent="0">
              <a:buNone/>
              <a:defRPr sz="3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4216" y="8873502"/>
            <a:ext cx="8339138" cy="1330631"/>
          </a:xfrm>
        </p:spPr>
        <p:txBody>
          <a:bodyPr/>
          <a:lstStyle>
            <a:lvl1pPr marL="0" indent="0">
              <a:buNone/>
              <a:defRPr sz="2200"/>
            </a:lvl1pPr>
            <a:lvl2pPr marL="720743" indent="0">
              <a:buNone/>
              <a:defRPr sz="1900"/>
            </a:lvl2pPr>
            <a:lvl3pPr marL="1441485" indent="0">
              <a:buNone/>
              <a:defRPr sz="1600"/>
            </a:lvl3pPr>
            <a:lvl4pPr marL="2162225" indent="0">
              <a:buNone/>
              <a:defRPr sz="1400"/>
            </a:lvl4pPr>
            <a:lvl5pPr marL="2882967" indent="0">
              <a:buNone/>
              <a:defRPr sz="1400"/>
            </a:lvl5pPr>
            <a:lvl6pPr marL="3603710" indent="0">
              <a:buNone/>
              <a:defRPr sz="1400"/>
            </a:lvl6pPr>
            <a:lvl7pPr marL="4324451" indent="0">
              <a:buNone/>
              <a:defRPr sz="1400"/>
            </a:lvl7pPr>
            <a:lvl8pPr marL="5045195" indent="0">
              <a:buNone/>
              <a:defRPr sz="1400"/>
            </a:lvl8pPr>
            <a:lvl9pPr marL="576593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4928" y="454043"/>
            <a:ext cx="12508707" cy="1889654"/>
          </a:xfrm>
          <a:prstGeom prst="rect">
            <a:avLst/>
          </a:prstGeom>
        </p:spPr>
        <p:txBody>
          <a:bodyPr vert="horz" lIns="144147" tIns="72074" rIns="144147" bIns="7207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928" y="2645520"/>
            <a:ext cx="12508707" cy="7482506"/>
          </a:xfrm>
          <a:prstGeom prst="rect">
            <a:avLst/>
          </a:prstGeom>
        </p:spPr>
        <p:txBody>
          <a:bodyPr vert="horz" lIns="144147" tIns="72074" rIns="144147" bIns="7207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4928" y="10508577"/>
            <a:ext cx="3242998" cy="603640"/>
          </a:xfrm>
          <a:prstGeom prst="rect">
            <a:avLst/>
          </a:prstGeom>
        </p:spPr>
        <p:txBody>
          <a:bodyPr vert="horz" lIns="144147" tIns="72074" rIns="144147" bIns="72074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48676" y="10508577"/>
            <a:ext cx="4401212" cy="603640"/>
          </a:xfrm>
          <a:prstGeom prst="rect">
            <a:avLst/>
          </a:prstGeom>
        </p:spPr>
        <p:txBody>
          <a:bodyPr vert="horz" lIns="144147" tIns="72074" rIns="144147" bIns="72074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60637" y="10508577"/>
            <a:ext cx="3242998" cy="603640"/>
          </a:xfrm>
          <a:prstGeom prst="rect">
            <a:avLst/>
          </a:prstGeom>
        </p:spPr>
        <p:txBody>
          <a:bodyPr vert="horz" lIns="144147" tIns="72074" rIns="144147" bIns="72074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0" r:id="rId1"/>
    <p:sldLayoutId id="2147484161" r:id="rId2"/>
    <p:sldLayoutId id="2147484162" r:id="rId3"/>
    <p:sldLayoutId id="2147484163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txStyles>
    <p:titleStyle>
      <a:lvl1pPr algn="ctr" defTabSz="1441485" rtl="0" eaLnBrk="1" latinLnBrk="0" hangingPunct="1">
        <a:spcBef>
          <a:spcPct val="0"/>
        </a:spcBef>
        <a:buNone/>
        <a:defRPr sz="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556" indent="-540556" algn="l" defTabSz="1441485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171206" indent="-450464" algn="l" defTabSz="1441485" rtl="0" eaLnBrk="1" latinLnBrk="0" hangingPunct="1">
        <a:spcBef>
          <a:spcPct val="20000"/>
        </a:spcBef>
        <a:buFont typeface="Arial" pitchFamily="34" charset="0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801855" indent="-360370" algn="l" defTabSz="1441485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22598" indent="-360370" algn="l" defTabSz="144148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43340" indent="-360370" algn="l" defTabSz="1441485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3964080" indent="-360370" algn="l" defTabSz="144148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684822" indent="-360370" algn="l" defTabSz="144148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05565" indent="-360370" algn="l" defTabSz="144148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126306" indent="-360370" algn="l" defTabSz="144148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148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743" algn="l" defTabSz="144148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41485" algn="l" defTabSz="144148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62225" algn="l" defTabSz="144148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2967" algn="l" defTabSz="144148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603710" algn="l" defTabSz="144148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24451" algn="l" defTabSz="144148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45195" algn="l" defTabSz="144148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65935" algn="l" defTabSz="144148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bdec.ac.in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vescience.com/49007-history-of-artificial-intelligence.html" TargetMode="External"/><Relationship Id="rId2" Type="http://schemas.openxmlformats.org/officeDocument/2006/relationships/hyperlink" Target="https://www.python.org/about/gettingstarted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63894" y="6"/>
            <a:ext cx="11582136" cy="2012231"/>
          </a:xfrm>
          <a:prstGeom prst="rect">
            <a:avLst/>
          </a:prstGeom>
          <a:noFill/>
        </p:spPr>
        <p:txBody>
          <a:bodyPr wrap="square" lIns="103010" tIns="51505" rIns="103010" bIns="51505">
            <a:spAutoFit/>
          </a:bodyPr>
          <a:lstStyle/>
          <a:p>
            <a:pPr algn="ctr"/>
            <a:endParaRPr lang="en-US" sz="6200" dirty="0" smtClean="0">
              <a:hlinkClick r:id="rId2"/>
            </a:endParaRPr>
          </a:p>
          <a:p>
            <a:pPr algn="ctr"/>
            <a:endParaRPr lang="en-US" sz="62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00513" y="2316163"/>
            <a:ext cx="5078724" cy="13043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103010" tIns="51505" rIns="103010" bIns="51505" rtlCol="0">
            <a:spAutoFit/>
          </a:bodyPr>
          <a:lstStyle/>
          <a:p>
            <a:r>
              <a:rPr lang="en-US" sz="3900" b="1" i="1" u="sng" dirty="0" smtClean="0">
                <a:solidFill>
                  <a:srgbClr val="FF0000"/>
                </a:solidFill>
              </a:rPr>
              <a:t>Project </a:t>
            </a:r>
            <a:r>
              <a:rPr lang="en-US" sz="3900" b="1" i="1" u="sng" dirty="0" smtClean="0">
                <a:solidFill>
                  <a:srgbClr val="FF0000"/>
                </a:solidFill>
              </a:rPr>
              <a:t>Presentation of</a:t>
            </a:r>
          </a:p>
          <a:p>
            <a:r>
              <a:rPr lang="en-US" sz="3900" b="1" i="1" dirty="0" smtClean="0">
                <a:solidFill>
                  <a:srgbClr val="FF0000"/>
                </a:solidFill>
              </a:rPr>
              <a:t>     </a:t>
            </a:r>
            <a:r>
              <a:rPr lang="en-US" sz="3900" b="1" i="1" u="sng" dirty="0" smtClean="0">
                <a:solidFill>
                  <a:srgbClr val="FF0000"/>
                </a:solidFill>
              </a:rPr>
              <a:t>Mini </a:t>
            </a:r>
            <a:r>
              <a:rPr lang="en-US" sz="3900" b="1" i="1" u="sng" dirty="0" smtClean="0">
                <a:solidFill>
                  <a:srgbClr val="FF0000"/>
                </a:solidFill>
              </a:rPr>
              <a:t>project on:-</a:t>
            </a:r>
            <a:endParaRPr lang="en-US" sz="3900" b="1" i="1" u="sng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29482" y="3831962"/>
            <a:ext cx="12057155" cy="1227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03010" tIns="51505" rIns="103010" bIns="51505">
            <a:spAutoFit/>
          </a:bodyPr>
          <a:lstStyle/>
          <a:p>
            <a:pPr algn="ctr"/>
            <a:r>
              <a:rPr lang="en-US" sz="73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AMS CHATBOT</a:t>
            </a:r>
            <a:endParaRPr lang="en-US" sz="73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75425" y="6605972"/>
            <a:ext cx="2373456" cy="815590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pPr algn="ctr"/>
            <a:r>
              <a:rPr lang="en-US" sz="4700" b="1" i="1" dirty="0" smtClean="0"/>
              <a:t>By:- </a:t>
            </a:r>
            <a:endParaRPr lang="en-US" sz="4700" b="1" i="1" dirty="0"/>
          </a:p>
        </p:txBody>
      </p:sp>
      <p:sp>
        <p:nvSpPr>
          <p:cNvPr id="15" name="Rectangle 14"/>
          <p:cNvSpPr/>
          <p:nvPr/>
        </p:nvSpPr>
        <p:spPr>
          <a:xfrm>
            <a:off x="167481" y="7650162"/>
            <a:ext cx="5638799" cy="18928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23" tIns="45711" rIns="91423" bIns="45711">
            <a:spAutoFit/>
          </a:bodyPr>
          <a:lstStyle/>
          <a:p>
            <a:pPr algn="just"/>
            <a:r>
              <a:rPr lang="en-US" sz="3900" b="1" i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Aditya  Kumar  yadav</a:t>
            </a:r>
          </a:p>
          <a:p>
            <a:pPr algn="just"/>
            <a:r>
              <a:rPr lang="en-US" sz="3900" b="1" i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      1905080100006</a:t>
            </a:r>
          </a:p>
          <a:p>
            <a:pPr algn="just"/>
            <a:r>
              <a:rPr lang="en-US" sz="3900" b="1" i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     IIIrd year , CS31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78081" y="6682172"/>
            <a:ext cx="2975460" cy="815590"/>
          </a:xfrm>
          <a:prstGeom prst="rect">
            <a:avLst/>
          </a:prstGeom>
          <a:noFill/>
        </p:spPr>
        <p:txBody>
          <a:bodyPr wrap="none" lIns="91423" tIns="45711" rIns="91423" bIns="45711" rtlCol="0">
            <a:spAutoFit/>
          </a:bodyPr>
          <a:lstStyle/>
          <a:p>
            <a:r>
              <a:rPr lang="en-US" sz="4700" b="1" i="1" dirty="0" smtClean="0"/>
              <a:t>Guided</a:t>
            </a:r>
            <a:r>
              <a:rPr lang="en-US" b="1" i="1" dirty="0" smtClean="0"/>
              <a:t> </a:t>
            </a:r>
            <a:r>
              <a:rPr lang="en-US" sz="4700" b="1" i="1" dirty="0" smtClean="0"/>
              <a:t>by:-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873081" y="7729119"/>
            <a:ext cx="6708040" cy="1292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3" tIns="45711" rIns="91423" bIns="45711">
            <a:spAutoFit/>
          </a:bodyPr>
          <a:lstStyle/>
          <a:p>
            <a:pPr algn="just"/>
            <a:r>
              <a:rPr lang="en-US" sz="3900" b="1" i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       </a:t>
            </a:r>
            <a:r>
              <a:rPr lang="en-US" sz="3900" b="1" i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   </a:t>
            </a:r>
            <a:r>
              <a:rPr lang="en-US" sz="3900" b="1" i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Mrs</a:t>
            </a:r>
            <a:r>
              <a:rPr lang="en-US" sz="3900" b="1" i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. Saroj Singh</a:t>
            </a:r>
          </a:p>
          <a:p>
            <a:pPr algn="just"/>
            <a:r>
              <a:rPr lang="en-US" sz="3900" b="1" i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</a:rPr>
              <a:t>     </a:t>
            </a:r>
            <a:r>
              <a:rPr lang="en-US" sz="3900" b="1" i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</a:rPr>
              <a:t>  </a:t>
            </a:r>
            <a:r>
              <a:rPr lang="en-US" sz="2800" b="1" i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</a:rPr>
              <a:t>( </a:t>
            </a:r>
            <a:r>
              <a:rPr lang="en-US" sz="2800" b="1" i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</a:rPr>
              <a:t>A</a:t>
            </a:r>
            <a:r>
              <a:rPr lang="en-US" sz="2800" b="1" i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</a:rPr>
              <a:t>ssociate  Professor, CS&amp;E,BBDEC) </a:t>
            </a:r>
            <a:endParaRPr lang="en-US" sz="2800" b="1" i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rgbClr val="C00000"/>
              </a:solidFill>
            </a:endParaRPr>
          </a:p>
        </p:txBody>
      </p:sp>
      <p:pic>
        <p:nvPicPr>
          <p:cNvPr id="2" name="Picture 2" descr="C:\Users\acer\Desktop\ec_logo-mobi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92" y="507843"/>
            <a:ext cx="13819359" cy="1826242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8168481" y="9091283"/>
            <a:ext cx="4335704" cy="692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23" tIns="45711" rIns="91423" bIns="45711" rtlCol="0">
            <a:spAutoFit/>
          </a:bodyPr>
          <a:lstStyle/>
          <a:p>
            <a:r>
              <a:rPr lang="en-US" sz="3900" b="1" i="1" dirty="0" smtClean="0">
                <a:solidFill>
                  <a:srgbClr val="FF0000"/>
                </a:solidFill>
              </a:rPr>
              <a:t>DEPARTMENT:-- CSE</a:t>
            </a:r>
            <a:endParaRPr lang="en-US" sz="39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618" y="578927"/>
            <a:ext cx="9493824" cy="1508635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WORKING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This program is divided in 2 parts</a:t>
            </a:r>
          </a:p>
          <a:p>
            <a:pPr marL="1373600" lvl="1" indent="-742950" algn="just">
              <a:buFont typeface="+mj-lt"/>
              <a:buAutoNum type="arabicPeriod"/>
            </a:pP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Chatbot:-</a:t>
            </a:r>
          </a:p>
          <a:p>
            <a:pPr marL="2004249" lvl="2" indent="-742950" algn="just">
              <a:buFont typeface="+mj-lt"/>
              <a:buAutoNum type="arabicPeriod"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Text to speech</a:t>
            </a:r>
          </a:p>
          <a:p>
            <a:pPr marL="2004249" lvl="2" indent="-742950" algn="just">
              <a:buFont typeface="+mj-lt"/>
              <a:buAutoNum type="arabicPeriod"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Text analyzing</a:t>
            </a:r>
          </a:p>
          <a:p>
            <a:pPr marL="2004249" lvl="2" indent="-742950" algn="just">
              <a:buFont typeface="+mj-lt"/>
              <a:buAutoNum type="arabicPeriod"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Interpret command</a:t>
            </a:r>
          </a:p>
          <a:p>
            <a:pPr marL="1373600" lvl="1" indent="-742950" algn="just">
              <a:buFont typeface="+mj-lt"/>
              <a:buAutoNum type="arabicPeriod"/>
            </a:pP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Data management  </a:t>
            </a:r>
          </a:p>
          <a:p>
            <a:pPr lvl="3" algn="just"/>
            <a:endParaRPr lang="en-US" sz="3300" b="1" i="1" dirty="0" smtClean="0"/>
          </a:p>
          <a:p>
            <a:pPr lvl="3" algn="just"/>
            <a:endParaRPr lang="en-US" sz="3300" b="1" i="1" dirty="0" smtClean="0"/>
          </a:p>
          <a:p>
            <a:pPr lvl="3" algn="just"/>
            <a:endParaRPr lang="en-US" sz="3300" b="1" i="1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" y="1020762"/>
            <a:ext cx="12520277" cy="1086353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WORKING-TWO LAYERS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438" y="2492888"/>
            <a:ext cx="12508708" cy="748303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500" b="1" i="1" dirty="0" smtClean="0">
                <a:latin typeface="Times New Roman" pitchFamily="18" charset="0"/>
                <a:cs typeface="Times New Roman" pitchFamily="18" charset="0"/>
              </a:rPr>
              <a:t>1.1)TEXT TO SPEECH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pPr lvl="2" algn="just"/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3000" b="1" i="1" dirty="0" smtClean="0">
                <a:latin typeface="Times New Roman" pitchFamily="18" charset="0"/>
                <a:cs typeface="Times New Roman" pitchFamily="18" charset="0"/>
              </a:rPr>
              <a:t>pyttsx3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 software used that converts text to speech in </a:t>
            </a:r>
            <a:r>
              <a:rPr lang="en-US" sz="3000" i="1" dirty="0" err="1" smtClean="0">
                <a:latin typeface="Times New Roman" pitchFamily="18" charset="0"/>
                <a:cs typeface="Times New Roman" pitchFamily="18" charset="0"/>
              </a:rPr>
              <a:t>pycharm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 algn="just"/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/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/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None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500" b="1" i="1" dirty="0" smtClean="0">
                <a:latin typeface="Times New Roman" pitchFamily="18" charset="0"/>
                <a:cs typeface="Times New Roman" pitchFamily="18" charset="0"/>
              </a:rPr>
              <a:t>1.2) TEXT ANALYZING</a:t>
            </a:r>
            <a:r>
              <a:rPr lang="en-US" sz="3500" i="1" dirty="0" smtClean="0"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pPr lvl="2" algn="just"/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Converted text is just letters for computer.</a:t>
            </a:r>
          </a:p>
          <a:p>
            <a:pPr lvl="2" algn="just"/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A piece of software converts text to something that is understandable for computer.</a:t>
            </a:r>
          </a:p>
          <a:p>
            <a:pPr lvl="2" algn="just"/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Computer understands the command, so virtual assistant like siri convert this text to computer command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acer\Desktop\text-to-speech-apps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4012" y="3763962"/>
            <a:ext cx="6519069" cy="2546208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681" y="868362"/>
            <a:ext cx="12045587" cy="1264026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WORKING- TWO LAYERS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931" y="2492888"/>
            <a:ext cx="12508708" cy="7483031"/>
          </a:xfrm>
        </p:spPr>
        <p:txBody>
          <a:bodyPr>
            <a:normAutofit/>
          </a:bodyPr>
          <a:lstStyle/>
          <a:p>
            <a:pPr algn="just"/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VPAs maps the words to functions and parameters to create a command that computer can understand</a:t>
            </a:r>
          </a:p>
          <a:p>
            <a:pPr algn="just">
              <a:buNone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          example of Reminder.</a:t>
            </a:r>
            <a:endParaRPr lang="en-US" sz="28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3500" b="1" i="1" dirty="0" smtClean="0">
                <a:latin typeface="Times New Roman" pitchFamily="18" charset="0"/>
                <a:cs typeface="Times New Roman" pitchFamily="18" charset="0"/>
              </a:rPr>
              <a:t>1.3) Interpret commands: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In this layer, that mapped computer command, go to server through internet.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Simultaneously, you speech evaluated locally.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 local recogniser communicate with server to judge whether command will be best handle locally or not.</a:t>
            </a:r>
          </a:p>
          <a:p>
            <a:pPr lvl="1" algn="just">
              <a:buNone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    example: PLAY MUSIC,OPEN YOUTUBE,GMAIL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881" y="454043"/>
            <a:ext cx="11734800" cy="1176319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WORKING- TWO LAYERS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081" y="2239962"/>
            <a:ext cx="12508707" cy="7482506"/>
          </a:xfrm>
        </p:spPr>
        <p:txBody>
          <a:bodyPr>
            <a:normAutofit/>
          </a:bodyPr>
          <a:lstStyle/>
          <a:p>
            <a:pPr algn="just"/>
            <a:r>
              <a:rPr lang="en-US" sz="3500" b="1" i="1" dirty="0" smtClean="0">
                <a:latin typeface="Times New Roman" pitchFamily="18" charset="0"/>
                <a:cs typeface="Times New Roman" pitchFamily="18" charset="0"/>
              </a:rPr>
              <a:t>2) Data management:-</a:t>
            </a:r>
          </a:p>
          <a:p>
            <a:pPr algn="just">
              <a:buNone/>
            </a:pPr>
            <a:r>
              <a:rPr lang="en-US" sz="3500" b="1" i="1" dirty="0" smtClean="0">
                <a:latin typeface="Times New Roman" pitchFamily="18" charset="0"/>
                <a:cs typeface="Times New Roman" pitchFamily="18" charset="0"/>
              </a:rPr>
              <a:t>                                             </a:t>
            </a:r>
            <a:r>
              <a:rPr lang="en-US" sz="3500" b="1" i="1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algn="just">
              <a:buNone/>
            </a:pP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In this part we store the data offline 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and manage 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the data and can perform multiple task like adding the data, 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deposit and 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withdraw ,balance enquiry, output all entry , remove a data, modify</a:t>
            </a:r>
          </a:p>
          <a:p>
            <a:pPr algn="just">
              <a:buNone/>
            </a:pP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      the  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data.</a:t>
            </a:r>
          </a:p>
          <a:p>
            <a:pPr>
              <a:buNone/>
            </a:pPr>
            <a:r>
              <a:rPr lang="en-US" sz="3000" i="1" dirty="0" smtClean="0"/>
              <a:t>      </a:t>
            </a:r>
          </a:p>
          <a:p>
            <a:pPr>
              <a:buNone/>
            </a:pPr>
            <a:r>
              <a:rPr lang="en-US" sz="3000" b="1" i="1" dirty="0" smtClean="0"/>
              <a:t>    </a:t>
            </a:r>
          </a:p>
          <a:p>
            <a:pPr>
              <a:buNone/>
            </a:pPr>
            <a:endParaRPr lang="en-US" sz="35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0681" y="487362"/>
            <a:ext cx="8991600" cy="188965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FLOW CHART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acer\Desktop\architecture-of-chatb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1312" y="2773363"/>
            <a:ext cx="7951953" cy="7352516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" y="792162"/>
            <a:ext cx="12649200" cy="15240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AVAILABLE APPLICATION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acer\Desktop\virtual-personal-assistant-11-6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282" y="2544763"/>
            <a:ext cx="12953999" cy="796581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482" y="944563"/>
            <a:ext cx="8229601" cy="12954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Features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3900" b="1" i="1" dirty="0" smtClean="0"/>
              <a:t>Some of the features of Virtual assistant, you may</a:t>
            </a:r>
          </a:p>
          <a:p>
            <a:pPr algn="just">
              <a:buNone/>
            </a:pPr>
            <a:r>
              <a:rPr lang="en-US" sz="3900" b="1" i="1" dirty="0" smtClean="0"/>
              <a:t>ask him in day by day uses are shown below:</a:t>
            </a:r>
          </a:p>
          <a:p>
            <a:pPr algn="just">
              <a:buFont typeface="Wingdings" pitchFamily="2" charset="2"/>
              <a:buChar char="q"/>
            </a:pPr>
            <a:r>
              <a:rPr lang="en-US" sz="3200" i="1" dirty="0" smtClean="0"/>
              <a:t>Make phone calls</a:t>
            </a:r>
            <a:r>
              <a:rPr lang="en-US" sz="3200" i="1" dirty="0" smtClean="0"/>
              <a:t>.</a:t>
            </a:r>
          </a:p>
          <a:p>
            <a:pPr algn="just">
              <a:buFont typeface="Wingdings" pitchFamily="2" charset="2"/>
              <a:buChar char="q"/>
            </a:pPr>
            <a:r>
              <a:rPr lang="en-US" sz="3200" i="1" dirty="0" smtClean="0"/>
              <a:t>Open applications.</a:t>
            </a:r>
            <a:endParaRPr lang="en-US" sz="3200" i="1" dirty="0" smtClean="0"/>
          </a:p>
          <a:p>
            <a:pPr algn="just">
              <a:buFont typeface="Wingdings" pitchFamily="2" charset="2"/>
              <a:buChar char="q"/>
            </a:pPr>
            <a:r>
              <a:rPr lang="en-US" sz="3200" i="1" dirty="0" smtClean="0"/>
              <a:t>Schedule meetings &amp; appointments.</a:t>
            </a:r>
          </a:p>
          <a:p>
            <a:pPr algn="just">
              <a:buFont typeface="Wingdings" pitchFamily="2" charset="2"/>
              <a:buChar char="q"/>
            </a:pPr>
            <a:r>
              <a:rPr lang="en-US" sz="3200" i="1" dirty="0" smtClean="0"/>
              <a:t>Get </a:t>
            </a:r>
            <a:r>
              <a:rPr lang="en-US" sz="3200" i="1" dirty="0" smtClean="0"/>
              <a:t>direction.</a:t>
            </a:r>
            <a:endParaRPr lang="en-US" sz="3200" i="1" dirty="0" smtClean="0"/>
          </a:p>
          <a:p>
            <a:pPr algn="just">
              <a:buFont typeface="Wingdings" pitchFamily="2" charset="2"/>
              <a:buChar char="q"/>
            </a:pPr>
            <a:r>
              <a:rPr lang="en-US" sz="3200" i="1" dirty="0" smtClean="0"/>
              <a:t>Send </a:t>
            </a:r>
            <a:r>
              <a:rPr lang="en-US" sz="3200" i="1" dirty="0" smtClean="0"/>
              <a:t>messages.</a:t>
            </a:r>
            <a:endParaRPr lang="en-US" sz="3200" i="1" dirty="0" smtClean="0"/>
          </a:p>
          <a:p>
            <a:pPr algn="just">
              <a:buFont typeface="Wingdings" pitchFamily="2" charset="2"/>
              <a:buChar char="q"/>
            </a:pPr>
            <a:r>
              <a:rPr lang="en-US" sz="3200" i="1" dirty="0" smtClean="0"/>
              <a:t>Set reminders </a:t>
            </a:r>
            <a:r>
              <a:rPr lang="en-US" sz="3200" i="1" dirty="0" smtClean="0"/>
              <a:t>.</a:t>
            </a:r>
            <a:endParaRPr lang="en-US" sz="3200" i="1" dirty="0" smtClean="0"/>
          </a:p>
          <a:p>
            <a:pPr algn="just">
              <a:buFont typeface="Wingdings" pitchFamily="2" charset="2"/>
              <a:buChar char="q"/>
            </a:pPr>
            <a:r>
              <a:rPr lang="en-US" sz="3200" i="1" dirty="0" smtClean="0"/>
              <a:t>Ask </a:t>
            </a:r>
            <a:r>
              <a:rPr lang="en-US" sz="3200" i="1" dirty="0" smtClean="0"/>
              <a:t>questions.</a:t>
            </a:r>
            <a:endParaRPr lang="en-US" sz="3200" i="1" dirty="0" smtClean="0"/>
          </a:p>
          <a:p>
            <a:pPr algn="just">
              <a:buFont typeface="Wingdings" pitchFamily="2" charset="2"/>
              <a:buChar char="q"/>
            </a:pPr>
            <a:r>
              <a:rPr lang="en-US" sz="3200" i="1" dirty="0" smtClean="0"/>
              <a:t>Play music&amp; </a:t>
            </a:r>
            <a:r>
              <a:rPr lang="en-US" sz="3200" i="1" dirty="0" smtClean="0"/>
              <a:t>video.</a:t>
            </a:r>
            <a:endParaRPr lang="en-US" sz="3200" i="1" dirty="0" smtClean="0"/>
          </a:p>
          <a:p>
            <a:pPr algn="just">
              <a:buFont typeface="Wingdings" pitchFamily="2" charset="2"/>
              <a:buChar char="q"/>
            </a:pPr>
            <a:r>
              <a:rPr lang="en-US" sz="3200" i="1" dirty="0" smtClean="0"/>
              <a:t>Alarm. </a:t>
            </a:r>
            <a:endParaRPr lang="en-US" sz="3200" i="1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881" y="639762"/>
            <a:ext cx="10597752" cy="151664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Advantages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These applications make small and smart hand-held devices to combine multiple features.</a:t>
            </a:r>
          </a:p>
          <a:p>
            <a:pPr algn="just"/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They allow you to export and import data.</a:t>
            </a:r>
          </a:p>
          <a:p>
            <a:pPr algn="just"/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Store various information.</a:t>
            </a:r>
          </a:p>
          <a:p>
            <a:pPr algn="just"/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Make to do lists.</a:t>
            </a:r>
          </a:p>
          <a:p>
            <a:pPr algn="just"/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Recognizes voice commands.</a:t>
            </a:r>
          </a:p>
          <a:p>
            <a:pPr algn="just"/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Controls various applications of device.</a:t>
            </a:r>
          </a:p>
          <a:p>
            <a:pPr algn="just"/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Provides services regarding your location.</a:t>
            </a:r>
          </a:p>
          <a:p>
            <a:pPr algn="just"/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Helps to plan your whole day.</a:t>
            </a:r>
          </a:p>
          <a:p>
            <a:pPr algn="just"/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Reminds you important things on accurate situations or location.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3481" y="639762"/>
            <a:ext cx="9302357" cy="1669047"/>
          </a:xfr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DIS-ADVANTAGES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b="1" i="1" dirty="0" smtClean="0"/>
              <a:t>Listening problem.</a:t>
            </a:r>
          </a:p>
          <a:p>
            <a:pPr lvl="1" algn="just"/>
            <a:r>
              <a:rPr lang="en-US" sz="3200" i="1" dirty="0" smtClean="0"/>
              <a:t> VPA get problem to process wrong.</a:t>
            </a:r>
          </a:p>
          <a:p>
            <a:pPr algn="just"/>
            <a:r>
              <a:rPr lang="en-US" sz="3200" b="1" i="1" dirty="0" smtClean="0"/>
              <a:t>Silent mode support.</a:t>
            </a:r>
          </a:p>
          <a:p>
            <a:pPr lvl="1" algn="just"/>
            <a:r>
              <a:rPr lang="en-US" sz="3200" i="1" dirty="0" smtClean="0"/>
              <a:t>VPA gives response in voice output</a:t>
            </a:r>
          </a:p>
          <a:p>
            <a:pPr lvl="1" algn="just">
              <a:buNone/>
            </a:pPr>
            <a:r>
              <a:rPr lang="en-US" sz="3200" i="1" dirty="0" smtClean="0"/>
              <a:t>thus it doesn’t work properly in silent mode.</a:t>
            </a:r>
            <a:r>
              <a:rPr lang="en-US" sz="3200" b="1" i="1" dirty="0" smtClean="0"/>
              <a:t> </a:t>
            </a:r>
            <a:endParaRPr lang="en-US" sz="3200" i="1" dirty="0" smtClean="0"/>
          </a:p>
          <a:p>
            <a:pPr algn="just"/>
            <a:r>
              <a:rPr lang="en-US" sz="3200" i="1" dirty="0" smtClean="0"/>
              <a:t> </a:t>
            </a:r>
            <a:r>
              <a:rPr lang="en-US" sz="3200" b="1" i="1" dirty="0" smtClean="0"/>
              <a:t>Internet access</a:t>
            </a:r>
            <a:r>
              <a:rPr lang="en-US" sz="3200" i="1" dirty="0" smtClean="0"/>
              <a:t>.</a:t>
            </a:r>
          </a:p>
          <a:p>
            <a:pPr lvl="1" algn="just"/>
            <a:r>
              <a:rPr lang="en-US" sz="3200" i="1" dirty="0" smtClean="0"/>
              <a:t>VPA needs internet connection to give desired output.</a:t>
            </a:r>
          </a:p>
          <a:p>
            <a:pPr algn="just">
              <a:buNone/>
            </a:pPr>
            <a:endParaRPr lang="en-US" b="1" i="1" dirty="0" smtClean="0"/>
          </a:p>
          <a:p>
            <a:pPr algn="just"/>
            <a:endParaRPr lang="en-US" sz="4700" i="1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480" y="792163"/>
            <a:ext cx="8610601" cy="1516648"/>
          </a:xfr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Virtual chatbot are very effective way to organize your schedule. Now there are many smart chatbot application available in market for various device platform.</a:t>
            </a:r>
          </a:p>
          <a:p>
            <a:pPr algn="just">
              <a:buNone/>
            </a:pP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       These new Software applications are performing really well than PDA devices as they provided with all resources of your Smartphone.</a:t>
            </a:r>
          </a:p>
          <a:p>
            <a:pPr algn="just">
              <a:buNone/>
            </a:pP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VPAs are more portable and you can use them anytime. They also have lot of information than any assistant as they are connected with internet.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6814" y="639764"/>
            <a:ext cx="8301064" cy="1619467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 dirty="0" smtClean="0"/>
              <a:t>01)</a:t>
            </a:r>
            <a:r>
              <a:rPr lang="en-US" sz="3200" dirty="0" smtClean="0"/>
              <a:t> </a:t>
            </a:r>
            <a:r>
              <a:rPr lang="en-US" sz="3200" b="1" i="1" dirty="0" smtClean="0"/>
              <a:t>INTRODUCTION. </a:t>
            </a:r>
          </a:p>
          <a:p>
            <a:pPr algn="just"/>
            <a:r>
              <a:rPr lang="en-US" sz="3200" b="1" i="1" dirty="0" smtClean="0"/>
              <a:t>02) OBJECTIVE</a:t>
            </a:r>
            <a:endParaRPr lang="en-US" sz="3200" b="1" i="1" dirty="0" smtClean="0"/>
          </a:p>
          <a:p>
            <a:pPr algn="just"/>
            <a:r>
              <a:rPr lang="en-US" sz="3200" b="1" i="1" dirty="0" smtClean="0"/>
              <a:t>03)MODULES </a:t>
            </a:r>
            <a:r>
              <a:rPr lang="en-US" sz="3200" b="1" i="1" dirty="0" smtClean="0"/>
              <a:t>USED</a:t>
            </a:r>
          </a:p>
          <a:p>
            <a:pPr algn="just"/>
            <a:r>
              <a:rPr lang="en-US" sz="3200" b="1" i="1" dirty="0" smtClean="0"/>
              <a:t>04)OUTPUT</a:t>
            </a:r>
            <a:endParaRPr lang="en-US" sz="3200" b="1" i="1" dirty="0" smtClean="0"/>
          </a:p>
          <a:p>
            <a:pPr algn="just"/>
            <a:r>
              <a:rPr lang="en-US" sz="3200" b="1" i="1" dirty="0" smtClean="0"/>
              <a:t>05)WORKING</a:t>
            </a:r>
            <a:r>
              <a:rPr lang="en-US" sz="3200" b="1" i="1" dirty="0" smtClean="0"/>
              <a:t>.</a:t>
            </a:r>
          </a:p>
          <a:p>
            <a:pPr algn="just"/>
            <a:r>
              <a:rPr lang="en-US" sz="3200" b="1" i="1" dirty="0" smtClean="0"/>
              <a:t>06)FLOW </a:t>
            </a:r>
            <a:r>
              <a:rPr lang="en-US" sz="3200" b="1" i="1" dirty="0" smtClean="0"/>
              <a:t>CHART</a:t>
            </a:r>
          </a:p>
          <a:p>
            <a:pPr algn="just"/>
            <a:r>
              <a:rPr lang="en-US" sz="3200" b="1" i="1" dirty="0" smtClean="0"/>
              <a:t>07)AVAILABLE </a:t>
            </a:r>
            <a:r>
              <a:rPr lang="en-US" sz="3200" b="1" i="1" dirty="0" smtClean="0"/>
              <a:t>APPLICATION.</a:t>
            </a:r>
          </a:p>
          <a:p>
            <a:pPr algn="just"/>
            <a:r>
              <a:rPr lang="en-US" sz="3200" b="1" i="1" dirty="0" smtClean="0"/>
              <a:t>08)VPAs  </a:t>
            </a:r>
            <a:r>
              <a:rPr lang="en-US" sz="3200" b="1" i="1" dirty="0" smtClean="0"/>
              <a:t>IN FUTURE.</a:t>
            </a:r>
          </a:p>
          <a:p>
            <a:pPr algn="just"/>
            <a:r>
              <a:rPr lang="en-US" sz="3200" b="1" i="1" dirty="0" smtClean="0"/>
              <a:t>9</a:t>
            </a:r>
            <a:r>
              <a:rPr lang="en-US" sz="3200" b="1" i="1" dirty="0" smtClean="0"/>
              <a:t>) </a:t>
            </a:r>
            <a:r>
              <a:rPr lang="en-US" sz="3200" b="1" i="1" dirty="0" smtClean="0"/>
              <a:t>CONCLUSION.</a:t>
            </a:r>
          </a:p>
          <a:p>
            <a:pPr algn="just"/>
            <a:r>
              <a:rPr lang="en-US" sz="3200" b="1" i="1" dirty="0" smtClean="0"/>
              <a:t>10)REFRENCES</a:t>
            </a:r>
            <a:r>
              <a:rPr lang="en-US" sz="3200" b="1" i="1" dirty="0" smtClean="0"/>
              <a:t>.</a:t>
            </a:r>
            <a:endParaRPr lang="en-US" sz="32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483" y="487363"/>
            <a:ext cx="9530953" cy="151664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PYTHON COURSE: </a:t>
            </a:r>
          </a:p>
          <a:p>
            <a:pPr>
              <a:buNone/>
            </a:pPr>
            <a:r>
              <a:rPr lang="en-US" sz="3200" b="1" i="1" u="sng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 </a:t>
            </a:r>
            <a:r>
              <a:rPr lang="en-US" sz="3200" i="1" u="sng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https://www.python.org/about/gettingstarted/</a:t>
            </a:r>
            <a:r>
              <a:rPr lang="en-US" sz="3200" b="1" i="1" u="sng" dirty="0" smtClean="0"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 algn="just"/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Online :-</a:t>
            </a:r>
          </a:p>
          <a:p>
            <a:pPr lvl="1" algn="just"/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Wikipedia</a:t>
            </a:r>
          </a:p>
          <a:p>
            <a:pPr lvl="1" algn="just"/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A.I history</a:t>
            </a:r>
          </a:p>
          <a:p>
            <a:pPr lvl="1" algn="just"/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Photos</a:t>
            </a:r>
          </a:p>
          <a:p>
            <a:pPr lvl="1" algn="just"/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Comparison</a:t>
            </a:r>
          </a:p>
          <a:p>
            <a:pPr algn="just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Web sites:-</a:t>
            </a:r>
          </a:p>
          <a:p>
            <a:pPr lvl="1" algn="just"/>
            <a:r>
              <a:rPr lang="en-US" sz="2800" i="1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https://www.livescience.com/49007-history-of-artificial-intelligence.html</a:t>
            </a:r>
            <a:r>
              <a:rPr lang="en-US" sz="2800" i="1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/>
            <a:endParaRPr lang="en-US" i="1" dirty="0" smtClean="0">
              <a:solidFill>
                <a:schemeClr val="tx2">
                  <a:lumMod val="10000"/>
                </a:schemeClr>
              </a:solidFill>
            </a:endParaRPr>
          </a:p>
          <a:p>
            <a:pPr lvl="1" algn="just">
              <a:buNone/>
            </a:pPr>
            <a:endParaRPr lang="en-US" i="1" dirty="0" smtClean="0"/>
          </a:p>
          <a:p>
            <a:pPr lvl="2" algn="just">
              <a:buNone/>
            </a:pPr>
            <a:endParaRPr lang="en-US" i="1" dirty="0" smtClean="0"/>
          </a:p>
          <a:p>
            <a:pPr lvl="2" algn="just"/>
            <a:endParaRPr lang="en-US" i="1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1882" y="4449763"/>
            <a:ext cx="11277600" cy="1569642"/>
          </a:xfrm>
          <a:prstGeom prst="rect">
            <a:avLst/>
          </a:prstGeom>
          <a:noFill/>
        </p:spPr>
        <p:txBody>
          <a:bodyPr wrap="square" lIns="91423" tIns="45711" rIns="91423" bIns="45711">
            <a:spAutoFit/>
          </a:bodyPr>
          <a:lstStyle/>
          <a:p>
            <a:pPr algn="ctr"/>
            <a:r>
              <a:rPr lang="en-US" sz="96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lumMod val="25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</a:t>
            </a:r>
            <a:endParaRPr lang="en-US" sz="96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lumMod val="25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3082" y="813930"/>
            <a:ext cx="8259627" cy="1349831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16162"/>
            <a:ext cx="12892881" cy="7848600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US" sz="3200" i="1" dirty="0" smtClean="0"/>
              <a:t>     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This project is basically a chatbot which can perform some easy and            simple tasks like wishing you, opening YouTube, Google, Wikipedia, etc.</a:t>
            </a:r>
          </a:p>
          <a:p>
            <a:pPr>
              <a:buNone/>
            </a:pP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       And the second big property of this project is that is can store account details and can modify them on your wish.</a:t>
            </a:r>
          </a:p>
          <a:p>
            <a:pPr>
              <a:buNone/>
            </a:pP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      It is divided in two basic steps </a:t>
            </a:r>
          </a:p>
          <a:p>
            <a:pPr>
              <a:buNone/>
            </a:pP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600" b="1" i="1" u="sng" dirty="0" smtClean="0">
                <a:latin typeface="Times New Roman" pitchFamily="18" charset="0"/>
                <a:cs typeface="Times New Roman" pitchFamily="18" charset="0"/>
              </a:rPr>
              <a:t>Artificial intelligence</a:t>
            </a:r>
            <a:r>
              <a:rPr lang="en-US" sz="3300" b="1" i="1" u="sng" dirty="0" smtClean="0"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pPr marL="0" indent="0">
              <a:buNone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300" b="1" i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300" i="1" dirty="0" smtClean="0">
                <a:latin typeface="Times New Roman" pitchFamily="18" charset="0"/>
                <a:cs typeface="Times New Roman" pitchFamily="18" charset="0"/>
              </a:rPr>
              <a:t>It is the ability of a computer or a robot controlled by a computer to           </a:t>
            </a:r>
          </a:p>
          <a:p>
            <a:pPr marL="0" indent="0">
              <a:buNone/>
            </a:pPr>
            <a:r>
              <a:rPr lang="en-US" sz="3300" i="1" dirty="0" smtClean="0">
                <a:latin typeface="Times New Roman" pitchFamily="18" charset="0"/>
                <a:cs typeface="Times New Roman" pitchFamily="18" charset="0"/>
              </a:rPr>
              <a:t>    do tasks that are usually done by humans because they require</a:t>
            </a:r>
          </a:p>
          <a:p>
            <a:pPr marL="0" indent="0">
              <a:buNone/>
            </a:pPr>
            <a:r>
              <a:rPr lang="en-US" sz="3300" i="1" dirty="0" smtClean="0">
                <a:latin typeface="Times New Roman" pitchFamily="18" charset="0"/>
                <a:cs typeface="Times New Roman" pitchFamily="18" charset="0"/>
              </a:rPr>
              <a:t>    human intelligence and discernment.</a:t>
            </a:r>
          </a:p>
          <a:p>
            <a:pPr marL="0" indent="0">
              <a:buNone/>
            </a:pPr>
            <a:r>
              <a:rPr lang="en-US" sz="3300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i="1" u="sng" dirty="0" smtClean="0">
                <a:latin typeface="Times New Roman" pitchFamily="18" charset="0"/>
                <a:cs typeface="Times New Roman" pitchFamily="18" charset="0"/>
              </a:rPr>
              <a:t>Data management:- </a:t>
            </a:r>
          </a:p>
          <a:p>
            <a:pPr marL="0" indent="0">
              <a:buNone/>
            </a:pPr>
            <a:r>
              <a:rPr lang="en-US" sz="3300" b="1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300" i="1" dirty="0" smtClean="0">
                <a:latin typeface="Times New Roman" pitchFamily="18" charset="0"/>
                <a:cs typeface="Times New Roman" pitchFamily="18" charset="0"/>
              </a:rPr>
              <a:t> It stores the details related to accounts to a file in the system and it   </a:t>
            </a:r>
          </a:p>
          <a:p>
            <a:pPr marL="0" indent="0">
              <a:buNone/>
            </a:pPr>
            <a:r>
              <a:rPr lang="en-US" sz="3300" i="1" dirty="0" smtClean="0">
                <a:latin typeface="Times New Roman" pitchFamily="18" charset="0"/>
                <a:cs typeface="Times New Roman" pitchFamily="18" charset="0"/>
              </a:rPr>
              <a:t>  modifies or shows all the record according to your instruction it performs    </a:t>
            </a:r>
          </a:p>
          <a:p>
            <a:pPr marL="0" indent="0">
              <a:buNone/>
            </a:pPr>
            <a:r>
              <a:rPr lang="en-US" sz="3300" i="1" dirty="0" smtClean="0">
                <a:latin typeface="Times New Roman" pitchFamily="18" charset="0"/>
                <a:cs typeface="Times New Roman" pitchFamily="18" charset="0"/>
              </a:rPr>
              <a:t>  task like adding account, debit and withdraw , modify and delete data.</a:t>
            </a:r>
            <a:endParaRPr lang="en-US" sz="3300" b="1" i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3300" i="1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r>
              <a:rPr lang="en-US" b="1" i="1" u="sng" dirty="0" smtClean="0"/>
              <a:t> 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To open applications without going through all the steps.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To store the data.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To modify the stored data.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To create conversation between system and user. 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sz="36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050" y="766207"/>
            <a:ext cx="12140525" cy="1245156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BASIC CONCEPT USED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931" y="2413490"/>
            <a:ext cx="12508708" cy="7483031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3900" b="1" i="1" dirty="0" smtClean="0">
                <a:latin typeface="Times New Roman" pitchFamily="18" charset="0"/>
                <a:cs typeface="Times New Roman" pitchFamily="18" charset="0"/>
              </a:rPr>
              <a:t>The working of chatterbot uses following principles: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Natural Language Processing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184435" lvl="2" indent="-742950" algn="just">
              <a:buNone/>
            </a:pPr>
            <a:r>
              <a:rPr lang="en-US" sz="3500" i="1" dirty="0" smtClean="0">
                <a:latin typeface="Times New Roman" pitchFamily="18" charset="0"/>
                <a:cs typeface="Times New Roman" pitchFamily="18" charset="0"/>
              </a:rPr>
              <a:t>To speak in the language which are understood by everyone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Text input:-</a:t>
            </a:r>
          </a:p>
          <a:p>
            <a:pPr marL="742950" indent="-742950" algn="just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To get the command from user.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742950" indent="-742950" algn="just">
              <a:buFont typeface="+mj-lt"/>
              <a:buAutoNum type="arabicPeriod"/>
            </a:pP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Artificial intelligence.</a:t>
            </a:r>
          </a:p>
          <a:p>
            <a:pPr marL="2184435" lvl="2" indent="-742950" algn="just">
              <a:buNone/>
            </a:pP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To learn things from user and to store all.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Inter  Process Communication .</a:t>
            </a:r>
          </a:p>
          <a:p>
            <a:pPr marL="1898685" lvl="2" indent="-457200" algn="just">
              <a:buNone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To get important information from other software application</a:t>
            </a:r>
          </a:p>
          <a:p>
            <a:pPr lvl="2" algn="just">
              <a:buNone/>
            </a:pPr>
            <a:r>
              <a:rPr lang="en-US" b="1" i="1" dirty="0" smtClean="0"/>
              <a:t>        </a:t>
            </a:r>
          </a:p>
          <a:p>
            <a:pPr algn="just">
              <a:buNone/>
            </a:pPr>
            <a:endParaRPr lang="en-US" b="1" i="1" dirty="0" smtClean="0"/>
          </a:p>
          <a:p>
            <a:pPr algn="just">
              <a:buNone/>
            </a:pPr>
            <a:r>
              <a:rPr lang="en-US" sz="3200" dirty="0" smtClean="0"/>
              <a:t>      </a:t>
            </a:r>
            <a:endParaRPr lang="en-US" sz="32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882" y="944562"/>
            <a:ext cx="11740753" cy="1364248"/>
          </a:xfr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>
                <a:ln>
                  <a:solidFill>
                    <a:srgbClr val="00B0F0"/>
                  </a:solidFill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Module used</a:t>
            </a:r>
            <a:endParaRPr lang="en-US" b="1" dirty="0">
              <a:ln>
                <a:solidFill>
                  <a:srgbClr val="00B0F0"/>
                </a:solidFill>
              </a:ln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880" y="2721627"/>
            <a:ext cx="12502755" cy="8052736"/>
          </a:xfrm>
        </p:spPr>
        <p:txBody>
          <a:bodyPr>
            <a:normAutofit/>
          </a:bodyPr>
          <a:lstStyle/>
          <a:p>
            <a:pPr marL="914400" indent="-914400" algn="just">
              <a:buFont typeface="+mj-lt"/>
              <a:buAutoNum type="arabicPeriod"/>
            </a:pPr>
            <a:r>
              <a:rPr lang="en-US" sz="3600" b="1" i="1" dirty="0" smtClean="0"/>
              <a:t>Pyttsx3:-</a:t>
            </a:r>
            <a:r>
              <a:rPr lang="en-US" sz="2800" b="1" i="1" dirty="0" smtClean="0"/>
              <a:t>pyttsx3</a:t>
            </a:r>
            <a:r>
              <a:rPr lang="en-US" sz="2800" i="1" dirty="0" smtClean="0"/>
              <a:t> is a text-to-speech conversion library in Python. Unlike alternative libraries, it works offline, and is compatible with both Python 2 and 3.</a:t>
            </a:r>
          </a:p>
          <a:p>
            <a:pPr marL="914400" indent="-914400" algn="just">
              <a:buFont typeface="+mj-lt"/>
              <a:buAutoNum type="arabicPeriod"/>
            </a:pPr>
            <a:r>
              <a:rPr lang="en-US" sz="3600" b="1" i="1" dirty="0" smtClean="0"/>
              <a:t>Date &amp; time:-</a:t>
            </a:r>
            <a:r>
              <a:rPr lang="en-US" sz="2800" b="1" i="1" dirty="0" smtClean="0"/>
              <a:t>Datetime</a:t>
            </a:r>
            <a:r>
              <a:rPr lang="en-US" sz="2800" i="1" dirty="0" smtClean="0"/>
              <a:t> module supplies classes to work with date and time. These classes provide a number of functions to deal with dates, times and time intervals. Date and </a:t>
            </a:r>
            <a:r>
              <a:rPr lang="en-US" sz="2800" b="1" i="1" dirty="0" err="1" smtClean="0"/>
              <a:t>datetime</a:t>
            </a:r>
            <a:r>
              <a:rPr lang="en-US" sz="2800" i="1" dirty="0" smtClean="0"/>
              <a:t> are an object in </a:t>
            </a:r>
            <a:r>
              <a:rPr lang="en-US" sz="2800" b="1" i="1" dirty="0" smtClean="0"/>
              <a:t>Python</a:t>
            </a:r>
            <a:r>
              <a:rPr lang="en-US" sz="2800" i="1" dirty="0" smtClean="0"/>
              <a:t>, so when you manipulate them, you are actually manipulating objects and not string or timestamps</a:t>
            </a:r>
            <a:r>
              <a:rPr lang="en-US" sz="3200" i="1" dirty="0" smtClean="0"/>
              <a:t>.</a:t>
            </a:r>
          </a:p>
          <a:p>
            <a:pPr marL="914400" indent="-914400" algn="just">
              <a:buFont typeface="+mj-lt"/>
              <a:buAutoNum type="arabicPeriod"/>
            </a:pPr>
            <a:r>
              <a:rPr lang="en-US" sz="3600" b="1" i="1" dirty="0" smtClean="0"/>
              <a:t>Wikipedia </a:t>
            </a:r>
            <a:r>
              <a:rPr lang="en-US" sz="3600" b="1" dirty="0" smtClean="0"/>
              <a:t>:-</a:t>
            </a:r>
            <a:r>
              <a:rPr lang="en-US" sz="3600" dirty="0" smtClean="0"/>
              <a:t> </a:t>
            </a:r>
            <a:r>
              <a:rPr lang="en-US" sz="2800" i="1" dirty="0" smtClean="0"/>
              <a:t>Wikipedia is a </a:t>
            </a:r>
            <a:r>
              <a:rPr lang="en-US" sz="2800" b="1" i="1" dirty="0" smtClean="0"/>
              <a:t>Python library</a:t>
            </a:r>
            <a:r>
              <a:rPr lang="en-US" sz="2800" i="1" dirty="0" smtClean="0"/>
              <a:t> that makes it easy to access and parse data from Wikipedia. Search Wikipedia, get article summaries, get data like links and images from a page, and more. Wikipedia wraps the MediaWiki </a:t>
            </a:r>
            <a:r>
              <a:rPr lang="en-US" sz="2800" b="1" i="1" dirty="0" smtClean="0"/>
              <a:t>API</a:t>
            </a:r>
            <a:r>
              <a:rPr lang="en-US" sz="2800" i="1" dirty="0" smtClean="0"/>
              <a:t> so you can focus on using Wikipedia data, not getting it.</a:t>
            </a:r>
          </a:p>
          <a:p>
            <a:pPr marL="914400" indent="-914400" algn="just">
              <a:buFont typeface="+mj-lt"/>
              <a:buAutoNum type="arabicPeriod"/>
            </a:pPr>
            <a:endParaRPr lang="en-US" sz="3200" b="1" i="1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281" y="792163"/>
            <a:ext cx="11969355" cy="151664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MODULE  DESCRIPTION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indent="-914400" algn="just">
              <a:buNone/>
            </a:pPr>
            <a:r>
              <a:rPr lang="en-US" sz="3600" b="1" i="1" dirty="0" smtClean="0"/>
              <a:t>4.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Webbrowser:-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webbrowser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 module provides a high-level interface to allow displaying Web-based documents to users. Under most circumstances, simply calling the open() function from this module will do the right thing.</a:t>
            </a:r>
          </a:p>
          <a:p>
            <a:pPr marL="914400" indent="-914400" algn="just">
              <a:buNone/>
            </a:pP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5. OS :-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 module in 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 provides functions for interacting with the operating system. 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, comes under 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Python's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 standard utility modules. This module provides a portable way of using operating system dependent functionality. The *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* and *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. path* modules include many functions to interact with the file system.</a:t>
            </a:r>
          </a:p>
          <a:p>
            <a:pPr marL="914400" indent="-914400" algn="just">
              <a:buNone/>
            </a:pP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Pathlib:-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Pathlib module in Python 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provides various classes representing file system paths with semantics appropriate for different operating systems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. This module comes under Python's standard utility modules. Path classes in Pathlib module are divided into pure paths and concrete paths</a:t>
            </a:r>
            <a:endParaRPr 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3481" y="454043"/>
            <a:ext cx="9296400" cy="1557319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2881" y="8272680"/>
            <a:ext cx="10972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This is the output which will come directly to you once you run the program in this part the A.I </a:t>
            </a:r>
          </a:p>
          <a:p>
            <a:pPr algn="just"/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The output screen gives you pretty much idea of what task it can perform.</a:t>
            </a:r>
          </a:p>
          <a:p>
            <a:pPr algn="just"/>
            <a:endParaRPr lang="en-US" sz="2800" i="1" dirty="0"/>
          </a:p>
        </p:txBody>
      </p:sp>
      <p:pic>
        <p:nvPicPr>
          <p:cNvPr id="1027" name="Picture 3" descr="C:\Users\acer\Desktop\output.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681" y="2392362"/>
            <a:ext cx="12573000" cy="56388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3429" y="7421562"/>
            <a:ext cx="123642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This is output screen when you ask the assistant who are you . He will tell you what things he can do . </a:t>
            </a:r>
          </a:p>
          <a:p>
            <a:pPr algn="just"/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There are many other operations which assistant can do like opening YouTube or Gmail ,</a:t>
            </a:r>
          </a:p>
          <a:p>
            <a:pPr algn="just"/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etc for  you but I can’t show that in the screenshots so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have put the things assistant can do for</a:t>
            </a:r>
          </a:p>
          <a:p>
            <a:pPr algn="just"/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you  in written form so you can him what things he is capable of doing.</a:t>
            </a:r>
          </a:p>
          <a:p>
            <a:pPr algn="just"/>
            <a:endParaRPr lang="en-US" sz="2400" dirty="0"/>
          </a:p>
        </p:txBody>
      </p:sp>
      <p:pic>
        <p:nvPicPr>
          <p:cNvPr id="2050" name="Picture 2" descr="C:\Users\acer\Desktop\output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282" y="1249362"/>
            <a:ext cx="12877800" cy="59436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2448</TotalTime>
  <Words>835</Words>
  <Application>Microsoft Office PowerPoint</Application>
  <PresentationFormat>Custom</PresentationFormat>
  <Paragraphs>150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CONTENTS</vt:lpstr>
      <vt:lpstr>INTRODUCTION</vt:lpstr>
      <vt:lpstr>Objective </vt:lpstr>
      <vt:lpstr>BASIC CONCEPT USED</vt:lpstr>
      <vt:lpstr>Module used</vt:lpstr>
      <vt:lpstr>MODULE  DESCRIPTION</vt:lpstr>
      <vt:lpstr>OUTPUT</vt:lpstr>
      <vt:lpstr>Slide 9</vt:lpstr>
      <vt:lpstr>WORKING</vt:lpstr>
      <vt:lpstr>WORKING-TWO LAYERS</vt:lpstr>
      <vt:lpstr>WORKING- TWO LAYERS</vt:lpstr>
      <vt:lpstr>WORKING- TWO LAYERS</vt:lpstr>
      <vt:lpstr>FLOW CHART</vt:lpstr>
      <vt:lpstr>AVAILABLE APPLICATION</vt:lpstr>
      <vt:lpstr>Features </vt:lpstr>
      <vt:lpstr>Advantages</vt:lpstr>
      <vt:lpstr>DIS-ADVANTAGES</vt:lpstr>
      <vt:lpstr>CONCLUSION</vt:lpstr>
      <vt:lpstr>REFERENCE</vt:lpstr>
      <vt:lpstr>Slide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acer</cp:lastModifiedBy>
  <cp:revision>112</cp:revision>
  <dcterms:created xsi:type="dcterms:W3CDTF">2006-08-16T00:00:00Z</dcterms:created>
  <dcterms:modified xsi:type="dcterms:W3CDTF">2021-12-13T09:24:30Z</dcterms:modified>
</cp:coreProperties>
</file>