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4" r:id="rId1"/>
  </p:sldMasterIdLst>
  <p:sldIdLst>
    <p:sldId id="266" r:id="rId2"/>
    <p:sldId id="257" r:id="rId3"/>
    <p:sldId id="259" r:id="rId4"/>
    <p:sldId id="258" r:id="rId5"/>
    <p:sldId id="270" r:id="rId6"/>
    <p:sldId id="262" r:id="rId7"/>
    <p:sldId id="263" r:id="rId8"/>
    <p:sldId id="264" r:id="rId9"/>
    <p:sldId id="265" r:id="rId10"/>
    <p:sldId id="268" r:id="rId11"/>
    <p:sldId id="269" r:id="rId12"/>
    <p:sldId id="260" r:id="rId13"/>
    <p:sldId id="261" r:id="rId1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11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8646" y="1447802"/>
            <a:ext cx="7172715"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938646" y="4777380"/>
            <a:ext cx="7172715"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4131347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8647" y="4800587"/>
            <a:ext cx="7172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8646" y="685800"/>
            <a:ext cx="7172715"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38647" y="5367325"/>
            <a:ext cx="7172713"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424026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38646" y="1447800"/>
            <a:ext cx="7172715"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938646" y="3657600"/>
            <a:ext cx="7172715"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26098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9861" y="1447800"/>
            <a:ext cx="6501136"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568859" y="3771174"/>
            <a:ext cx="5916256"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938646" y="4350657"/>
            <a:ext cx="7172715"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730055" y="971253"/>
            <a:ext cx="65172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7582998" y="2613787"/>
            <a:ext cx="65172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6409358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38645" y="3124201"/>
            <a:ext cx="7172716"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38646" y="4777381"/>
            <a:ext cx="7172715"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689267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514404" y="1981200"/>
            <a:ext cx="239495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530265" y="2667000"/>
            <a:ext cx="237909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156296" y="1981200"/>
            <a:ext cx="238631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147719" y="2667000"/>
            <a:ext cx="23948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790327" y="1981200"/>
            <a:ext cx="238296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790327" y="2667000"/>
            <a:ext cx="238296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028279"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658283"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11/25/2019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481440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530265" y="4250949"/>
            <a:ext cx="23894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530265" y="2209800"/>
            <a:ext cx="23894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530265" y="4827213"/>
            <a:ext cx="2389413"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160941" y="4250949"/>
            <a:ext cx="238167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160940" y="2209800"/>
            <a:ext cx="238167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159841" y="4827212"/>
            <a:ext cx="238482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790327" y="4250949"/>
            <a:ext cx="238296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790326" y="2209800"/>
            <a:ext cx="238296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790226" y="4827210"/>
            <a:ext cx="2386119"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028279"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658283"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11/25/2019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72816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6107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931" y="430215"/>
            <a:ext cx="1424359"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30264" y="773205"/>
            <a:ext cx="6032880"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496411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5402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8647" y="2861735"/>
            <a:ext cx="7172714"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38646" y="4777381"/>
            <a:ext cx="7172715"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419045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96675" y="2060577"/>
            <a:ext cx="3572956"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5473" y="2056093"/>
            <a:ext cx="3572958"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25274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96675" y="1905000"/>
            <a:ext cx="357295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96675" y="2514600"/>
            <a:ext cx="3572956"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5474" y="1905000"/>
            <a:ext cx="357295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595474" y="2514600"/>
            <a:ext cx="3572956"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2986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11/25/2019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9197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11/25/2019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4577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8644" y="1447800"/>
            <a:ext cx="276408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888514" y="1447800"/>
            <a:ext cx="422284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38644" y="3129282"/>
            <a:ext cx="2764084"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11/25/2019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5344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7794" y="1854192"/>
            <a:ext cx="413906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7977" y="1143000"/>
            <a:ext cx="260100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38644" y="3657600"/>
            <a:ext cx="4132622"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5037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824385" y="1676400"/>
            <a:ext cx="30543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163985" y="-457200"/>
            <a:ext cx="173355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824385" y="6096000"/>
            <a:ext cx="107315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66820" y="2667000"/>
            <a:ext cx="454025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909770" y="2895600"/>
            <a:ext cx="255905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8391114" y="0"/>
            <a:ext cx="74295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25103" y="452718"/>
            <a:ext cx="7643328"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96675" y="2052925"/>
            <a:ext cx="7270959"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60847" y="1819244"/>
            <a:ext cx="990599" cy="247714"/>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11/25/2019</a:t>
            </a:fld>
            <a:endParaRPr lang="en-US" dirty="0"/>
          </a:p>
        </p:txBody>
      </p:sp>
      <p:sp>
        <p:nvSpPr>
          <p:cNvPr id="5" name="Footer Placeholder 4"/>
          <p:cNvSpPr>
            <a:spLocks noGrp="1"/>
          </p:cNvSpPr>
          <p:nvPr>
            <p:ph type="ftr" sz="quarter" idx="3"/>
          </p:nvPr>
        </p:nvSpPr>
        <p:spPr>
          <a:xfrm rot="5400000">
            <a:off x="6913605" y="3253844"/>
            <a:ext cx="3859795" cy="247715"/>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8413634" y="295737"/>
            <a:ext cx="681214"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60073643"/>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3EC6-36BB-46A2-85E5-36133CACC3F1}"/>
              </a:ext>
            </a:extLst>
          </p:cNvPr>
          <p:cNvSpPr>
            <a:spLocks noGrp="1"/>
          </p:cNvSpPr>
          <p:nvPr>
            <p:ph type="title"/>
          </p:nvPr>
        </p:nvSpPr>
        <p:spPr>
          <a:xfrm>
            <a:off x="995482" y="979515"/>
            <a:ext cx="7641337" cy="598723"/>
          </a:xfrm>
        </p:spPr>
        <p:txBody>
          <a:bodyPr/>
          <a:lstStyle/>
          <a:p>
            <a:r>
              <a:rPr lang="en-US" dirty="0"/>
              <a:t>CONTENTS</a:t>
            </a:r>
          </a:p>
        </p:txBody>
      </p:sp>
      <p:sp>
        <p:nvSpPr>
          <p:cNvPr id="3" name="Content Placeholder 2">
            <a:extLst>
              <a:ext uri="{FF2B5EF4-FFF2-40B4-BE49-F238E27FC236}">
                <a16:creationId xmlns:a16="http://schemas.microsoft.com/office/drawing/2014/main" id="{F28D94DC-5163-4DD1-A629-7E0A363F5B09}"/>
              </a:ext>
            </a:extLst>
          </p:cNvPr>
          <p:cNvSpPr>
            <a:spLocks noGrp="1"/>
          </p:cNvSpPr>
          <p:nvPr>
            <p:ph idx="1"/>
          </p:nvPr>
        </p:nvSpPr>
        <p:spPr>
          <a:xfrm>
            <a:off x="897238" y="1870934"/>
            <a:ext cx="7269065" cy="3408828"/>
          </a:xfrm>
        </p:spPr>
        <p:txBody>
          <a:bodyPr>
            <a:normAutofit lnSpcReduction="10000"/>
          </a:bodyPr>
          <a:lstStyle/>
          <a:p>
            <a:r>
              <a:rPr lang="en-US" dirty="0"/>
              <a:t>ABSTRACT</a:t>
            </a:r>
          </a:p>
          <a:p>
            <a:r>
              <a:rPr lang="en-US" dirty="0"/>
              <a:t>INTRODUCTION</a:t>
            </a:r>
          </a:p>
          <a:p>
            <a:r>
              <a:rPr lang="en-US" dirty="0"/>
              <a:t>OBJECTIVE</a:t>
            </a:r>
          </a:p>
          <a:p>
            <a:r>
              <a:rPr lang="en-US" dirty="0"/>
              <a:t>TECHNOLOGIES USED</a:t>
            </a:r>
          </a:p>
          <a:p>
            <a:r>
              <a:rPr lang="en-US" dirty="0"/>
              <a:t>RECOGNITION METHOD</a:t>
            </a:r>
          </a:p>
          <a:p>
            <a:r>
              <a:rPr lang="en-US" dirty="0"/>
              <a:t>PRE-PROCESSING</a:t>
            </a:r>
          </a:p>
          <a:p>
            <a:r>
              <a:rPr lang="en-US" dirty="0"/>
              <a:t>FEATURE EXTRACTION</a:t>
            </a:r>
          </a:p>
          <a:p>
            <a:r>
              <a:rPr lang="en-US" dirty="0"/>
              <a:t>APPLICATIONS</a:t>
            </a:r>
          </a:p>
          <a:p>
            <a:endParaRPr lang="en-US" dirty="0"/>
          </a:p>
        </p:txBody>
      </p:sp>
    </p:spTree>
    <p:extLst>
      <p:ext uri="{BB962C8B-B14F-4D97-AF65-F5344CB8AC3E}">
        <p14:creationId xmlns:p14="http://schemas.microsoft.com/office/powerpoint/2010/main" val="411857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9452-CB93-46B0-895D-5D6C537AEF81}"/>
              </a:ext>
            </a:extLst>
          </p:cNvPr>
          <p:cNvSpPr>
            <a:spLocks noGrp="1"/>
          </p:cNvSpPr>
          <p:nvPr>
            <p:ph type="title"/>
          </p:nvPr>
        </p:nvSpPr>
        <p:spPr>
          <a:xfrm>
            <a:off x="994496" y="428138"/>
            <a:ext cx="7643328" cy="1400530"/>
          </a:xfrm>
        </p:spPr>
        <p:txBody>
          <a:bodyPr/>
          <a:lstStyle/>
          <a:p>
            <a:r>
              <a:rPr lang="en-US" dirty="0"/>
              <a:t>DIAGONAL SUM ALGORITHM</a:t>
            </a:r>
          </a:p>
        </p:txBody>
      </p:sp>
      <p:sp>
        <p:nvSpPr>
          <p:cNvPr id="3" name="Content Placeholder 2">
            <a:extLst>
              <a:ext uri="{FF2B5EF4-FFF2-40B4-BE49-F238E27FC236}">
                <a16:creationId xmlns:a16="http://schemas.microsoft.com/office/drawing/2014/main" id="{914F8075-88CC-4901-B8E0-F22A1F14BBDA}"/>
              </a:ext>
            </a:extLst>
          </p:cNvPr>
          <p:cNvSpPr>
            <a:spLocks noGrp="1"/>
          </p:cNvSpPr>
          <p:nvPr>
            <p:ph idx="1"/>
          </p:nvPr>
        </p:nvSpPr>
        <p:spPr>
          <a:xfrm>
            <a:off x="899366" y="1168553"/>
            <a:ext cx="7269065" cy="4209674"/>
          </a:xfrm>
        </p:spPr>
        <p:txBody>
          <a:bodyPr/>
          <a:lstStyle/>
          <a:p>
            <a:r>
              <a:rPr lang="en-US" dirty="0"/>
              <a:t>In the pre-processing phase, doing mentioned steps in the methodology, skin modeling removal of the background, conversion of RGB to binary and labeling. The binary image format also stores an image as matrix but can only color pixel black or white (and nothing ion between). It assigns as 0 for black and 1 for white.</a:t>
            </a:r>
          </a:p>
          <a:p>
            <a:r>
              <a:rPr lang="en-US" dirty="0"/>
              <a:t>The sum of all the elements in every diagonal is calculated the main diagonal represented as k=0, the diagonal below the main diagonal is represented as k&lt;0 and those above it are represented as k&gt;0.</a:t>
            </a:r>
          </a:p>
          <a:p>
            <a:r>
              <a:rPr lang="en-US" dirty="0"/>
              <a:t>The input given to the real system is given as:</a:t>
            </a:r>
          </a:p>
        </p:txBody>
      </p:sp>
      <p:pic>
        <p:nvPicPr>
          <p:cNvPr id="7" name="Picture 6">
            <a:extLst>
              <a:ext uri="{FF2B5EF4-FFF2-40B4-BE49-F238E27FC236}">
                <a16:creationId xmlns:a16="http://schemas.microsoft.com/office/drawing/2014/main" id="{D535C1F5-05CB-49FD-8CE7-284C47B548C3}"/>
              </a:ext>
            </a:extLst>
          </p:cNvPr>
          <p:cNvPicPr>
            <a:picLocks noChangeAspect="1"/>
          </p:cNvPicPr>
          <p:nvPr/>
        </p:nvPicPr>
        <p:blipFill>
          <a:blip r:embed="rId2"/>
          <a:stretch>
            <a:fillRect/>
          </a:stretch>
        </p:blipFill>
        <p:spPr>
          <a:xfrm>
            <a:off x="3436261" y="5378227"/>
            <a:ext cx="2759797" cy="936878"/>
          </a:xfrm>
          <a:prstGeom prst="rect">
            <a:avLst/>
          </a:prstGeom>
        </p:spPr>
      </p:pic>
    </p:spTree>
    <p:extLst>
      <p:ext uri="{BB962C8B-B14F-4D97-AF65-F5344CB8AC3E}">
        <p14:creationId xmlns:p14="http://schemas.microsoft.com/office/powerpoint/2010/main" val="220469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B4AC0-C1BC-4260-8B75-F5569C0AD3A9}"/>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F3D24BF8-DDF2-4F32-BD46-4693EF90CB04}"/>
              </a:ext>
            </a:extLst>
          </p:cNvPr>
          <p:cNvPicPr>
            <a:picLocks noGrp="1" noChangeAspect="1"/>
          </p:cNvPicPr>
          <p:nvPr>
            <p:ph idx="1"/>
          </p:nvPr>
        </p:nvPicPr>
        <p:blipFill>
          <a:blip r:embed="rId2"/>
          <a:stretch>
            <a:fillRect/>
          </a:stretch>
        </p:blipFill>
        <p:spPr>
          <a:xfrm>
            <a:off x="1304829" y="1010771"/>
            <a:ext cx="6788277" cy="4037638"/>
          </a:xfrm>
        </p:spPr>
      </p:pic>
      <p:sp>
        <p:nvSpPr>
          <p:cNvPr id="6" name="TextBox 5">
            <a:extLst>
              <a:ext uri="{FF2B5EF4-FFF2-40B4-BE49-F238E27FC236}">
                <a16:creationId xmlns:a16="http://schemas.microsoft.com/office/drawing/2014/main" id="{75CFCCC0-4DEE-48AD-AB11-B8743255CCF5}"/>
              </a:ext>
            </a:extLst>
          </p:cNvPr>
          <p:cNvSpPr txBox="1"/>
          <p:nvPr/>
        </p:nvSpPr>
        <p:spPr>
          <a:xfrm>
            <a:off x="1304829" y="5190802"/>
            <a:ext cx="6788277" cy="317459"/>
          </a:xfrm>
          <a:prstGeom prst="rect">
            <a:avLst/>
          </a:prstGeom>
          <a:noFill/>
        </p:spPr>
        <p:txBody>
          <a:bodyPr wrap="square" rtlCol="0">
            <a:spAutoFit/>
          </a:bodyPr>
          <a:lstStyle/>
          <a:p>
            <a:pPr algn="ctr"/>
            <a:r>
              <a:rPr lang="en-US" sz="1463" dirty="0"/>
              <a:t>FLOW CHART OF DIAGONAL SUM ALGORITHM</a:t>
            </a:r>
          </a:p>
        </p:txBody>
      </p:sp>
    </p:spTree>
    <p:extLst>
      <p:ext uri="{BB962C8B-B14F-4D97-AF65-F5344CB8AC3E}">
        <p14:creationId xmlns:p14="http://schemas.microsoft.com/office/powerpoint/2010/main" val="877254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E29B0-08DC-41CE-9B58-F6E6DC7AB8DE}"/>
              </a:ext>
            </a:extLst>
          </p:cNvPr>
          <p:cNvSpPr>
            <a:spLocks noGrp="1"/>
          </p:cNvSpPr>
          <p:nvPr>
            <p:ph type="title"/>
          </p:nvPr>
        </p:nvSpPr>
        <p:spPr>
          <a:xfrm>
            <a:off x="977864" y="434963"/>
            <a:ext cx="7643328" cy="1400530"/>
          </a:xfrm>
        </p:spPr>
        <p:txBody>
          <a:bodyPr/>
          <a:lstStyle/>
          <a:p>
            <a:r>
              <a:rPr lang="en-US" dirty="0"/>
              <a:t>APPLICATION</a:t>
            </a:r>
          </a:p>
        </p:txBody>
      </p:sp>
      <p:sp>
        <p:nvSpPr>
          <p:cNvPr id="3" name="Content Placeholder 2">
            <a:extLst>
              <a:ext uri="{FF2B5EF4-FFF2-40B4-BE49-F238E27FC236}">
                <a16:creationId xmlns:a16="http://schemas.microsoft.com/office/drawing/2014/main" id="{A189534A-E266-4793-8452-47DB2224CA2C}"/>
              </a:ext>
            </a:extLst>
          </p:cNvPr>
          <p:cNvSpPr>
            <a:spLocks noGrp="1"/>
          </p:cNvSpPr>
          <p:nvPr>
            <p:ph idx="1"/>
          </p:nvPr>
        </p:nvSpPr>
        <p:spPr/>
        <p:txBody>
          <a:bodyPr/>
          <a:lstStyle/>
          <a:p>
            <a:r>
              <a:rPr lang="en-US" dirty="0"/>
              <a:t>Hand gestures recognition system has been applied for different applications on different domains, as sign language translation.</a:t>
            </a:r>
          </a:p>
          <a:p>
            <a:r>
              <a:rPr lang="en-US" dirty="0"/>
              <a:t> Virtual environments, smart surveillance, robot control, medical systems, gaming etc. </a:t>
            </a:r>
          </a:p>
          <a:p>
            <a:pPr marL="0" indent="0">
              <a:buNone/>
            </a:pPr>
            <a:endParaRPr lang="en-US" dirty="0"/>
          </a:p>
        </p:txBody>
      </p:sp>
    </p:spTree>
    <p:extLst>
      <p:ext uri="{BB962C8B-B14F-4D97-AF65-F5344CB8AC3E}">
        <p14:creationId xmlns:p14="http://schemas.microsoft.com/office/powerpoint/2010/main" val="261392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68CC2-EF38-4BCA-A440-070CCF0FDECF}"/>
              </a:ext>
            </a:extLst>
          </p:cNvPr>
          <p:cNvSpPr txBox="1"/>
          <p:nvPr/>
        </p:nvSpPr>
        <p:spPr>
          <a:xfrm>
            <a:off x="1" y="2645826"/>
            <a:ext cx="9905999" cy="1192634"/>
          </a:xfrm>
          <a:prstGeom prst="rect">
            <a:avLst/>
          </a:prstGeom>
          <a:noFill/>
        </p:spPr>
        <p:txBody>
          <a:bodyPr wrap="square" rtlCol="0">
            <a:spAutoFit/>
          </a:bodyPr>
          <a:lstStyle/>
          <a:p>
            <a:pPr algn="ctr"/>
            <a:r>
              <a:rPr lang="en-US" sz="7150" dirty="0"/>
              <a:t>THANK YOU</a:t>
            </a:r>
          </a:p>
        </p:txBody>
      </p:sp>
    </p:spTree>
    <p:extLst>
      <p:ext uri="{BB962C8B-B14F-4D97-AF65-F5344CB8AC3E}">
        <p14:creationId xmlns:p14="http://schemas.microsoft.com/office/powerpoint/2010/main" val="4252381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6074-A282-4A0E-B44E-479A18E3BD6A}"/>
              </a:ext>
            </a:extLst>
          </p:cNvPr>
          <p:cNvSpPr>
            <a:spLocks noGrp="1"/>
          </p:cNvSpPr>
          <p:nvPr>
            <p:ph type="title"/>
          </p:nvPr>
        </p:nvSpPr>
        <p:spPr>
          <a:xfrm>
            <a:off x="1022253" y="381696"/>
            <a:ext cx="7643328" cy="1400530"/>
          </a:xfrm>
        </p:spPr>
        <p:txBody>
          <a:bodyPr/>
          <a:lstStyle/>
          <a:p>
            <a:r>
              <a:rPr lang="en-US" dirty="0"/>
              <a:t>ABSTRACT		</a:t>
            </a:r>
          </a:p>
        </p:txBody>
      </p:sp>
      <p:sp>
        <p:nvSpPr>
          <p:cNvPr id="3" name="Content Placeholder 2">
            <a:extLst>
              <a:ext uri="{FF2B5EF4-FFF2-40B4-BE49-F238E27FC236}">
                <a16:creationId xmlns:a16="http://schemas.microsoft.com/office/drawing/2014/main" id="{E75FA7C4-0A2A-4C79-8E38-9C81958D22D2}"/>
              </a:ext>
            </a:extLst>
          </p:cNvPr>
          <p:cNvSpPr>
            <a:spLocks noGrp="1"/>
          </p:cNvSpPr>
          <p:nvPr>
            <p:ph idx="1"/>
          </p:nvPr>
        </p:nvSpPr>
        <p:spPr>
          <a:xfrm>
            <a:off x="914431" y="1782226"/>
            <a:ext cx="7270959" cy="4195481"/>
          </a:xfrm>
        </p:spPr>
        <p:txBody>
          <a:bodyPr>
            <a:normAutofit lnSpcReduction="10000"/>
          </a:bodyPr>
          <a:lstStyle/>
          <a:p>
            <a:r>
              <a:rPr lang="en-US" dirty="0"/>
              <a:t>The project introduces an application using computer vision for hand gesture recognition. </a:t>
            </a:r>
            <a:r>
              <a:rPr lang="en-US"/>
              <a:t>A snapshot or </a:t>
            </a:r>
            <a:r>
              <a:rPr lang="en-US" dirty="0"/>
              <a:t>is taken as input with the help of webcam. Input is given to the system that will recognize hand gestures by using trained data.</a:t>
            </a:r>
          </a:p>
          <a:p>
            <a:r>
              <a:rPr lang="en-US" dirty="0"/>
              <a:t>Gesture recognition is a topic in computer science and language technology with the goal of interpreting human gesture via mathematical algorithms.</a:t>
            </a:r>
          </a:p>
          <a:p>
            <a:r>
              <a:rPr lang="en-US" dirty="0"/>
              <a:t>Gesture can originate from bodily motion or state but commonly from hand and face we will be focusing on hand gestures.</a:t>
            </a:r>
          </a:p>
          <a:p>
            <a:r>
              <a:rPr lang="en-US" dirty="0"/>
              <a:t>It will recognize static hand gestures.</a:t>
            </a:r>
          </a:p>
        </p:txBody>
      </p:sp>
    </p:spTree>
    <p:extLst>
      <p:ext uri="{BB962C8B-B14F-4D97-AF65-F5344CB8AC3E}">
        <p14:creationId xmlns:p14="http://schemas.microsoft.com/office/powerpoint/2010/main" val="3708476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4E4F-A935-4299-8B70-B0FA8FB8E89B}"/>
              </a:ext>
            </a:extLst>
          </p:cNvPr>
          <p:cNvSpPr>
            <a:spLocks noGrp="1"/>
          </p:cNvSpPr>
          <p:nvPr>
            <p:ph type="title"/>
          </p:nvPr>
        </p:nvSpPr>
        <p:spPr>
          <a:xfrm>
            <a:off x="896675" y="443841"/>
            <a:ext cx="7643328" cy="1400530"/>
          </a:xfrm>
        </p:spPr>
        <p:txBody>
          <a:bodyPr/>
          <a:lstStyle/>
          <a:p>
            <a:r>
              <a:rPr lang="en-US" dirty="0"/>
              <a:t>INTRODUCTION</a:t>
            </a:r>
          </a:p>
        </p:txBody>
      </p:sp>
      <p:sp>
        <p:nvSpPr>
          <p:cNvPr id="3" name="Content Placeholder 2">
            <a:extLst>
              <a:ext uri="{FF2B5EF4-FFF2-40B4-BE49-F238E27FC236}">
                <a16:creationId xmlns:a16="http://schemas.microsoft.com/office/drawing/2014/main" id="{32EB6955-102C-4481-992E-FBFA866A2FCA}"/>
              </a:ext>
            </a:extLst>
          </p:cNvPr>
          <p:cNvSpPr>
            <a:spLocks noGrp="1"/>
          </p:cNvSpPr>
          <p:nvPr>
            <p:ph idx="1"/>
          </p:nvPr>
        </p:nvSpPr>
        <p:spPr/>
        <p:txBody>
          <a:bodyPr/>
          <a:lstStyle/>
          <a:p>
            <a:r>
              <a:rPr lang="en-US" i="1" dirty="0"/>
              <a:t>Hand gesture recognition system received great attention in the recent few years because of its manifoldness applications and the ability to interact with machine efficiently through human computer interaction.</a:t>
            </a:r>
          </a:p>
          <a:p>
            <a:r>
              <a:rPr lang="en-US" dirty="0"/>
              <a:t>Some recent reviews explained gesture recognition system applications and its growing importance in our life especially for Human computer Interaction HCI, Robot control, games, and surveillance, using different tools and algorithms. </a:t>
            </a:r>
          </a:p>
        </p:txBody>
      </p:sp>
    </p:spTree>
    <p:extLst>
      <p:ext uri="{BB962C8B-B14F-4D97-AF65-F5344CB8AC3E}">
        <p14:creationId xmlns:p14="http://schemas.microsoft.com/office/powerpoint/2010/main" val="217556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B954-6059-4BB7-A5D5-43964C52F2ED}"/>
              </a:ext>
            </a:extLst>
          </p:cNvPr>
          <p:cNvSpPr>
            <a:spLocks noGrp="1"/>
          </p:cNvSpPr>
          <p:nvPr>
            <p:ph type="title"/>
          </p:nvPr>
        </p:nvSpPr>
        <p:spPr>
          <a:xfrm>
            <a:off x="896675" y="417208"/>
            <a:ext cx="7643328" cy="1400530"/>
          </a:xfrm>
        </p:spPr>
        <p:txBody>
          <a:bodyPr/>
          <a:lstStyle/>
          <a:p>
            <a:r>
              <a:rPr lang="en-US" dirty="0"/>
              <a:t>PROJECT OBJECTIVE</a:t>
            </a:r>
          </a:p>
        </p:txBody>
      </p:sp>
      <p:sp>
        <p:nvSpPr>
          <p:cNvPr id="3" name="Content Placeholder 2">
            <a:extLst>
              <a:ext uri="{FF2B5EF4-FFF2-40B4-BE49-F238E27FC236}">
                <a16:creationId xmlns:a16="http://schemas.microsoft.com/office/drawing/2014/main" id="{DFF8DFD8-549A-4473-A329-AD072DAEB7D8}"/>
              </a:ext>
            </a:extLst>
          </p:cNvPr>
          <p:cNvSpPr>
            <a:spLocks noGrp="1"/>
          </p:cNvSpPr>
          <p:nvPr>
            <p:ph idx="1"/>
          </p:nvPr>
        </p:nvSpPr>
        <p:spPr/>
        <p:txBody>
          <a:bodyPr/>
          <a:lstStyle/>
          <a:p>
            <a:r>
              <a:rPr lang="en-US" dirty="0"/>
              <a:t>The scope of this project is to recognize hand gestures and perform specified task.</a:t>
            </a:r>
          </a:p>
          <a:p>
            <a:r>
              <a:rPr lang="en-US" dirty="0"/>
              <a:t>High priority for the system is to be simple without use of any special hardware.</a:t>
            </a:r>
          </a:p>
          <a:p>
            <a:r>
              <a:rPr lang="en-US" dirty="0"/>
              <a:t>Gestures will be recognized using webcam.</a:t>
            </a:r>
          </a:p>
        </p:txBody>
      </p:sp>
    </p:spTree>
    <p:extLst>
      <p:ext uri="{BB962C8B-B14F-4D97-AF65-F5344CB8AC3E}">
        <p14:creationId xmlns:p14="http://schemas.microsoft.com/office/powerpoint/2010/main" val="383366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B33E-1F77-4F70-A4F6-E3C050D3B176}"/>
              </a:ext>
            </a:extLst>
          </p:cNvPr>
          <p:cNvSpPr>
            <a:spLocks noGrp="1"/>
          </p:cNvSpPr>
          <p:nvPr>
            <p:ph type="title"/>
          </p:nvPr>
        </p:nvSpPr>
        <p:spPr>
          <a:xfrm>
            <a:off x="831523" y="372819"/>
            <a:ext cx="7643328" cy="1400530"/>
          </a:xfrm>
        </p:spPr>
        <p:txBody>
          <a:bodyPr/>
          <a:lstStyle/>
          <a:p>
            <a:r>
              <a:rPr lang="en-US" dirty="0"/>
              <a:t>TECHNOLOGIES USED	</a:t>
            </a:r>
          </a:p>
        </p:txBody>
      </p:sp>
      <p:sp>
        <p:nvSpPr>
          <p:cNvPr id="3" name="Content Placeholder 2">
            <a:extLst>
              <a:ext uri="{FF2B5EF4-FFF2-40B4-BE49-F238E27FC236}">
                <a16:creationId xmlns:a16="http://schemas.microsoft.com/office/drawing/2014/main" id="{EA70DFF0-9820-4872-81A3-D85AB876B275}"/>
              </a:ext>
            </a:extLst>
          </p:cNvPr>
          <p:cNvSpPr>
            <a:spLocks noGrp="1"/>
          </p:cNvSpPr>
          <p:nvPr>
            <p:ph idx="1"/>
          </p:nvPr>
        </p:nvSpPr>
        <p:spPr>
          <a:xfrm>
            <a:off x="831523" y="1914214"/>
            <a:ext cx="7269065" cy="3408828"/>
          </a:xfrm>
        </p:spPr>
        <p:txBody>
          <a:bodyPr/>
          <a:lstStyle/>
          <a:p>
            <a:r>
              <a:rPr lang="en-US" dirty="0"/>
              <a:t>PYTHON</a:t>
            </a:r>
          </a:p>
          <a:p>
            <a:r>
              <a:rPr lang="en-US" dirty="0"/>
              <a:t>OPENCV</a:t>
            </a:r>
          </a:p>
          <a:p>
            <a:r>
              <a:rPr lang="en-US" dirty="0"/>
              <a:t>SUPERVISED LEARNING</a:t>
            </a:r>
          </a:p>
        </p:txBody>
      </p:sp>
    </p:spTree>
    <p:extLst>
      <p:ext uri="{BB962C8B-B14F-4D97-AF65-F5344CB8AC3E}">
        <p14:creationId xmlns:p14="http://schemas.microsoft.com/office/powerpoint/2010/main" val="982988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0647-3125-48F1-8952-CA60F305E34F}"/>
              </a:ext>
            </a:extLst>
          </p:cNvPr>
          <p:cNvSpPr>
            <a:spLocks noGrp="1"/>
          </p:cNvSpPr>
          <p:nvPr>
            <p:ph type="title"/>
          </p:nvPr>
        </p:nvSpPr>
        <p:spPr>
          <a:xfrm>
            <a:off x="921507" y="310505"/>
            <a:ext cx="7643328" cy="1400530"/>
          </a:xfrm>
        </p:spPr>
        <p:txBody>
          <a:bodyPr/>
          <a:lstStyle/>
          <a:p>
            <a:r>
              <a:rPr lang="en-US" dirty="0"/>
              <a:t>RECOGNITION METHOD</a:t>
            </a:r>
          </a:p>
        </p:txBody>
      </p:sp>
      <p:sp>
        <p:nvSpPr>
          <p:cNvPr id="3" name="Content Placeholder 2">
            <a:extLst>
              <a:ext uri="{FF2B5EF4-FFF2-40B4-BE49-F238E27FC236}">
                <a16:creationId xmlns:a16="http://schemas.microsoft.com/office/drawing/2014/main" id="{48582F41-BED6-49A4-9D02-C5AE49BEE0D6}"/>
              </a:ext>
            </a:extLst>
          </p:cNvPr>
          <p:cNvSpPr>
            <a:spLocks noGrp="1"/>
          </p:cNvSpPr>
          <p:nvPr>
            <p:ph idx="1"/>
          </p:nvPr>
        </p:nvSpPr>
        <p:spPr>
          <a:xfrm>
            <a:off x="897238" y="1724586"/>
            <a:ext cx="7269065" cy="4122644"/>
          </a:xfrm>
        </p:spPr>
        <p:txBody>
          <a:bodyPr/>
          <a:lstStyle/>
          <a:p>
            <a:r>
              <a:rPr lang="en-US" dirty="0"/>
              <a:t>Hand gesture recognition system can be divide into following modules:</a:t>
            </a:r>
          </a:p>
          <a:p>
            <a:r>
              <a:rPr lang="en-US" dirty="0"/>
              <a:t>Preprocessing</a:t>
            </a:r>
          </a:p>
          <a:p>
            <a:r>
              <a:rPr lang="en-US" dirty="0"/>
              <a:t>Feature extraction of the processed image</a:t>
            </a:r>
          </a:p>
          <a:p>
            <a:r>
              <a:rPr lang="en-US" dirty="0"/>
              <a:t>Real time classification</a:t>
            </a:r>
          </a:p>
        </p:txBody>
      </p:sp>
      <p:pic>
        <p:nvPicPr>
          <p:cNvPr id="5" name="Picture 4">
            <a:extLst>
              <a:ext uri="{FF2B5EF4-FFF2-40B4-BE49-F238E27FC236}">
                <a16:creationId xmlns:a16="http://schemas.microsoft.com/office/drawing/2014/main" id="{A04529CC-AC45-4E3B-BA9E-AF5AF13178F6}"/>
              </a:ext>
            </a:extLst>
          </p:cNvPr>
          <p:cNvPicPr>
            <a:picLocks noChangeAspect="1"/>
          </p:cNvPicPr>
          <p:nvPr/>
        </p:nvPicPr>
        <p:blipFill>
          <a:blip r:embed="rId2"/>
          <a:stretch>
            <a:fillRect/>
          </a:stretch>
        </p:blipFill>
        <p:spPr>
          <a:xfrm>
            <a:off x="1561542" y="3997171"/>
            <a:ext cx="6363257" cy="2269977"/>
          </a:xfrm>
          <a:prstGeom prst="rect">
            <a:avLst/>
          </a:prstGeom>
        </p:spPr>
      </p:pic>
    </p:spTree>
    <p:extLst>
      <p:ext uri="{BB962C8B-B14F-4D97-AF65-F5344CB8AC3E}">
        <p14:creationId xmlns:p14="http://schemas.microsoft.com/office/powerpoint/2010/main" val="72296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F036-571F-4820-8D7A-E40472570ADE}"/>
              </a:ext>
            </a:extLst>
          </p:cNvPr>
          <p:cNvSpPr>
            <a:spLocks noGrp="1"/>
          </p:cNvSpPr>
          <p:nvPr>
            <p:ph type="title"/>
          </p:nvPr>
        </p:nvSpPr>
        <p:spPr>
          <a:xfrm>
            <a:off x="985452" y="399452"/>
            <a:ext cx="7643328" cy="1400530"/>
          </a:xfrm>
        </p:spPr>
        <p:txBody>
          <a:bodyPr/>
          <a:lstStyle/>
          <a:p>
            <a:r>
              <a:rPr lang="en-US" dirty="0"/>
              <a:t>PRE-PROCESSING</a:t>
            </a:r>
          </a:p>
        </p:txBody>
      </p:sp>
      <p:sp>
        <p:nvSpPr>
          <p:cNvPr id="3" name="Content Placeholder 2">
            <a:extLst>
              <a:ext uri="{FF2B5EF4-FFF2-40B4-BE49-F238E27FC236}">
                <a16:creationId xmlns:a16="http://schemas.microsoft.com/office/drawing/2014/main" id="{BEF45087-54C2-469D-AF11-48892F8C1D53}"/>
              </a:ext>
            </a:extLst>
          </p:cNvPr>
          <p:cNvSpPr>
            <a:spLocks noGrp="1"/>
          </p:cNvSpPr>
          <p:nvPr>
            <p:ph idx="1"/>
          </p:nvPr>
        </p:nvSpPr>
        <p:spPr/>
        <p:txBody>
          <a:bodyPr/>
          <a:lstStyle/>
          <a:p>
            <a:r>
              <a:rPr lang="en-US" dirty="0"/>
              <a:t>The preprocessing prepares the image sequence for the recognition , so before calculating the diagonal sum and other algorithms, </a:t>
            </a:r>
            <a:r>
              <a:rPr lang="en-US"/>
              <a:t>pre-processing is </a:t>
            </a:r>
            <a:r>
              <a:rPr lang="en-US" dirty="0"/>
              <a:t>performed to get the appropriate image.</a:t>
            </a:r>
          </a:p>
          <a:p>
            <a:r>
              <a:rPr lang="en-US" dirty="0"/>
              <a:t>Pre-processing consists of following tasks:</a:t>
            </a:r>
          </a:p>
          <a:p>
            <a:pPr lvl="1"/>
            <a:r>
              <a:rPr lang="en-US" dirty="0"/>
              <a:t>Skin modeling</a:t>
            </a:r>
          </a:p>
          <a:p>
            <a:pPr lvl="1"/>
            <a:r>
              <a:rPr lang="en-US" dirty="0"/>
              <a:t>Removal of background</a:t>
            </a:r>
          </a:p>
          <a:p>
            <a:pPr lvl="1"/>
            <a:r>
              <a:rPr lang="en-US" dirty="0"/>
              <a:t>Conversion from RGB to binary</a:t>
            </a:r>
          </a:p>
          <a:p>
            <a:pPr lvl="1"/>
            <a:r>
              <a:rPr lang="en-US" dirty="0"/>
              <a:t>Hand detection</a:t>
            </a:r>
          </a:p>
          <a:p>
            <a:endParaRPr lang="en-US" dirty="0"/>
          </a:p>
        </p:txBody>
      </p:sp>
    </p:spTree>
    <p:extLst>
      <p:ext uri="{BB962C8B-B14F-4D97-AF65-F5344CB8AC3E}">
        <p14:creationId xmlns:p14="http://schemas.microsoft.com/office/powerpoint/2010/main" val="21707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7F88-B3BB-43E9-BA00-C8C8FD6F323E}"/>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273D3AE8-93BC-4EFB-859C-93B0B49D8B4C}"/>
              </a:ext>
            </a:extLst>
          </p:cNvPr>
          <p:cNvPicPr>
            <a:picLocks noGrp="1" noChangeAspect="1"/>
          </p:cNvPicPr>
          <p:nvPr>
            <p:ph idx="1"/>
          </p:nvPr>
        </p:nvPicPr>
        <p:blipFill>
          <a:blip r:embed="rId2"/>
          <a:stretch>
            <a:fillRect/>
          </a:stretch>
        </p:blipFill>
        <p:spPr>
          <a:xfrm>
            <a:off x="1105291" y="1855789"/>
            <a:ext cx="7269559" cy="3146422"/>
          </a:xfrm>
        </p:spPr>
      </p:pic>
    </p:spTree>
    <p:extLst>
      <p:ext uri="{BB962C8B-B14F-4D97-AF65-F5344CB8AC3E}">
        <p14:creationId xmlns:p14="http://schemas.microsoft.com/office/powerpoint/2010/main" val="441421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AA37-3334-4653-B0A0-C04326CD6241}"/>
              </a:ext>
            </a:extLst>
          </p:cNvPr>
          <p:cNvSpPr>
            <a:spLocks noGrp="1"/>
          </p:cNvSpPr>
          <p:nvPr>
            <p:ph type="title"/>
          </p:nvPr>
        </p:nvSpPr>
        <p:spPr>
          <a:xfrm>
            <a:off x="896675" y="443840"/>
            <a:ext cx="7643328" cy="1400530"/>
          </a:xfrm>
        </p:spPr>
        <p:txBody>
          <a:bodyPr/>
          <a:lstStyle/>
          <a:p>
            <a:r>
              <a:rPr lang="en-US" dirty="0"/>
              <a:t>FEATURE EXTRACTION</a:t>
            </a:r>
          </a:p>
        </p:txBody>
      </p:sp>
      <p:sp>
        <p:nvSpPr>
          <p:cNvPr id="3" name="Content Placeholder 2">
            <a:extLst>
              <a:ext uri="{FF2B5EF4-FFF2-40B4-BE49-F238E27FC236}">
                <a16:creationId xmlns:a16="http://schemas.microsoft.com/office/drawing/2014/main" id="{C598286F-E3F7-441C-BBE7-6F95F45A5C0B}"/>
              </a:ext>
            </a:extLst>
          </p:cNvPr>
          <p:cNvSpPr>
            <a:spLocks noGrp="1"/>
          </p:cNvSpPr>
          <p:nvPr>
            <p:ph idx="1"/>
          </p:nvPr>
        </p:nvSpPr>
        <p:spPr/>
        <p:txBody>
          <a:bodyPr/>
          <a:lstStyle/>
          <a:p>
            <a:r>
              <a:rPr lang="en-US" dirty="0"/>
              <a:t>Neural Networks</a:t>
            </a:r>
          </a:p>
          <a:p>
            <a:r>
              <a:rPr lang="en-US" dirty="0"/>
              <a:t>Row vector algorithm</a:t>
            </a:r>
          </a:p>
          <a:p>
            <a:r>
              <a:rPr lang="en-US" dirty="0"/>
              <a:t>Edging and row vector passing algorithm</a:t>
            </a:r>
          </a:p>
          <a:p>
            <a:r>
              <a:rPr lang="en-US" dirty="0"/>
              <a:t>Mean and standard deviation of edged image</a:t>
            </a:r>
          </a:p>
          <a:p>
            <a:r>
              <a:rPr lang="en-US" dirty="0"/>
              <a:t>Diagonal sum algorithm</a:t>
            </a:r>
          </a:p>
        </p:txBody>
      </p:sp>
    </p:spTree>
    <p:extLst>
      <p:ext uri="{BB962C8B-B14F-4D97-AF65-F5344CB8AC3E}">
        <p14:creationId xmlns:p14="http://schemas.microsoft.com/office/powerpoint/2010/main" val="4168127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179</TotalTime>
  <Words>481</Words>
  <Application>Microsoft Office PowerPoint</Application>
  <PresentationFormat>A4 Paper (210x297 mm)</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CONTENTS</vt:lpstr>
      <vt:lpstr>ABSTRACT  </vt:lpstr>
      <vt:lpstr>INTRODUCTION</vt:lpstr>
      <vt:lpstr>PROJECT OBJECTIVE</vt:lpstr>
      <vt:lpstr>TECHNOLOGIES USED </vt:lpstr>
      <vt:lpstr>RECOGNITION METHOD</vt:lpstr>
      <vt:lpstr>PRE-PROCESSING</vt:lpstr>
      <vt:lpstr> </vt:lpstr>
      <vt:lpstr>FEATURE EXTRACTION</vt:lpstr>
      <vt:lpstr>DIAGONAL SUM ALGORITHM</vt:lpstr>
      <vt:lpstr> </vt:lpstr>
      <vt:lpstr>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AFFAN AHMAD</dc:creator>
  <cp:lastModifiedBy>91880</cp:lastModifiedBy>
  <cp:revision>43</cp:revision>
  <dcterms:created xsi:type="dcterms:W3CDTF">2018-10-07T18:56:50Z</dcterms:created>
  <dcterms:modified xsi:type="dcterms:W3CDTF">2019-11-25T17:37:48Z</dcterms:modified>
</cp:coreProperties>
</file>