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9" r:id="rId1"/>
  </p:sldMasterIdLst>
  <p:notesMasterIdLst>
    <p:notesMasterId r:id="rId17"/>
  </p:notesMasterIdLst>
  <p:sldIdLst>
    <p:sldId id="256" r:id="rId2"/>
    <p:sldId id="257" r:id="rId3"/>
    <p:sldId id="473" r:id="rId4"/>
    <p:sldId id="521" r:id="rId5"/>
    <p:sldId id="522" r:id="rId6"/>
    <p:sldId id="531" r:id="rId7"/>
    <p:sldId id="527" r:id="rId8"/>
    <p:sldId id="526" r:id="rId9"/>
    <p:sldId id="528" r:id="rId10"/>
    <p:sldId id="529" r:id="rId11"/>
    <p:sldId id="530" r:id="rId12"/>
    <p:sldId id="523" r:id="rId13"/>
    <p:sldId id="524" r:id="rId14"/>
    <p:sldId id="525" r:id="rId15"/>
    <p:sldId id="446" r:id="rId16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6">
          <p15:clr>
            <a:srgbClr val="A4A3A4"/>
          </p15:clr>
        </p15:guide>
        <p15:guide id="2" pos="2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6600"/>
    <a:srgbClr val="3399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084" autoAdjust="0"/>
  </p:normalViewPr>
  <p:slideViewPr>
    <p:cSldViewPr>
      <p:cViewPr varScale="1">
        <p:scale>
          <a:sx n="112" d="100"/>
          <a:sy n="112" d="100"/>
        </p:scale>
        <p:origin x="1584" y="96"/>
      </p:cViewPr>
      <p:guideLst>
        <p:guide orient="horz" pos="1616"/>
        <p:guide pos="2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FC171-92E4-4BCB-A93D-F12D7F36229F}" type="datetimeFigureOut">
              <a:rPr lang="ko-KR" altLang="en-US" smtClean="0"/>
              <a:t>2016-09-08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5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5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0C6D3-42C2-4BEE-A325-CC9453E2E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898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214554"/>
            <a:ext cx="7772400" cy="1470025"/>
          </a:xfrm>
        </p:spPr>
        <p:txBody>
          <a:bodyPr anchor="ctr">
            <a:normAutofit/>
          </a:bodyPr>
          <a:lstStyle>
            <a:lvl1pPr algn="ctr">
              <a:defRPr sz="4800">
                <a:ln>
                  <a:noFill/>
                </a:ln>
                <a:gradFill flip="none" rotWithShape="1">
                  <a:gsLst>
                    <a:gs pos="0">
                      <a:schemeClr val="bg1"/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HY견고딕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000504"/>
            <a:ext cx="6400800" cy="1638296"/>
          </a:xfrm>
        </p:spPr>
        <p:txBody>
          <a:bodyPr>
            <a:normAutofit/>
          </a:bodyPr>
          <a:lstStyle>
            <a:lvl1pPr marL="0" indent="0" algn="r">
              <a:buNone/>
              <a:defRPr sz="2000" b="0" i="0">
                <a:solidFill>
                  <a:schemeClr val="tx1"/>
                </a:solidFill>
                <a:latin typeface="Arial" pitchFamily="34" charset="0"/>
                <a:ea typeface="HY중고딕" pitchFamily="18" charset="-127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391B9-4FBD-4709-8429-950785178E4C}" type="datetime1">
              <a:rPr lang="ko-KR" altLang="en-US" smtClean="0"/>
              <a:t>2016-09-08</a:t>
            </a:fld>
            <a:endParaRPr lang="ko-KR" altLang="en-US" dirty="0"/>
          </a:p>
        </p:txBody>
      </p:sp>
      <p:pic>
        <p:nvPicPr>
          <p:cNvPr id="14" name="그림 13" descr="UbiNeS full logo.png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9999" t="27075" r="10001" b="5227"/>
          <a:stretch>
            <a:fillRect/>
          </a:stretch>
        </p:blipFill>
        <p:spPr>
          <a:xfrm>
            <a:off x="285720" y="214290"/>
            <a:ext cx="4572032" cy="357190"/>
          </a:xfrm>
          <a:prstGeom prst="rect">
            <a:avLst/>
          </a:prstGeom>
        </p:spPr>
      </p:pic>
      <p:sp>
        <p:nvSpPr>
          <p:cNvPr id="11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643306" y="6572272"/>
            <a:ext cx="1714512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ko-KR" altLang="en-US" dirty="0"/>
          </a:p>
        </p:txBody>
      </p:sp>
      <p:pic>
        <p:nvPicPr>
          <p:cNvPr id="9" name="그림 8" descr="Ajou Logo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119747" y="6072206"/>
            <a:ext cx="2024285" cy="785818"/>
          </a:xfrm>
          <a:prstGeom prst="rect">
            <a:avLst/>
          </a:prstGeom>
        </p:spPr>
      </p:pic>
      <p:pic>
        <p:nvPicPr>
          <p:cNvPr id="10" name="그림 9" descr="UbiNeS logo-4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214281" y="6143644"/>
            <a:ext cx="1071571" cy="289614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 with Logos">
    <p:bg>
      <p:bgPr>
        <a:blipFill dpi="0"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Ajou 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19747" y="6072206"/>
            <a:ext cx="2024285" cy="785818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3AD2-E26D-4A33-8719-05CDBE024023}" type="datetime1">
              <a:rPr lang="ko-KR" altLang="en-US" smtClean="0"/>
              <a:t>2016-09-08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43966" y="6572272"/>
            <a:ext cx="500066" cy="2143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8" name="그림 7" descr="UbiNeS full logo.png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9999" t="27075" r="10001" b="5227"/>
          <a:stretch>
            <a:fillRect/>
          </a:stretch>
        </p:blipFill>
        <p:spPr>
          <a:xfrm>
            <a:off x="285720" y="214290"/>
            <a:ext cx="4572032" cy="357190"/>
          </a:xfrm>
          <a:prstGeom prst="rect">
            <a:avLst/>
          </a:prstGeom>
        </p:spPr>
      </p:pic>
      <p:pic>
        <p:nvPicPr>
          <p:cNvPr id="7" name="그림 6" descr="UbiNeS logo-4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214281" y="6143644"/>
            <a:ext cx="1071571" cy="289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bg>
      <p:bgPr>
        <a:blipFill dpi="0"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Ajou 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19747" y="6072206"/>
            <a:ext cx="2024285" cy="785818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DED00-79E9-4A7C-AC94-49242A7F89C4}" type="datetime1">
              <a:rPr lang="ko-KR" altLang="en-US" smtClean="0"/>
              <a:t>2016-09-08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43966" y="6572272"/>
            <a:ext cx="500066" cy="2143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UbiNeS logo-4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14281" y="6143644"/>
            <a:ext cx="1071571" cy="289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DD21-A0BD-4AD8-A2FB-529BEDE11F68}" type="datetime1">
              <a:rPr lang="ko-KR" altLang="en-US" smtClean="0"/>
              <a:t>2016-09-08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273050"/>
            <a:ext cx="317979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283230" cy="6227784"/>
          </a:xfrm>
        </p:spPr>
        <p:txBody>
          <a:bodyPr/>
          <a:lstStyle>
            <a:lvl1pPr latinLnBrk="0">
              <a:defRPr sz="3200"/>
            </a:lvl1pPr>
            <a:lvl2pPr latinLnBrk="0">
              <a:defRPr sz="2800"/>
            </a:lvl2pPr>
            <a:lvl3pPr latinLnBrk="0">
              <a:defRPr sz="2400"/>
            </a:lvl3pPr>
            <a:lvl4pPr latinLnBrk="0">
              <a:defRPr sz="2000"/>
            </a:lvl4pPr>
            <a:lvl5pPr latinLnBrk="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85720" y="1435100"/>
            <a:ext cx="3179793" cy="506573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64AB-B6E0-4A16-A9FC-3FC6DFE2CC13}" type="datetime1">
              <a:rPr lang="ko-KR" altLang="en-US" smtClean="0"/>
              <a:t>2016-09-08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1538" y="4800600"/>
            <a:ext cx="6929486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071538" y="428604"/>
            <a:ext cx="6929486" cy="429897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 smtClean="0"/>
              <a:t>그림을 추가하려면 아이콘을 클릭하십시오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71538" y="5367338"/>
            <a:ext cx="6929486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0413D-78E5-4449-A7C0-54B474014E5D}" type="datetime1">
              <a:rPr lang="ko-KR" altLang="en-US" smtClean="0"/>
              <a:t>2016-09-08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343B6-1678-49D0-A189-23A5EBD22C17}" type="datetime1">
              <a:rPr lang="ko-KR" altLang="en-US" smtClean="0"/>
              <a:t>2016-09-08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0" y="1000108"/>
            <a:ext cx="9144000" cy="7143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929586" y="214290"/>
            <a:ext cx="928694" cy="62865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85720" y="214290"/>
            <a:ext cx="7500990" cy="6286544"/>
          </a:xfrm>
        </p:spPr>
        <p:txBody>
          <a:bodyPr vert="eaVert"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D467-C8C6-4F8B-A0CB-1F47A93C1655}" type="datetime1">
              <a:rPr lang="ko-KR" altLang="en-US" smtClean="0"/>
              <a:t>2016-09-08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bg>
      <p:bgPr>
        <a:blipFill dpi="0"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Ajou 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19747" y="6072206"/>
            <a:ext cx="2024285" cy="785818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4429143"/>
            <a:ext cx="7772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1DA0A-D283-43DF-8752-4CA007BF423F}" type="datetime1">
              <a:rPr lang="ko-KR" altLang="en-US" smtClean="0"/>
              <a:t>2016-09-08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572528" y="6572272"/>
            <a:ext cx="571472" cy="2143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714348" y="2786058"/>
            <a:ext cx="7772400" cy="1470025"/>
          </a:xfrm>
        </p:spPr>
        <p:txBody>
          <a:bodyPr anchor="t">
            <a:normAutofit/>
          </a:bodyPr>
          <a:lstStyle>
            <a:lvl1pPr algn="l">
              <a:defRPr sz="4000">
                <a:ln>
                  <a:noFill/>
                </a:ln>
                <a:gradFill flip="none" rotWithShape="1">
                  <a:gsLst>
                    <a:gs pos="0">
                      <a:schemeClr val="bg1"/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HY견고딕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pic>
        <p:nvPicPr>
          <p:cNvPr id="10" name="그림 9" descr="UbiNeS full logo.png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9999" t="27075" r="10001" b="5227"/>
          <a:stretch>
            <a:fillRect/>
          </a:stretch>
        </p:blipFill>
        <p:spPr>
          <a:xfrm>
            <a:off x="285720" y="214290"/>
            <a:ext cx="4572032" cy="357190"/>
          </a:xfrm>
          <a:prstGeom prst="rect">
            <a:avLst/>
          </a:prstGeom>
        </p:spPr>
      </p:pic>
      <p:pic>
        <p:nvPicPr>
          <p:cNvPr id="12" name="그림 11" descr="UbiNeS logo-4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214281" y="6143644"/>
            <a:ext cx="1071571" cy="289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572560" cy="725470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142984"/>
            <a:ext cx="8572560" cy="5357850"/>
          </a:xfrm>
        </p:spPr>
        <p:txBody>
          <a:bodyPr/>
          <a:lstStyle>
            <a:lvl1pPr latinLnBrk="0">
              <a:buClr>
                <a:srgbClr val="0D60AB"/>
              </a:buClr>
              <a:defRPr sz="2400"/>
            </a:lvl1pPr>
            <a:lvl2pPr latinLnBrk="0">
              <a:buClr>
                <a:srgbClr val="0D60AB"/>
              </a:buClr>
              <a:defRPr sz="2000"/>
            </a:lvl2pPr>
            <a:lvl3pPr latinLnBrk="0">
              <a:buClr>
                <a:srgbClr val="0D60AB"/>
              </a:buClr>
              <a:defRPr sz="1800"/>
            </a:lvl3pPr>
            <a:lvl4pPr latinLnBrk="0">
              <a:buClr>
                <a:srgbClr val="0D60AB"/>
              </a:buClr>
              <a:defRPr sz="1800"/>
            </a:lvl4pPr>
            <a:lvl5pPr latinLnBrk="0">
              <a:buClr>
                <a:srgbClr val="0D60AB"/>
              </a:buClr>
              <a:defRPr sz="1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62A26-C396-495F-A844-8802C4813B16}" type="datetime1">
              <a:rPr lang="ko-KR" altLang="en-US" smtClean="0"/>
              <a:t>2016-09-08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0" y="1000108"/>
            <a:ext cx="9144000" cy="7143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142984"/>
            <a:ext cx="8572560" cy="5357850"/>
          </a:xfrm>
        </p:spPr>
        <p:txBody>
          <a:bodyPr/>
          <a:lstStyle>
            <a:lvl1pPr marL="608076" indent="-571500" latinLnBrk="0">
              <a:buClr>
                <a:srgbClr val="0D60AB"/>
              </a:buClr>
              <a:buFont typeface="+mj-lt"/>
              <a:buAutoNum type="arabicPeriod"/>
              <a:defRPr/>
            </a:lvl1pPr>
            <a:lvl2pPr marL="962406" indent="-514350" latinLnBrk="0">
              <a:buClr>
                <a:srgbClr val="0D60AB"/>
              </a:buClr>
              <a:buFont typeface="+mj-lt"/>
              <a:buAutoNum type="arabicParenR"/>
              <a:defRPr/>
            </a:lvl2pPr>
            <a:lvl3pPr marL="1264158" indent="-514350" latinLnBrk="0">
              <a:buClr>
                <a:srgbClr val="0D60AB"/>
              </a:buClr>
              <a:buFont typeface="+mj-lt"/>
              <a:buAutoNum type="alphaUcPeriod"/>
              <a:defRPr/>
            </a:lvl3pPr>
            <a:lvl4pPr marL="1442466" indent="-400050" latinLnBrk="0">
              <a:buClr>
                <a:srgbClr val="0D60AB"/>
              </a:buClr>
              <a:buFont typeface="+mj-lt"/>
              <a:buAutoNum type="alphaLcPeriod"/>
              <a:defRPr/>
            </a:lvl4pPr>
            <a:lvl5pPr marL="1707642" indent="-400050" latinLnBrk="0">
              <a:buClr>
                <a:srgbClr val="0D60AB"/>
              </a:buClr>
              <a:buFont typeface="+mj-ea"/>
              <a:buAutoNum type="circleNumDbPlain"/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4E751-3A87-415E-AC39-320D443E05A7}" type="datetime1">
              <a:rPr lang="ko-KR" altLang="en-US" smtClean="0"/>
              <a:t>2016-09-08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0" y="1000108"/>
            <a:ext cx="9144000" cy="7143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428596" y="203200"/>
            <a:ext cx="8572560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HY견고딕" pitchFamily="18" charset="-127"/>
                <a:cs typeface="Arial" pitchFamily="34" charset="0"/>
              </a:rPr>
              <a:t>Contents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HY견고딕" pitchFamily="18" charset="-127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142984"/>
            <a:ext cx="8572560" cy="5357850"/>
          </a:xfrm>
        </p:spPr>
        <p:txBody>
          <a:bodyPr/>
          <a:lstStyle>
            <a:lvl1pPr marL="608076" indent="-571500" latinLnBrk="0">
              <a:buClr>
                <a:srgbClr val="0D60AB"/>
              </a:buClr>
              <a:buFont typeface="+mj-lt"/>
              <a:buAutoNum type="arabicPeriod"/>
              <a:defRPr/>
            </a:lvl1pPr>
            <a:lvl2pPr marL="962406" indent="-514350" latinLnBrk="0">
              <a:buClr>
                <a:srgbClr val="0D60AB"/>
              </a:buClr>
              <a:buFont typeface="+mj-lt"/>
              <a:buAutoNum type="arabicParenR"/>
              <a:defRPr/>
            </a:lvl2pPr>
            <a:lvl3pPr marL="1264158" indent="-514350" latinLnBrk="0">
              <a:buClr>
                <a:srgbClr val="0D60AB"/>
              </a:buClr>
              <a:buFont typeface="+mj-lt"/>
              <a:buAutoNum type="alphaUcPeriod"/>
              <a:defRPr/>
            </a:lvl3pPr>
            <a:lvl4pPr marL="1442466" indent="-400050" latinLnBrk="0">
              <a:buClr>
                <a:srgbClr val="0D60AB"/>
              </a:buClr>
              <a:buFont typeface="+mj-lt"/>
              <a:buAutoNum type="alphaLcPeriod"/>
              <a:defRPr/>
            </a:lvl4pPr>
            <a:lvl5pPr marL="1707642" indent="-400050" latinLnBrk="0">
              <a:buClr>
                <a:srgbClr val="0D60AB"/>
              </a:buClr>
              <a:buFont typeface="+mj-ea"/>
              <a:buAutoNum type="circleNumDbPlain"/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8A29-2C23-4A45-BF3F-58A37D99A581}" type="datetime1">
              <a:rPr lang="ko-KR" altLang="en-US" smtClean="0"/>
              <a:t>2016-09-08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0" y="1000108"/>
            <a:ext cx="9144000" cy="7143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428596" y="214290"/>
            <a:ext cx="8572560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HY견고딕" pitchFamily="18" charset="-127"/>
                <a:cs typeface="Arial" pitchFamily="34" charset="0"/>
              </a:rPr>
              <a:t>References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HY견고딕" pitchFamily="18" charset="-127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bg>
      <p:bgPr>
        <a:blipFill dpi="0"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Ajou 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487800" y="6215082"/>
            <a:ext cx="1656232" cy="642941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30B2-80E1-43DE-AF1C-146F115597AA}" type="datetime1">
              <a:rPr lang="ko-KR" altLang="en-US" smtClean="0"/>
              <a:t>2016-09-08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15404" y="6572272"/>
            <a:ext cx="428628" cy="2143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8" name="그림 17" descr="UbiNeS full logo.png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571480"/>
            <a:ext cx="6668473" cy="61564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00034" y="2428868"/>
            <a:ext cx="8023350" cy="13111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eaLnBrk="1" latinLnBrk="0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ko-KR" sz="44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50" charset="-127"/>
              </a:rPr>
              <a:t>Thank you for your attention!</a:t>
            </a:r>
          </a:p>
          <a:p>
            <a:pPr algn="ctr" eaLnBrk="1" latinLnBrk="0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ko-KR" sz="44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50" charset="-127"/>
              </a:rPr>
              <a:t>Any Questions ?</a:t>
            </a:r>
          </a:p>
        </p:txBody>
      </p:sp>
      <p:sp>
        <p:nvSpPr>
          <p:cNvPr id="11" name="텍스트 개체 틀 2"/>
          <p:cNvSpPr>
            <a:spLocks noGrp="1"/>
          </p:cNvSpPr>
          <p:nvPr>
            <p:ph type="body" idx="1"/>
          </p:nvPr>
        </p:nvSpPr>
        <p:spPr>
          <a:xfrm>
            <a:off x="2143108" y="4429143"/>
            <a:ext cx="4857785" cy="42861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pic>
        <p:nvPicPr>
          <p:cNvPr id="12" name="그림 11" descr="UbiNeS logo-4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214281" y="6143644"/>
            <a:ext cx="1071571" cy="289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596" y="1142984"/>
            <a:ext cx="4210080" cy="5357850"/>
          </a:xfrm>
        </p:spPr>
        <p:txBody>
          <a:bodyPr>
            <a:normAutofit/>
          </a:bodyPr>
          <a:lstStyle>
            <a:lvl1pPr latinLnBrk="0">
              <a:defRPr sz="2400"/>
            </a:lvl1pPr>
            <a:lvl2pPr latinLnBrk="0">
              <a:defRPr sz="2000"/>
            </a:lvl2pPr>
            <a:lvl3pPr latinLnBrk="0">
              <a:defRPr sz="1800"/>
            </a:lvl3pPr>
            <a:lvl4pPr latinLnBrk="0">
              <a:defRPr sz="1600"/>
            </a:lvl4pPr>
            <a:lvl5pPr latinLnBrk="0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91076" y="1142984"/>
            <a:ext cx="4210080" cy="5357850"/>
          </a:xfrm>
        </p:spPr>
        <p:txBody>
          <a:bodyPr>
            <a:normAutofit/>
          </a:bodyPr>
          <a:lstStyle>
            <a:lvl1pPr latinLnBrk="0">
              <a:defRPr sz="2400"/>
            </a:lvl1pPr>
            <a:lvl2pPr latinLnBrk="0">
              <a:defRPr sz="2000"/>
            </a:lvl2pPr>
            <a:lvl3pPr latinLnBrk="0">
              <a:defRPr sz="1800"/>
            </a:lvl3pPr>
            <a:lvl4pPr latinLnBrk="0">
              <a:defRPr sz="1600"/>
            </a:lvl4pPr>
            <a:lvl5pPr latinLnBrk="0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89E7-15FE-4BC3-880A-73B29EC32CB9}" type="datetime1">
              <a:rPr lang="ko-KR" altLang="en-US" smtClean="0"/>
              <a:t>2016-09-08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0" y="1000108"/>
            <a:ext cx="9144000" cy="7143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28596" y="1142984"/>
            <a:ext cx="421166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28596" y="1785926"/>
            <a:ext cx="4211668" cy="47149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787901" y="1142984"/>
            <a:ext cx="421325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87901" y="1785926"/>
            <a:ext cx="4213255" cy="47149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8DD28-8A11-4029-A0DA-38FE6F7E0E0F}" type="datetime1">
              <a:rPr lang="ko-KR" altLang="en-US" smtClean="0"/>
              <a:t>2016-09-08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0" y="1000108"/>
            <a:ext cx="9144000" cy="7143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52CB-A3BD-4CC5-B032-E934B5A1C878}" type="datetime1">
              <a:rPr lang="ko-KR" altLang="en-US" smtClean="0"/>
              <a:t>2016-09-08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0" y="1000108"/>
            <a:ext cx="9144000" cy="7143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572560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28596" y="1142984"/>
            <a:ext cx="8572560" cy="5357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F81BD"/>
              </a:buClr>
              <a:buSzPct val="80000"/>
              <a:buFont typeface="Wingdings 2"/>
              <a:buChar char=""/>
              <a:tabLst/>
              <a:defRPr/>
            </a:pPr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223822" y="6565945"/>
            <a:ext cx="1633534" cy="2222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2E90DED-1A97-41E6-B148-00022D2FDB3B}" type="datetime1">
              <a:rPr lang="ko-KR" altLang="en-US" smtClean="0"/>
              <a:t>2016-09-08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643306" y="6572272"/>
            <a:ext cx="1714512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15338" y="6572272"/>
            <a:ext cx="785818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rgbClr val="0070C0"/>
          </a:solidFill>
          <a:latin typeface="+mn-lt"/>
          <a:ea typeface="HY견고딕" pitchFamily="18" charset="-127"/>
          <a:cs typeface="Arial" pitchFamily="34" charset="0"/>
        </a:defRPr>
      </a:lvl1pPr>
    </p:titleStyle>
    <p:bodyStyle>
      <a:lvl1pPr marL="420624" marR="0" indent="-384048" algn="l" defTabSz="914400" rtl="0" eaLnBrk="1" fontAlgn="auto" latinLnBrk="1" hangingPunct="1">
        <a:lnSpc>
          <a:spcPct val="100000"/>
        </a:lnSpc>
        <a:spcBef>
          <a:spcPct val="20000"/>
        </a:spcBef>
        <a:spcAft>
          <a:spcPts val="0"/>
        </a:spcAft>
        <a:buClr>
          <a:srgbClr val="4F81BD"/>
        </a:buClr>
        <a:buSzPct val="100000"/>
        <a:buFont typeface="Wingdings 2"/>
        <a:buChar char=""/>
        <a:tabLst/>
        <a:defRPr sz="2000" kern="1200">
          <a:solidFill>
            <a:schemeClr val="tx1"/>
          </a:solidFill>
          <a:latin typeface="Arial" pitchFamily="34" charset="0"/>
          <a:ea typeface="맑은 고딕" pitchFamily="50" charset="-127"/>
          <a:cs typeface="Arial" pitchFamily="34" charset="0"/>
        </a:defRPr>
      </a:lvl1pPr>
      <a:lvl2pPr marL="722376" marR="0" indent="-274320" algn="l" defTabSz="914400" rtl="0" eaLnBrk="1" fontAlgn="auto" latinLnBrk="1" hangingPunct="1">
        <a:lnSpc>
          <a:spcPct val="100000"/>
        </a:lnSpc>
        <a:spcBef>
          <a:spcPct val="20000"/>
        </a:spcBef>
        <a:spcAft>
          <a:spcPts val="0"/>
        </a:spcAft>
        <a:buClr>
          <a:srgbClr val="4F81BD"/>
        </a:buClr>
        <a:buSzPct val="100000"/>
        <a:buFont typeface="Arial" pitchFamily="34" charset="0"/>
        <a:buChar char="♦"/>
        <a:tabLst/>
        <a:defRPr sz="1800" kern="1200">
          <a:solidFill>
            <a:schemeClr val="tx1"/>
          </a:solidFill>
          <a:latin typeface="Arial" pitchFamily="34" charset="0"/>
          <a:ea typeface="맑은 고딕" pitchFamily="50" charset="-127"/>
          <a:cs typeface="Arial" pitchFamily="34" charset="0"/>
        </a:defRPr>
      </a:lvl2pPr>
      <a:lvl3pPr marL="1005840" marR="0" indent="-256032" algn="l" defTabSz="914400" rtl="0" eaLnBrk="1" fontAlgn="auto" latinLnBrk="1" hangingPunct="1">
        <a:lnSpc>
          <a:spcPct val="100000"/>
        </a:lnSpc>
        <a:spcBef>
          <a:spcPct val="20000"/>
        </a:spcBef>
        <a:spcAft>
          <a:spcPts val="0"/>
        </a:spcAft>
        <a:buClr>
          <a:srgbClr val="C0504D"/>
        </a:buClr>
        <a:buSzPct val="100000"/>
        <a:buFont typeface="Wingdings" pitchFamily="2" charset="2"/>
        <a:buChar char="§"/>
        <a:tabLst/>
        <a:defRPr sz="1600" kern="1200">
          <a:solidFill>
            <a:schemeClr val="tx1"/>
          </a:solidFill>
          <a:latin typeface="Arial" pitchFamily="34" charset="0"/>
          <a:ea typeface="맑은 고딕" pitchFamily="50" charset="-127"/>
          <a:cs typeface="Arial" pitchFamily="34" charset="0"/>
        </a:defRPr>
      </a:lvl3pPr>
      <a:lvl4pPr marL="1280160" marR="0" indent="-237744" algn="l" defTabSz="914400" rtl="0" eaLnBrk="1" fontAlgn="auto" latinLnBrk="1" hangingPunct="1">
        <a:lnSpc>
          <a:spcPct val="100000"/>
        </a:lnSpc>
        <a:spcBef>
          <a:spcPct val="20000"/>
        </a:spcBef>
        <a:spcAft>
          <a:spcPts val="0"/>
        </a:spcAft>
        <a:buClr>
          <a:srgbClr val="9BBB59"/>
        </a:buClr>
        <a:buSzPct val="100000"/>
        <a:buFont typeface="Arial" pitchFamily="34" charset="0"/>
        <a:buChar char="•"/>
        <a:tabLst/>
        <a:defRPr sz="1600" kern="1200">
          <a:solidFill>
            <a:schemeClr val="tx1"/>
          </a:solidFill>
          <a:latin typeface="Arial" pitchFamily="34" charset="0"/>
          <a:ea typeface="맑은 고딕" pitchFamily="50" charset="-127"/>
          <a:cs typeface="Arial" pitchFamily="34" charset="0"/>
        </a:defRPr>
      </a:lvl4pPr>
      <a:lvl5pPr marL="1490472" marR="0" indent="-182880" algn="l" defTabSz="914400" rtl="0" eaLnBrk="1" fontAlgn="auto" latinLnBrk="1" hangingPunct="1">
        <a:lnSpc>
          <a:spcPct val="100000"/>
        </a:lnSpc>
        <a:spcBef>
          <a:spcPct val="20000"/>
        </a:spcBef>
        <a:spcAft>
          <a:spcPts val="0"/>
        </a:spcAft>
        <a:buClr>
          <a:srgbClr val="8064A2"/>
        </a:buClr>
        <a:buSzPct val="100000"/>
        <a:buFont typeface="Arial"/>
        <a:buChar char="-"/>
        <a:tabLst/>
        <a:defRPr sz="1600" kern="1200">
          <a:solidFill>
            <a:schemeClr val="tx1"/>
          </a:solidFill>
          <a:latin typeface="Arial" pitchFamily="34" charset="0"/>
          <a:ea typeface="맑은 고딕" pitchFamily="50" charset="-127"/>
          <a:cs typeface="Arial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jinhyuk@uns.ajou.ac.kr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9512" y="2276872"/>
            <a:ext cx="8820472" cy="1470025"/>
          </a:xfrm>
        </p:spPr>
        <p:txBody>
          <a:bodyPr>
            <a:no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Bluetooth Communication with Android</a:t>
            </a:r>
            <a:endParaRPr lang="ko-KR" altLang="en-US" sz="1100" dirty="0">
              <a:solidFill>
                <a:srgbClr val="C00000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endParaRPr lang="en-US" altLang="ko-KR" sz="1600" b="1" i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600" b="1" i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400" b="1" i="1" dirty="0" smtClean="0">
                <a:latin typeface="+mn-lt"/>
                <a:ea typeface="맑은 고딕" panose="020B0503020000020004" pitchFamily="50" charset="-127"/>
              </a:rPr>
              <a:t>2016. 09. 08.</a:t>
            </a:r>
            <a:endParaRPr lang="en-US" altLang="ko-KR" sz="2400" b="1" i="1" dirty="0">
              <a:latin typeface="+mn-lt"/>
              <a:ea typeface="맑은 고딕" panose="020B0503020000020004" pitchFamily="50" charset="-127"/>
            </a:endParaRPr>
          </a:p>
          <a:p>
            <a:pPr algn="ctr"/>
            <a:r>
              <a:rPr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Jinhyuk Yim</a:t>
            </a:r>
            <a:r>
              <a:rPr lang="ko-KR" altLang="en-US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 dirty="0" smtClean="0">
                <a:latin typeface="+mn-lt"/>
                <a:ea typeface="맑은 고딕" panose="020B0503020000020004" pitchFamily="50" charset="-127"/>
              </a:rPr>
              <a:t>(jinhyuk@uns.ajou.ac.kr)</a:t>
            </a:r>
          </a:p>
          <a:p>
            <a:pPr algn="ctr"/>
            <a:r>
              <a:rPr lang="en-US" altLang="ko-KR" sz="2400" b="1" dirty="0" err="1" smtClean="0">
                <a:latin typeface="+mn-lt"/>
                <a:ea typeface="맑은 고딕" panose="020B0503020000020004" pitchFamily="50" charset="-127"/>
              </a:rPr>
              <a:t>Eungkyu</a:t>
            </a:r>
            <a:r>
              <a:rPr lang="en-US" altLang="ko-KR" sz="2400" b="1" dirty="0" smtClean="0">
                <a:latin typeface="+mn-lt"/>
                <a:ea typeface="맑은 고딕" panose="020B0503020000020004" pitchFamily="50" charset="-127"/>
              </a:rPr>
              <a:t> Lee (eungkyu@uns.ajou.ac.kr)</a:t>
            </a:r>
            <a:endParaRPr lang="en-US" altLang="ko-KR" sz="2400" dirty="0">
              <a:latin typeface="+mn-lt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46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Ensure this device is discoverable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File path: </a:t>
            </a:r>
            <a:r>
              <a:rPr lang="en-US" altLang="ko-KR" dirty="0" smtClean="0"/>
              <a:t>Java </a:t>
            </a:r>
            <a:r>
              <a:rPr lang="en-US" altLang="ko-KR" dirty="0"/>
              <a:t>-&gt; </a:t>
            </a:r>
            <a:r>
              <a:rPr lang="en-US" altLang="ko-KR" dirty="0" err="1"/>
              <a:t>com.hardcopy.btchat</a:t>
            </a:r>
            <a:r>
              <a:rPr lang="en-US" altLang="ko-KR" dirty="0"/>
              <a:t> -&gt; </a:t>
            </a:r>
            <a:r>
              <a:rPr lang="en-US" altLang="ko-KR" dirty="0" err="1"/>
              <a:t>MainActivity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131" y="2780928"/>
            <a:ext cx="8636047" cy="177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761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Handles transmission data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File path: </a:t>
            </a:r>
            <a:r>
              <a:rPr lang="en-US" altLang="ko-KR" dirty="0" smtClean="0"/>
              <a:t>Java </a:t>
            </a:r>
            <a:r>
              <a:rPr lang="en-US" altLang="ko-KR" dirty="0" smtClean="0"/>
              <a:t>-&gt; </a:t>
            </a:r>
            <a:r>
              <a:rPr lang="en-US" altLang="ko-KR" dirty="0" err="1" smtClean="0"/>
              <a:t>com.hardcopy.btchat</a:t>
            </a:r>
            <a:r>
              <a:rPr lang="en-US" altLang="ko-KR" dirty="0" smtClean="0"/>
              <a:t> -&gt; Bluetooth -&gt; BluetoothManager.java -&gt; Private class </a:t>
            </a:r>
            <a:r>
              <a:rPr lang="en-US" altLang="ko-KR" dirty="0" err="1" smtClean="0"/>
              <a:t>ConnectedThread</a:t>
            </a:r>
            <a:r>
              <a:rPr lang="en-US" altLang="ko-KR" dirty="0" smtClean="0"/>
              <a:t> extends Thread { 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664" y="2420888"/>
            <a:ext cx="4232424" cy="382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605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Project Introduction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1341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Team Project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Implementing prototype of your IoT service</a:t>
            </a:r>
          </a:p>
          <a:p>
            <a:pPr lvl="1"/>
            <a:r>
              <a:rPr lang="en-US" altLang="ko-KR" dirty="0" smtClean="0"/>
              <a:t>Does not have to be </a:t>
            </a:r>
            <a:r>
              <a:rPr lang="en-US" altLang="ko-KR" b="1" u="sng" dirty="0" smtClean="0"/>
              <a:t>Home IoT service</a:t>
            </a:r>
          </a:p>
          <a:p>
            <a:pPr lvl="1"/>
            <a:endParaRPr lang="en-US" altLang="ko-KR" dirty="0" smtClean="0"/>
          </a:p>
          <a:p>
            <a:r>
              <a:rPr lang="en-US" altLang="ko-KR" b="1" dirty="0" smtClean="0"/>
              <a:t>Project Description &amp; Requirement</a:t>
            </a:r>
          </a:p>
          <a:p>
            <a:pPr lvl="1"/>
            <a:r>
              <a:rPr lang="en-US" altLang="ko-KR" dirty="0" smtClean="0"/>
              <a:t>1. </a:t>
            </a:r>
            <a:r>
              <a:rPr lang="en-US" altLang="ko-KR" u="sng" dirty="0" smtClean="0"/>
              <a:t>Implement Raspberry Pi 3 based sensing environment</a:t>
            </a:r>
          </a:p>
          <a:p>
            <a:pPr lvl="2"/>
            <a:r>
              <a:rPr lang="en-US" altLang="ko-KR" dirty="0" smtClean="0"/>
              <a:t>Use basic sensor that we already provided</a:t>
            </a:r>
          </a:p>
          <a:p>
            <a:pPr lvl="2"/>
            <a:r>
              <a:rPr lang="en-US" altLang="ko-KR" dirty="0" smtClean="0"/>
              <a:t>You can use additional sensors</a:t>
            </a:r>
          </a:p>
          <a:p>
            <a:pPr lvl="1"/>
            <a:r>
              <a:rPr lang="en-US" altLang="ko-KR" dirty="0" smtClean="0"/>
              <a:t>2. </a:t>
            </a:r>
            <a:r>
              <a:rPr lang="en-US" altLang="ko-KR" u="sng" dirty="0" smtClean="0"/>
              <a:t>Use 1 communication interface (Wi-Fi/Bluetooth/BLE)</a:t>
            </a:r>
          </a:p>
          <a:p>
            <a:pPr lvl="2"/>
            <a:r>
              <a:rPr lang="en-US" altLang="ko-KR" dirty="0" smtClean="0"/>
              <a:t>Pi 3 has embedded Wi-Fi and BLE</a:t>
            </a:r>
          </a:p>
          <a:p>
            <a:pPr lvl="1"/>
            <a:r>
              <a:rPr lang="en-US" altLang="ko-KR" dirty="0" smtClean="0"/>
              <a:t>3. </a:t>
            </a:r>
            <a:r>
              <a:rPr lang="en-US" altLang="ko-KR" u="sng" dirty="0" smtClean="0"/>
              <a:t>Implement Smartphone Application</a:t>
            </a:r>
          </a:p>
          <a:p>
            <a:pPr lvl="1"/>
            <a:r>
              <a:rPr lang="en-US" altLang="ko-KR" dirty="0" smtClean="0"/>
              <a:t>4. If you want to enhance the quality of your project, use </a:t>
            </a:r>
            <a:r>
              <a:rPr lang="en-US" altLang="ko-KR" b="1" dirty="0" smtClean="0"/>
              <a:t>Amazon Web service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1~3 </a:t>
            </a:r>
            <a:r>
              <a:rPr lang="en-US" altLang="ko-KR" dirty="0" smtClean="0">
                <a:sym typeface="Wingdings" panose="05000000000000000000" pitchFamily="2" charset="2"/>
              </a:rPr>
              <a:t> mandatory, 4  optional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7662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Assignment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Design your own IoT application</a:t>
            </a:r>
          </a:p>
          <a:p>
            <a:endParaRPr lang="en-US" altLang="ko-KR" dirty="0"/>
          </a:p>
          <a:p>
            <a:r>
              <a:rPr lang="en-US" altLang="ko-KR" b="1" dirty="0" smtClean="0"/>
              <a:t>Must contain below information</a:t>
            </a:r>
          </a:p>
          <a:p>
            <a:pPr lvl="1"/>
            <a:r>
              <a:rPr lang="en-US" altLang="ko-KR" dirty="0" smtClean="0"/>
              <a:t>Application that you try to implement</a:t>
            </a:r>
          </a:p>
          <a:p>
            <a:pPr lvl="1"/>
            <a:r>
              <a:rPr lang="en-US" altLang="ko-KR" dirty="0" smtClean="0"/>
              <a:t>Sensors you need and how to use these sensors</a:t>
            </a:r>
          </a:p>
          <a:p>
            <a:pPr lvl="1"/>
            <a:r>
              <a:rPr lang="en-US" altLang="ko-KR" dirty="0" smtClean="0"/>
              <a:t>Communication interface that you try to use</a:t>
            </a:r>
          </a:p>
          <a:p>
            <a:pPr lvl="1"/>
            <a:r>
              <a:rPr lang="en-US" altLang="ko-KR" dirty="0" smtClean="0"/>
              <a:t>Overall architecture</a:t>
            </a:r>
          </a:p>
          <a:p>
            <a:pPr lvl="1"/>
            <a:endParaRPr lang="en-US" altLang="ko-KR" dirty="0"/>
          </a:p>
          <a:p>
            <a:r>
              <a:rPr lang="en-US" altLang="ko-KR" b="1" dirty="0" smtClean="0"/>
              <a:t>Due date: 19/Sep/2016</a:t>
            </a:r>
          </a:p>
          <a:p>
            <a:pPr lvl="1"/>
            <a:r>
              <a:rPr lang="en-US" altLang="ko-KR" dirty="0" smtClean="0"/>
              <a:t>Submit your assignment in </a:t>
            </a:r>
            <a:r>
              <a:rPr lang="en-US" altLang="ko-KR" dirty="0" err="1" smtClean="0"/>
              <a:t>powerpoint</a:t>
            </a:r>
            <a:r>
              <a:rPr lang="en-US" altLang="ko-KR" dirty="0" smtClean="0"/>
              <a:t> format (PPT)</a:t>
            </a:r>
          </a:p>
          <a:p>
            <a:pPr lvl="1"/>
            <a:r>
              <a:rPr lang="en-US" altLang="ko-KR" dirty="0" smtClean="0"/>
              <a:t>E-mail: </a:t>
            </a:r>
            <a:r>
              <a:rPr lang="en-US" altLang="ko-KR" dirty="0" smtClean="0">
                <a:hlinkClick r:id="rId2"/>
              </a:rPr>
              <a:t>jinhyuk@uns.ajou.ac.kr</a:t>
            </a:r>
            <a:r>
              <a:rPr lang="en-US" altLang="ko-KR" dirty="0" smtClean="0"/>
              <a:t> </a:t>
            </a:r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0534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98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ko-KR" dirty="0" smtClean="0"/>
              <a:t>Bluetooth</a:t>
            </a:r>
          </a:p>
          <a:p>
            <a:pPr>
              <a:buFont typeface="Wingdings" pitchFamily="2" charset="2"/>
              <a:buChar char="§"/>
            </a:pPr>
            <a:endParaRPr lang="en-US" altLang="ko-KR" dirty="0" smtClean="0"/>
          </a:p>
          <a:p>
            <a:pPr>
              <a:buFont typeface="Wingdings" pitchFamily="2" charset="2"/>
              <a:buChar char="§"/>
            </a:pPr>
            <a:r>
              <a:rPr lang="en-US" altLang="ko-KR" dirty="0" smtClean="0"/>
              <a:t>Make Bluetooth Chatting Application</a:t>
            </a:r>
          </a:p>
          <a:p>
            <a:pPr>
              <a:buFont typeface="Wingdings" pitchFamily="2" charset="2"/>
              <a:buChar char="§"/>
            </a:pPr>
            <a:endParaRPr lang="en-US" altLang="ko-KR" dirty="0"/>
          </a:p>
          <a:p>
            <a:pPr>
              <a:buFont typeface="Wingdings" pitchFamily="2" charset="2"/>
              <a:buChar char="§"/>
            </a:pPr>
            <a:r>
              <a:rPr lang="en-US" altLang="ko-KR" dirty="0" smtClean="0"/>
              <a:t>Project Introduction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274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Bluetooth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929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piconet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666" y="4804550"/>
            <a:ext cx="4900662" cy="1899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Bluetooth </a:t>
            </a:r>
            <a:r>
              <a:rPr lang="en-US" altLang="ko-KR" dirty="0" smtClean="0"/>
              <a:t>(</a:t>
            </a:r>
            <a:r>
              <a:rPr lang="en-US" altLang="ko-KR" dirty="0" smtClean="0"/>
              <a:t>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Bluetooth</a:t>
            </a:r>
          </a:p>
          <a:p>
            <a:pPr lvl="1"/>
            <a:r>
              <a:rPr lang="en-US" altLang="ko-KR" dirty="0"/>
              <a:t>Bluetooth</a:t>
            </a:r>
            <a:r>
              <a:rPr lang="en-US" altLang="ko-KR" dirty="0" smtClean="0"/>
              <a:t> is </a:t>
            </a:r>
            <a:r>
              <a:rPr lang="en-US" altLang="ko-KR" dirty="0"/>
              <a:t>a wireless technology standard for exchanging data over short distances from fixed and mobile </a:t>
            </a:r>
            <a:r>
              <a:rPr lang="en-US" altLang="ko-KR" dirty="0" smtClean="0"/>
              <a:t>devices</a:t>
            </a:r>
            <a:r>
              <a:rPr lang="en-US" altLang="ko-KR" dirty="0"/>
              <a:t>.</a:t>
            </a:r>
            <a:r>
              <a:rPr lang="en-US" altLang="ko-KR" dirty="0" smtClean="0"/>
              <a:t> And one </a:t>
            </a:r>
            <a:r>
              <a:rPr lang="en-US" altLang="ko-KR" dirty="0"/>
              <a:t>of the popular wireless communication technologies because of its low power consumption, low </a:t>
            </a:r>
            <a:r>
              <a:rPr lang="en-US" altLang="ko-KR" dirty="0" smtClean="0"/>
              <a:t>cost.</a:t>
            </a:r>
          </a:p>
          <a:p>
            <a:r>
              <a:rPr lang="en-US" altLang="ko-KR" b="1" dirty="0" smtClean="0"/>
              <a:t>Master and Slaves</a:t>
            </a:r>
          </a:p>
          <a:p>
            <a:pPr lvl="1"/>
            <a:r>
              <a:rPr lang="en-US" altLang="ko-KR" dirty="0" smtClean="0"/>
              <a:t>Bluetooth networks use a master/slave model to control when and where devices can send data.</a:t>
            </a:r>
          </a:p>
          <a:p>
            <a:pPr lvl="1"/>
            <a:r>
              <a:rPr lang="en-US" altLang="ko-KR" dirty="0" smtClean="0"/>
              <a:t>The master can send data to any of its slaves and request data from them as well.</a:t>
            </a:r>
          </a:p>
          <a:p>
            <a:pPr lvl="1"/>
            <a:r>
              <a:rPr lang="en-US" altLang="ko-KR" dirty="0" smtClean="0"/>
              <a:t>Slaves are only allowed to transmit to and receive from their master.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178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Bluetooth </a:t>
            </a:r>
            <a:r>
              <a:rPr lang="en-US" altLang="ko-KR" dirty="0" smtClean="0"/>
              <a:t>(</a:t>
            </a:r>
            <a:r>
              <a:rPr lang="en-US" altLang="ko-KR" dirty="0" smtClean="0"/>
              <a:t>2/2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Bluetooth devices for Arduino</a:t>
            </a:r>
          </a:p>
          <a:p>
            <a:pPr lvl="1"/>
            <a:r>
              <a:rPr lang="en-US" altLang="ko-KR" b="1" dirty="0" smtClean="0"/>
              <a:t>Bluetooth module</a:t>
            </a:r>
          </a:p>
          <a:p>
            <a:pPr lvl="2"/>
            <a:r>
              <a:rPr lang="en-US" altLang="ko-KR" dirty="0" smtClean="0"/>
              <a:t>Connects the Arduino using cable.</a:t>
            </a:r>
          </a:p>
          <a:p>
            <a:pPr lvl="2"/>
            <a:endParaRPr lang="en-US" altLang="ko-KR" dirty="0" smtClean="0"/>
          </a:p>
          <a:p>
            <a:pPr lvl="1"/>
            <a:r>
              <a:rPr lang="en-US" altLang="ko-KR" b="1" dirty="0" smtClean="0"/>
              <a:t>Bluetooth shield</a:t>
            </a:r>
          </a:p>
          <a:p>
            <a:pPr lvl="2"/>
            <a:r>
              <a:rPr lang="en-US" altLang="ko-KR" dirty="0"/>
              <a:t>Mount the Bluetooth Shield on the headers of </a:t>
            </a:r>
            <a:r>
              <a:rPr lang="en-US" altLang="ko-KR" dirty="0" smtClean="0"/>
              <a:t>Arduino.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5122" name="Picture 2" descr="http://www.allaboutcircuits.com/uploads/articles/HC05_bb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19"/>
          <a:stretch/>
        </p:blipFill>
        <p:spPr bwMode="auto">
          <a:xfrm>
            <a:off x="3832839" y="4005064"/>
            <a:ext cx="4775408" cy="1969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245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Make Bluetooth Chatting Application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7773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Bluetooth Slave Example Code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Arduino Bluetooth Codes</a:t>
            </a:r>
            <a:endParaRPr lang="en-US" altLang="ko-KR" b="1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2051720" y="1700808"/>
            <a:ext cx="4752528" cy="4574570"/>
            <a:chOff x="2051720" y="1700808"/>
            <a:chExt cx="4752528" cy="457457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51720" y="1700808"/>
              <a:ext cx="4752528" cy="4574570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2195736" y="4437112"/>
              <a:ext cx="2592288" cy="165618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7077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Activate Bluetooth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File path: </a:t>
            </a:r>
            <a:r>
              <a:rPr lang="en-US" altLang="ko-KR" dirty="0" smtClean="0"/>
              <a:t>Java </a:t>
            </a:r>
            <a:r>
              <a:rPr lang="en-US" altLang="ko-KR" dirty="0" smtClean="0"/>
              <a:t>-&gt; </a:t>
            </a:r>
            <a:r>
              <a:rPr lang="en-US" altLang="ko-KR" dirty="0" err="1" smtClean="0"/>
              <a:t>com.hardcopy.btchat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MainActivity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060848"/>
            <a:ext cx="5514814" cy="403244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479540" y="3200156"/>
            <a:ext cx="1887006" cy="18815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283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Listening for discovered devices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File path: </a:t>
            </a:r>
            <a:r>
              <a:rPr lang="en-US" altLang="ko-KR" dirty="0" smtClean="0"/>
              <a:t>java </a:t>
            </a:r>
            <a:r>
              <a:rPr lang="en-US" altLang="ko-KR" dirty="0" smtClean="0"/>
              <a:t>-&gt; </a:t>
            </a:r>
            <a:r>
              <a:rPr lang="en-US" altLang="ko-KR" dirty="0" err="1" smtClean="0"/>
              <a:t>com.hardcopy.btchat</a:t>
            </a:r>
            <a:r>
              <a:rPr lang="en-US" altLang="ko-KR" dirty="0" smtClean="0"/>
              <a:t> </a:t>
            </a:r>
            <a:r>
              <a:rPr lang="en-US" altLang="ko-KR" dirty="0" smtClean="0"/>
              <a:t>-&gt; </a:t>
            </a:r>
            <a:r>
              <a:rPr lang="en-US" altLang="ko-KR" dirty="0" err="1" smtClean="0"/>
              <a:t>DeviceListActivity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204864"/>
            <a:ext cx="5996034" cy="429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87632"/>
      </p:ext>
    </p:extLst>
  </p:cSld>
  <p:clrMapOvr>
    <a:masterClrMapping/>
  </p:clrMapOvr>
</p:sld>
</file>

<file path=ppt/theme/theme1.xml><?xml version="1.0" encoding="utf-8"?>
<a:theme xmlns:a="http://schemas.openxmlformats.org/drawingml/2006/main" name="UbiNeS Slide Format 2010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personal">
      <a:majorFont>
        <a:latin typeface="HY견고딕"/>
        <a:ea typeface="HY견고딕"/>
        <a:cs typeface=""/>
      </a:majorFont>
      <a:minorFont>
        <a:latin typeface="Arial"/>
        <a:ea typeface="HY중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rgbClr val="FF0000"/>
          </a:solidFill>
          <a:prstDash val="dash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UbiNeS Slide Format 2010</Template>
  <TotalTime>28432</TotalTime>
  <Words>366</Words>
  <Application>Microsoft Office PowerPoint</Application>
  <PresentationFormat>화면 슬라이드 쇼(4:3)</PresentationFormat>
  <Paragraphs>77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HY견고딕</vt:lpstr>
      <vt:lpstr>HY중고딕</vt:lpstr>
      <vt:lpstr>굴림</vt:lpstr>
      <vt:lpstr>맑은 고딕</vt:lpstr>
      <vt:lpstr>Arial</vt:lpstr>
      <vt:lpstr>Wingdings</vt:lpstr>
      <vt:lpstr>Wingdings 2</vt:lpstr>
      <vt:lpstr>UbiNeS Slide Format 2010</vt:lpstr>
      <vt:lpstr>Bluetooth Communication with Android</vt:lpstr>
      <vt:lpstr>PowerPoint 프레젠테이션</vt:lpstr>
      <vt:lpstr>Bluetooth</vt:lpstr>
      <vt:lpstr>Bluetooth (1/2)</vt:lpstr>
      <vt:lpstr>Bluetooth (2/2)</vt:lpstr>
      <vt:lpstr>Make Bluetooth Chatting Application</vt:lpstr>
      <vt:lpstr>Bluetooth Slave Example Code</vt:lpstr>
      <vt:lpstr>Activate Bluetooth</vt:lpstr>
      <vt:lpstr>Listening for discovered devices</vt:lpstr>
      <vt:lpstr>Ensure this device is discoverable</vt:lpstr>
      <vt:lpstr>Handles transmission data</vt:lpstr>
      <vt:lpstr>Project Introduction</vt:lpstr>
      <vt:lpstr>Team Project</vt:lpstr>
      <vt:lpstr>Assignment</vt:lpstr>
      <vt:lpstr>PowerPoint 프레젠테이션</vt:lpstr>
    </vt:vector>
  </TitlesOfParts>
  <Company>Organization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Multi-hop Transmission Opportunity in Wireless Multihop Networks</dc:title>
  <dc:creator>Owner</dc:creator>
  <cp:lastModifiedBy>임진혁</cp:lastModifiedBy>
  <cp:revision>1010</cp:revision>
  <cp:lastPrinted>2014-11-12T15:35:10Z</cp:lastPrinted>
  <dcterms:created xsi:type="dcterms:W3CDTF">2010-07-22T00:02:18Z</dcterms:created>
  <dcterms:modified xsi:type="dcterms:W3CDTF">2016-09-08T05:02:22Z</dcterms:modified>
</cp:coreProperties>
</file>