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4"/>
  </p:sldMasterIdLst>
  <p:notesMasterIdLst>
    <p:notesMasterId r:id="rId24"/>
  </p:notesMasterIdLst>
  <p:sldIdLst>
    <p:sldId id="274" r:id="rId5"/>
    <p:sldId id="367" r:id="rId6"/>
    <p:sldId id="366" r:id="rId7"/>
    <p:sldId id="368" r:id="rId8"/>
    <p:sldId id="394" r:id="rId9"/>
    <p:sldId id="397" r:id="rId10"/>
    <p:sldId id="398" r:id="rId11"/>
    <p:sldId id="399" r:id="rId12"/>
    <p:sldId id="409" r:id="rId13"/>
    <p:sldId id="364" r:id="rId14"/>
    <p:sldId id="410" r:id="rId15"/>
    <p:sldId id="395" r:id="rId16"/>
    <p:sldId id="400" r:id="rId17"/>
    <p:sldId id="408" r:id="rId18"/>
    <p:sldId id="404" r:id="rId19"/>
    <p:sldId id="406" r:id="rId20"/>
    <p:sldId id="407" r:id="rId21"/>
    <p:sldId id="405" r:id="rId22"/>
    <p:sldId id="36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35D73F-B638-4123-B656-79AB03E7D85D}" v="366" dt="2020-07-20T03:19:44.8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8" autoAdjust="0"/>
    <p:restoredTop sz="64160" autoAdjust="0"/>
  </p:normalViewPr>
  <p:slideViewPr>
    <p:cSldViewPr snapToGrid="0">
      <p:cViewPr varScale="1">
        <p:scale>
          <a:sx n="73" d="100"/>
          <a:sy n="73" d="100"/>
        </p:scale>
        <p:origin x="1278" y="6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8313AD-BCDD-43D8-9AFC-73B4CBD26927}" type="doc">
      <dgm:prSet loTypeId="urn:microsoft.com/office/officeart/2018/2/layout/IconLabelList" loCatId="icon" qsTypeId="urn:microsoft.com/office/officeart/2005/8/quickstyle/simple1" qsCatId="simple" csTypeId="urn:microsoft.com/office/officeart/2005/8/colors/accent2_2" csCatId="accent2" phldr="1"/>
      <dgm:spPr/>
      <dgm:t>
        <a:bodyPr/>
        <a:lstStyle/>
        <a:p>
          <a:endParaRPr lang="en-US"/>
        </a:p>
      </dgm:t>
    </dgm:pt>
    <dgm:pt modelId="{AB359F51-E61D-4F7B-9A28-F3D3F32B6E41}">
      <dgm:prSet/>
      <dgm:spPr/>
      <dgm:t>
        <a:bodyPr/>
        <a:lstStyle/>
        <a:p>
          <a:pPr>
            <a:lnSpc>
              <a:spcPct val="100000"/>
            </a:lnSpc>
          </a:pPr>
          <a:r>
            <a:rPr lang="en-US" dirty="0"/>
            <a:t>Browse from existing gallery</a:t>
          </a:r>
        </a:p>
      </dgm:t>
    </dgm:pt>
    <dgm:pt modelId="{E44CB00D-08C0-4D8D-A78B-7AF9619EA797}" type="parTrans" cxnId="{72C50B63-6D9E-481A-B2A6-D843935D6530}">
      <dgm:prSet/>
      <dgm:spPr/>
      <dgm:t>
        <a:bodyPr/>
        <a:lstStyle/>
        <a:p>
          <a:endParaRPr lang="en-US"/>
        </a:p>
      </dgm:t>
    </dgm:pt>
    <dgm:pt modelId="{97A7E06B-489C-42B4-B79D-D4B32ACE0DE1}" type="sibTrans" cxnId="{72C50B63-6D9E-481A-B2A6-D843935D6530}">
      <dgm:prSet/>
      <dgm:spPr/>
      <dgm:t>
        <a:bodyPr/>
        <a:lstStyle/>
        <a:p>
          <a:endParaRPr lang="en-US"/>
        </a:p>
      </dgm:t>
    </dgm:pt>
    <dgm:pt modelId="{C9DFFD93-5F62-4745-90A2-4F38D7ABD631}">
      <dgm:prSet/>
      <dgm:spPr/>
      <dgm:t>
        <a:bodyPr/>
        <a:lstStyle/>
        <a:p>
          <a:pPr>
            <a:lnSpc>
              <a:spcPct val="100000"/>
            </a:lnSpc>
          </a:pPr>
          <a:r>
            <a:rPr lang="en-US"/>
            <a:t>Exporting your Template from Azure Portal</a:t>
          </a:r>
        </a:p>
      </dgm:t>
    </dgm:pt>
    <dgm:pt modelId="{0D2E8CA7-ACEE-46FE-A704-EDB032FA9543}" type="parTrans" cxnId="{A4EDA11A-EF75-4429-80A6-8039FFA0F50E}">
      <dgm:prSet/>
      <dgm:spPr/>
      <dgm:t>
        <a:bodyPr/>
        <a:lstStyle/>
        <a:p>
          <a:endParaRPr lang="en-US"/>
        </a:p>
      </dgm:t>
    </dgm:pt>
    <dgm:pt modelId="{724199BA-7D00-4BD1-A9E8-34317C93F5EE}" type="sibTrans" cxnId="{A4EDA11A-EF75-4429-80A6-8039FFA0F50E}">
      <dgm:prSet/>
      <dgm:spPr/>
      <dgm:t>
        <a:bodyPr/>
        <a:lstStyle/>
        <a:p>
          <a:endParaRPr lang="en-US"/>
        </a:p>
      </dgm:t>
    </dgm:pt>
    <dgm:pt modelId="{6739DDFA-E24E-4980-BF64-925A45FD680B}">
      <dgm:prSet/>
      <dgm:spPr/>
      <dgm:t>
        <a:bodyPr/>
        <a:lstStyle/>
        <a:p>
          <a:pPr>
            <a:lnSpc>
              <a:spcPct val="100000"/>
            </a:lnSpc>
          </a:pPr>
          <a:r>
            <a:rPr lang="en-US" dirty="0"/>
            <a:t>Create a new one</a:t>
          </a:r>
        </a:p>
      </dgm:t>
    </dgm:pt>
    <dgm:pt modelId="{788DFACC-406C-4E90-AE2F-E3844A07B8E8}" type="parTrans" cxnId="{34445262-2C45-4DCD-9323-33C935A7F960}">
      <dgm:prSet/>
      <dgm:spPr/>
      <dgm:t>
        <a:bodyPr/>
        <a:lstStyle/>
        <a:p>
          <a:endParaRPr lang="en-US"/>
        </a:p>
      </dgm:t>
    </dgm:pt>
    <dgm:pt modelId="{4355C9E9-63FE-447D-9166-5E318ABFBA4E}" type="sibTrans" cxnId="{34445262-2C45-4DCD-9323-33C935A7F960}">
      <dgm:prSet/>
      <dgm:spPr/>
      <dgm:t>
        <a:bodyPr/>
        <a:lstStyle/>
        <a:p>
          <a:endParaRPr lang="en-US"/>
        </a:p>
      </dgm:t>
    </dgm:pt>
    <dgm:pt modelId="{C4ABD924-9435-4200-A8FB-AB74A82CA5F7}" type="pres">
      <dgm:prSet presAssocID="{E08313AD-BCDD-43D8-9AFC-73B4CBD26927}" presName="root" presStyleCnt="0">
        <dgm:presLayoutVars>
          <dgm:dir/>
          <dgm:resizeHandles val="exact"/>
        </dgm:presLayoutVars>
      </dgm:prSet>
      <dgm:spPr/>
    </dgm:pt>
    <dgm:pt modelId="{440D4919-DDB4-42EE-B3DF-B7020E51B668}" type="pres">
      <dgm:prSet presAssocID="{6739DDFA-E24E-4980-BF64-925A45FD680B}" presName="compNode" presStyleCnt="0"/>
      <dgm:spPr/>
    </dgm:pt>
    <dgm:pt modelId="{C3914BE9-16FA-4AC0-9D6F-3248484D78D1}" type="pres">
      <dgm:prSet presAssocID="{6739DDFA-E24E-4980-BF64-925A45FD680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10D8013F-6072-4149-A127-2E8C357233AD}" type="pres">
      <dgm:prSet presAssocID="{6739DDFA-E24E-4980-BF64-925A45FD680B}" presName="spaceRect" presStyleCnt="0"/>
      <dgm:spPr/>
    </dgm:pt>
    <dgm:pt modelId="{02AF483A-DA59-46F6-98CB-809376DFEA88}" type="pres">
      <dgm:prSet presAssocID="{6739DDFA-E24E-4980-BF64-925A45FD680B}" presName="textRect" presStyleLbl="revTx" presStyleIdx="0" presStyleCnt="3">
        <dgm:presLayoutVars>
          <dgm:chMax val="1"/>
          <dgm:chPref val="1"/>
        </dgm:presLayoutVars>
      </dgm:prSet>
      <dgm:spPr/>
    </dgm:pt>
    <dgm:pt modelId="{174E805C-6C76-40A6-BA32-55934755F6E7}" type="pres">
      <dgm:prSet presAssocID="{4355C9E9-63FE-447D-9166-5E318ABFBA4E}" presName="sibTrans" presStyleCnt="0"/>
      <dgm:spPr/>
    </dgm:pt>
    <dgm:pt modelId="{3AFC1CE5-4D05-4885-8B66-02A047C6A9E6}" type="pres">
      <dgm:prSet presAssocID="{AB359F51-E61D-4F7B-9A28-F3D3F32B6E41}" presName="compNode" presStyleCnt="0"/>
      <dgm:spPr/>
    </dgm:pt>
    <dgm:pt modelId="{C3E0FBBF-193C-4FED-887D-7F3CA0366CA2}" type="pres">
      <dgm:prSet presAssocID="{AB359F51-E61D-4F7B-9A28-F3D3F32B6E4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wnload"/>
        </a:ext>
      </dgm:extLst>
    </dgm:pt>
    <dgm:pt modelId="{0886975B-580B-400D-8AD0-EC34671D888F}" type="pres">
      <dgm:prSet presAssocID="{AB359F51-E61D-4F7B-9A28-F3D3F32B6E41}" presName="spaceRect" presStyleCnt="0"/>
      <dgm:spPr/>
    </dgm:pt>
    <dgm:pt modelId="{817DB76A-F9C0-4412-B86F-39244660DBAA}" type="pres">
      <dgm:prSet presAssocID="{AB359F51-E61D-4F7B-9A28-F3D3F32B6E41}" presName="textRect" presStyleLbl="revTx" presStyleIdx="1" presStyleCnt="3">
        <dgm:presLayoutVars>
          <dgm:chMax val="1"/>
          <dgm:chPref val="1"/>
        </dgm:presLayoutVars>
      </dgm:prSet>
      <dgm:spPr/>
    </dgm:pt>
    <dgm:pt modelId="{0BE8A902-F71D-418B-AC16-4FDF0D62EDE7}" type="pres">
      <dgm:prSet presAssocID="{97A7E06B-489C-42B4-B79D-D4B32ACE0DE1}" presName="sibTrans" presStyleCnt="0"/>
      <dgm:spPr/>
    </dgm:pt>
    <dgm:pt modelId="{975E3A3D-E0E1-4528-A035-EBDB49EDEE58}" type="pres">
      <dgm:prSet presAssocID="{C9DFFD93-5F62-4745-90A2-4F38D7ABD631}" presName="compNode" presStyleCnt="0"/>
      <dgm:spPr/>
    </dgm:pt>
    <dgm:pt modelId="{5C3206F2-6173-4140-BD83-8BD8411EA145}" type="pres">
      <dgm:prSet presAssocID="{C9DFFD93-5F62-4745-90A2-4F38D7ABD63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
        </a:ext>
      </dgm:extLst>
    </dgm:pt>
    <dgm:pt modelId="{C516E7BB-AC3B-4719-B3A5-276AFB491C4E}" type="pres">
      <dgm:prSet presAssocID="{C9DFFD93-5F62-4745-90A2-4F38D7ABD631}" presName="spaceRect" presStyleCnt="0"/>
      <dgm:spPr/>
    </dgm:pt>
    <dgm:pt modelId="{E17522DD-ED7E-4D1C-B524-C365854FC866}" type="pres">
      <dgm:prSet presAssocID="{C9DFFD93-5F62-4745-90A2-4F38D7ABD631}" presName="textRect" presStyleLbl="revTx" presStyleIdx="2" presStyleCnt="3">
        <dgm:presLayoutVars>
          <dgm:chMax val="1"/>
          <dgm:chPref val="1"/>
        </dgm:presLayoutVars>
      </dgm:prSet>
      <dgm:spPr/>
    </dgm:pt>
  </dgm:ptLst>
  <dgm:cxnLst>
    <dgm:cxn modelId="{9283A307-F89F-46BC-967A-AA5A729AEE7C}" type="presOf" srcId="{AB359F51-E61D-4F7B-9A28-F3D3F32B6E41}" destId="{817DB76A-F9C0-4412-B86F-39244660DBAA}" srcOrd="0" destOrd="0" presId="urn:microsoft.com/office/officeart/2018/2/layout/IconLabelList"/>
    <dgm:cxn modelId="{A4EDA11A-EF75-4429-80A6-8039FFA0F50E}" srcId="{E08313AD-BCDD-43D8-9AFC-73B4CBD26927}" destId="{C9DFFD93-5F62-4745-90A2-4F38D7ABD631}" srcOrd="2" destOrd="0" parTransId="{0D2E8CA7-ACEE-46FE-A704-EDB032FA9543}" sibTransId="{724199BA-7D00-4BD1-A9E8-34317C93F5EE}"/>
    <dgm:cxn modelId="{34445262-2C45-4DCD-9323-33C935A7F960}" srcId="{E08313AD-BCDD-43D8-9AFC-73B4CBD26927}" destId="{6739DDFA-E24E-4980-BF64-925A45FD680B}" srcOrd="0" destOrd="0" parTransId="{788DFACC-406C-4E90-AE2F-E3844A07B8E8}" sibTransId="{4355C9E9-63FE-447D-9166-5E318ABFBA4E}"/>
    <dgm:cxn modelId="{72C50B63-6D9E-481A-B2A6-D843935D6530}" srcId="{E08313AD-BCDD-43D8-9AFC-73B4CBD26927}" destId="{AB359F51-E61D-4F7B-9A28-F3D3F32B6E41}" srcOrd="1" destOrd="0" parTransId="{E44CB00D-08C0-4D8D-A78B-7AF9619EA797}" sibTransId="{97A7E06B-489C-42B4-B79D-D4B32ACE0DE1}"/>
    <dgm:cxn modelId="{98D32376-1FB9-4123-B365-E1D3A943610C}" type="presOf" srcId="{C9DFFD93-5F62-4745-90A2-4F38D7ABD631}" destId="{E17522DD-ED7E-4D1C-B524-C365854FC866}" srcOrd="0" destOrd="0" presId="urn:microsoft.com/office/officeart/2018/2/layout/IconLabelList"/>
    <dgm:cxn modelId="{450C5DC4-E066-4AA5-ACF6-7F40E16417B6}" type="presOf" srcId="{6739DDFA-E24E-4980-BF64-925A45FD680B}" destId="{02AF483A-DA59-46F6-98CB-809376DFEA88}" srcOrd="0" destOrd="0" presId="urn:microsoft.com/office/officeart/2018/2/layout/IconLabelList"/>
    <dgm:cxn modelId="{22E740D9-C2AB-4CD0-875C-8053E2DBB6A0}" type="presOf" srcId="{E08313AD-BCDD-43D8-9AFC-73B4CBD26927}" destId="{C4ABD924-9435-4200-A8FB-AB74A82CA5F7}" srcOrd="0" destOrd="0" presId="urn:microsoft.com/office/officeart/2018/2/layout/IconLabelList"/>
    <dgm:cxn modelId="{D3676FCC-055D-497F-A34C-6D9424CE8E8F}" type="presParOf" srcId="{C4ABD924-9435-4200-A8FB-AB74A82CA5F7}" destId="{440D4919-DDB4-42EE-B3DF-B7020E51B668}" srcOrd="0" destOrd="0" presId="urn:microsoft.com/office/officeart/2018/2/layout/IconLabelList"/>
    <dgm:cxn modelId="{5E887B50-B958-4253-9FC3-9CFA1F8EBCDB}" type="presParOf" srcId="{440D4919-DDB4-42EE-B3DF-B7020E51B668}" destId="{C3914BE9-16FA-4AC0-9D6F-3248484D78D1}" srcOrd="0" destOrd="0" presId="urn:microsoft.com/office/officeart/2018/2/layout/IconLabelList"/>
    <dgm:cxn modelId="{EBEBE5E3-7518-4A59-870D-31A51F0918FC}" type="presParOf" srcId="{440D4919-DDB4-42EE-B3DF-B7020E51B668}" destId="{10D8013F-6072-4149-A127-2E8C357233AD}" srcOrd="1" destOrd="0" presId="urn:microsoft.com/office/officeart/2018/2/layout/IconLabelList"/>
    <dgm:cxn modelId="{F7ADB40F-DD16-47BD-A284-B87BA7D07814}" type="presParOf" srcId="{440D4919-DDB4-42EE-B3DF-B7020E51B668}" destId="{02AF483A-DA59-46F6-98CB-809376DFEA88}" srcOrd="2" destOrd="0" presId="urn:microsoft.com/office/officeart/2018/2/layout/IconLabelList"/>
    <dgm:cxn modelId="{666C2003-5F73-4C3B-9341-95198B0F8ADC}" type="presParOf" srcId="{C4ABD924-9435-4200-A8FB-AB74A82CA5F7}" destId="{174E805C-6C76-40A6-BA32-55934755F6E7}" srcOrd="1" destOrd="0" presId="urn:microsoft.com/office/officeart/2018/2/layout/IconLabelList"/>
    <dgm:cxn modelId="{10311999-9133-4351-86EA-15606B128960}" type="presParOf" srcId="{C4ABD924-9435-4200-A8FB-AB74A82CA5F7}" destId="{3AFC1CE5-4D05-4885-8B66-02A047C6A9E6}" srcOrd="2" destOrd="0" presId="urn:microsoft.com/office/officeart/2018/2/layout/IconLabelList"/>
    <dgm:cxn modelId="{370FC4FB-E6BB-4257-BBEE-589C79B8AD9F}" type="presParOf" srcId="{3AFC1CE5-4D05-4885-8B66-02A047C6A9E6}" destId="{C3E0FBBF-193C-4FED-887D-7F3CA0366CA2}" srcOrd="0" destOrd="0" presId="urn:microsoft.com/office/officeart/2018/2/layout/IconLabelList"/>
    <dgm:cxn modelId="{86F4CCE8-B6A5-4A3E-8CA8-A0F8FC2993DD}" type="presParOf" srcId="{3AFC1CE5-4D05-4885-8B66-02A047C6A9E6}" destId="{0886975B-580B-400D-8AD0-EC34671D888F}" srcOrd="1" destOrd="0" presId="urn:microsoft.com/office/officeart/2018/2/layout/IconLabelList"/>
    <dgm:cxn modelId="{44CC5136-89C7-4E76-AB7C-16DD26D712EE}" type="presParOf" srcId="{3AFC1CE5-4D05-4885-8B66-02A047C6A9E6}" destId="{817DB76A-F9C0-4412-B86F-39244660DBAA}" srcOrd="2" destOrd="0" presId="urn:microsoft.com/office/officeart/2018/2/layout/IconLabelList"/>
    <dgm:cxn modelId="{B55FBE3B-D5E2-40B2-8A72-478CE069A346}" type="presParOf" srcId="{C4ABD924-9435-4200-A8FB-AB74A82CA5F7}" destId="{0BE8A902-F71D-418B-AC16-4FDF0D62EDE7}" srcOrd="3" destOrd="0" presId="urn:microsoft.com/office/officeart/2018/2/layout/IconLabelList"/>
    <dgm:cxn modelId="{1C448614-68C6-4ED5-B4E8-BA344B6B6290}" type="presParOf" srcId="{C4ABD924-9435-4200-A8FB-AB74A82CA5F7}" destId="{975E3A3D-E0E1-4528-A035-EBDB49EDEE58}" srcOrd="4" destOrd="0" presId="urn:microsoft.com/office/officeart/2018/2/layout/IconLabelList"/>
    <dgm:cxn modelId="{3E50F12F-529E-41E1-B2B1-CF47808AF22A}" type="presParOf" srcId="{975E3A3D-E0E1-4528-A035-EBDB49EDEE58}" destId="{5C3206F2-6173-4140-BD83-8BD8411EA145}" srcOrd="0" destOrd="0" presId="urn:microsoft.com/office/officeart/2018/2/layout/IconLabelList"/>
    <dgm:cxn modelId="{BC585091-6C5D-40DB-A9D0-D6C886D81FD3}" type="presParOf" srcId="{975E3A3D-E0E1-4528-A035-EBDB49EDEE58}" destId="{C516E7BB-AC3B-4719-B3A5-276AFB491C4E}" srcOrd="1" destOrd="0" presId="urn:microsoft.com/office/officeart/2018/2/layout/IconLabelList"/>
    <dgm:cxn modelId="{AFC2F927-20EE-4CE9-8A75-6D06740BD938}" type="presParOf" srcId="{975E3A3D-E0E1-4528-A035-EBDB49EDEE58}" destId="{E17522DD-ED7E-4D1C-B524-C365854FC866}"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914BE9-16FA-4AC0-9D6F-3248484D78D1}">
      <dsp:nvSpPr>
        <dsp:cNvPr id="0" name=""/>
        <dsp:cNvSpPr/>
      </dsp:nvSpPr>
      <dsp:spPr>
        <a:xfrm>
          <a:off x="1063980" y="707106"/>
          <a:ext cx="1274535" cy="12745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2AF483A-DA59-46F6-98CB-809376DFEA88}">
      <dsp:nvSpPr>
        <dsp:cNvPr id="0" name=""/>
        <dsp:cNvSpPr/>
      </dsp:nvSpPr>
      <dsp:spPr>
        <a:xfrm>
          <a:off x="285097" y="2333784"/>
          <a:ext cx="2832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pPr>
          <a:r>
            <a:rPr lang="en-US" sz="2200" kern="1200" dirty="0"/>
            <a:t>Create a new one</a:t>
          </a:r>
        </a:p>
      </dsp:txBody>
      <dsp:txXfrm>
        <a:off x="285097" y="2333784"/>
        <a:ext cx="2832300" cy="720000"/>
      </dsp:txXfrm>
    </dsp:sp>
    <dsp:sp modelId="{C3E0FBBF-193C-4FED-887D-7F3CA0366CA2}">
      <dsp:nvSpPr>
        <dsp:cNvPr id="0" name=""/>
        <dsp:cNvSpPr/>
      </dsp:nvSpPr>
      <dsp:spPr>
        <a:xfrm>
          <a:off x="4391932" y="707106"/>
          <a:ext cx="1274535" cy="12745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17DB76A-F9C0-4412-B86F-39244660DBAA}">
      <dsp:nvSpPr>
        <dsp:cNvPr id="0" name=""/>
        <dsp:cNvSpPr/>
      </dsp:nvSpPr>
      <dsp:spPr>
        <a:xfrm>
          <a:off x="3613050" y="2333784"/>
          <a:ext cx="2832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pPr>
          <a:r>
            <a:rPr lang="en-US" sz="2200" kern="1200" dirty="0"/>
            <a:t>Browse from existing gallery</a:t>
          </a:r>
        </a:p>
      </dsp:txBody>
      <dsp:txXfrm>
        <a:off x="3613050" y="2333784"/>
        <a:ext cx="2832300" cy="720000"/>
      </dsp:txXfrm>
    </dsp:sp>
    <dsp:sp modelId="{5C3206F2-6173-4140-BD83-8BD8411EA145}">
      <dsp:nvSpPr>
        <dsp:cNvPr id="0" name=""/>
        <dsp:cNvSpPr/>
      </dsp:nvSpPr>
      <dsp:spPr>
        <a:xfrm>
          <a:off x="7719885" y="707106"/>
          <a:ext cx="1274535" cy="12745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17522DD-ED7E-4D1C-B524-C365854FC866}">
      <dsp:nvSpPr>
        <dsp:cNvPr id="0" name=""/>
        <dsp:cNvSpPr/>
      </dsp:nvSpPr>
      <dsp:spPr>
        <a:xfrm>
          <a:off x="6941002" y="2333784"/>
          <a:ext cx="2832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pPr>
          <a:r>
            <a:rPr lang="en-US" sz="2200" kern="1200"/>
            <a:t>Exporting your Template from Azure Portal</a:t>
          </a:r>
        </a:p>
      </dsp:txBody>
      <dsp:txXfrm>
        <a:off x="6941002" y="2333784"/>
        <a:ext cx="28323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569481-D196-4D73-B880-037148CE2230}" type="datetimeFigureOut">
              <a:rPr lang="en-US" smtClean="0"/>
              <a:t>7/20/2020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8CC1FC-3B0C-4D13-B1A9-E893BF67DCBA}" type="slidenum">
              <a:rPr lang="en-US" smtClean="0"/>
              <a:t>‹#›</a:t>
            </a:fld>
            <a:endParaRPr lang="en-US"/>
          </a:p>
        </p:txBody>
      </p:sp>
    </p:spTree>
    <p:extLst>
      <p:ext uri="{BB962C8B-B14F-4D97-AF65-F5344CB8AC3E}">
        <p14:creationId xmlns:p14="http://schemas.microsoft.com/office/powerpoint/2010/main" val="2267954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Hey folks, Wely here. It’s been a while since we published the video series of implementing multi-region deployment and DR in Azure. </a:t>
            </a:r>
          </a:p>
          <a:p>
            <a:r>
              <a:rPr lang="en-US" dirty="0"/>
              <a:t>In this video, I’ll provide a crash course about ARM Azure Resource Manager. This provides a fundamental to understand the next video on deploying the actual solution.</a:t>
            </a:r>
          </a:p>
          <a:p>
            <a:r>
              <a:rPr lang="en-US" dirty="0"/>
              <a:t>Thanks to </a:t>
            </a:r>
            <a:r>
              <a:rPr lang="en-US" dirty="0" err="1"/>
              <a:t>Adit</a:t>
            </a:r>
            <a:r>
              <a:rPr lang="en-US" dirty="0"/>
              <a:t> which contributes to this crash course. Let's get started.</a:t>
            </a:r>
          </a:p>
        </p:txBody>
      </p:sp>
      <p:sp>
        <p:nvSpPr>
          <p:cNvPr id="4" name="Slide Number Placeholder 3"/>
          <p:cNvSpPr>
            <a:spLocks noGrp="1"/>
          </p:cNvSpPr>
          <p:nvPr>
            <p:ph type="sldNum" sz="quarter" idx="5"/>
          </p:nvPr>
        </p:nvSpPr>
        <p:spPr/>
        <p:txBody>
          <a:bodyPr/>
          <a:lstStyle/>
          <a:p>
            <a:fld id="{318CC1FC-3B0C-4D13-B1A9-E893BF67DCBA}" type="slidenum">
              <a:rPr lang="en-US" smtClean="0"/>
              <a:t>1</a:t>
            </a:fld>
            <a:endParaRPr lang="en-US"/>
          </a:p>
        </p:txBody>
      </p:sp>
    </p:spTree>
    <p:extLst>
      <p:ext uri="{BB962C8B-B14F-4D97-AF65-F5344CB8AC3E}">
        <p14:creationId xmlns:p14="http://schemas.microsoft.com/office/powerpoint/2010/main" val="11419437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option as I mentioned earlier is to leverage on an existing template which are available in resource template. On this link, you can see that we have more than 900 available template for you to choose.</a:t>
            </a:r>
          </a:p>
          <a:p>
            <a:r>
              <a:rPr lang="en-US" dirty="0"/>
              <a:t>You can pick one and modify according to your need, so that you don’t have to start from scratch.</a:t>
            </a:r>
          </a:p>
        </p:txBody>
      </p:sp>
      <p:sp>
        <p:nvSpPr>
          <p:cNvPr id="4" name="Slide Number Placeholder 3"/>
          <p:cNvSpPr>
            <a:spLocks noGrp="1"/>
          </p:cNvSpPr>
          <p:nvPr>
            <p:ph type="sldNum" sz="quarter" idx="5"/>
          </p:nvPr>
        </p:nvSpPr>
        <p:spPr/>
        <p:txBody>
          <a:bodyPr/>
          <a:lstStyle/>
          <a:p>
            <a:fld id="{318CC1FC-3B0C-4D13-B1A9-E893BF67DCBA}" type="slidenum">
              <a:rPr lang="en-US" smtClean="0"/>
              <a:t>10</a:t>
            </a:fld>
            <a:endParaRPr lang="en-US"/>
          </a:p>
        </p:txBody>
      </p:sp>
    </p:spTree>
    <p:extLst>
      <p:ext uri="{BB962C8B-B14F-4D97-AF65-F5344CB8AC3E}">
        <p14:creationId xmlns:p14="http://schemas.microsoft.com/office/powerpoint/2010/main" val="33679006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 example of choosing a template from the gallery. You can browse the deployment script in GitHub. And you could also, click the Deploy to Azure button, which feeds in the ARM template as deployment in the Azure portal. You can then fill necessary parameter values and create the deployment.</a:t>
            </a:r>
          </a:p>
        </p:txBody>
      </p:sp>
      <p:sp>
        <p:nvSpPr>
          <p:cNvPr id="4" name="Slide Number Placeholder 3"/>
          <p:cNvSpPr>
            <a:spLocks noGrp="1"/>
          </p:cNvSpPr>
          <p:nvPr>
            <p:ph type="sldNum" sz="quarter" idx="5"/>
          </p:nvPr>
        </p:nvSpPr>
        <p:spPr/>
        <p:txBody>
          <a:bodyPr/>
          <a:lstStyle/>
          <a:p>
            <a:fld id="{318CC1FC-3B0C-4D13-B1A9-E893BF67DCBA}" type="slidenum">
              <a:rPr lang="en-US" smtClean="0"/>
              <a:t>11</a:t>
            </a:fld>
            <a:endParaRPr lang="en-US"/>
          </a:p>
        </p:txBody>
      </p:sp>
    </p:spTree>
    <p:extLst>
      <p:ext uri="{BB962C8B-B14F-4D97-AF65-F5344CB8AC3E}">
        <p14:creationId xmlns:p14="http://schemas.microsoft.com/office/powerpoint/2010/main" val="21402718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r>
              <a:rPr lang="en-US" dirty="0"/>
              <a:t>Here’s the third option.</a:t>
            </a:r>
          </a:p>
          <a:p>
            <a:r>
              <a:rPr lang="en-US" dirty="0"/>
              <a:t>Supposed that you already have your Azure resources in a resource group. You can export them by navigate to the Export Template menu in your Resource Group. As you can see that you can, export them as ARM Template or other alternative such as CLI, </a:t>
            </a:r>
            <a:r>
              <a:rPr lang="en-US" dirty="0" err="1"/>
              <a:t>Powershell</a:t>
            </a:r>
            <a:r>
              <a:rPr lang="en-US" dirty="0"/>
              <a:t>, or .NET.</a:t>
            </a:r>
          </a:p>
        </p:txBody>
      </p:sp>
      <p:sp>
        <p:nvSpPr>
          <p:cNvPr id="4" name="Slide Number Placeholder 3"/>
          <p:cNvSpPr>
            <a:spLocks noGrp="1"/>
          </p:cNvSpPr>
          <p:nvPr>
            <p:ph type="sldNum" sz="quarter" idx="10"/>
          </p:nvPr>
        </p:nvSpPr>
        <p:spPr/>
        <p:txBody>
          <a:bodyPr/>
          <a:lstStyle/>
          <a:p>
            <a:fld id="{1489DB6A-E92B-415B-AFB4-9C72D4A9006D}" type="slidenum">
              <a:rPr lang="en-US" smtClean="0"/>
              <a:t>12</a:t>
            </a:fld>
            <a:endParaRPr lang="en-US"/>
          </a:p>
        </p:txBody>
      </p:sp>
    </p:spTree>
    <p:extLst>
      <p:ext uri="{BB962C8B-B14F-4D97-AF65-F5344CB8AC3E}">
        <p14:creationId xmlns:p14="http://schemas.microsoft.com/office/powerpoint/2010/main" val="15079234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authoring your ARM template, you would often need to perform a lot of different operations. You could leverage built-in template functions which improve your productivity and efficiency in authoring your template.</a:t>
            </a:r>
          </a:p>
          <a:p>
            <a:endParaRPr lang="en-US" dirty="0"/>
          </a:p>
          <a:p>
            <a:r>
              <a:rPr lang="en-US" dirty="0"/>
              <a:t>We have functions such as array functions, date function, and so many more which you can check out from that link. </a:t>
            </a:r>
          </a:p>
        </p:txBody>
      </p:sp>
      <p:sp>
        <p:nvSpPr>
          <p:cNvPr id="4" name="Slide Number Placeholder 3"/>
          <p:cNvSpPr>
            <a:spLocks noGrp="1"/>
          </p:cNvSpPr>
          <p:nvPr>
            <p:ph type="sldNum" sz="quarter" idx="5"/>
          </p:nvPr>
        </p:nvSpPr>
        <p:spPr/>
        <p:txBody>
          <a:bodyPr/>
          <a:lstStyle/>
          <a:p>
            <a:fld id="{318CC1FC-3B0C-4D13-B1A9-E893BF67DCBA}" type="slidenum">
              <a:rPr lang="en-US" smtClean="0"/>
              <a:t>13</a:t>
            </a:fld>
            <a:endParaRPr lang="en-US"/>
          </a:p>
        </p:txBody>
      </p:sp>
    </p:spTree>
    <p:extLst>
      <p:ext uri="{BB962C8B-B14F-4D97-AF65-F5344CB8AC3E}">
        <p14:creationId xmlns:p14="http://schemas.microsoft.com/office/powerpoint/2010/main" val="26858965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let’s talk about some of the tips and tricks which may help you when dealing with the ARM template.</a:t>
            </a:r>
          </a:p>
        </p:txBody>
      </p:sp>
      <p:sp>
        <p:nvSpPr>
          <p:cNvPr id="4" name="Slide Number Placeholder 3"/>
          <p:cNvSpPr>
            <a:spLocks noGrp="1"/>
          </p:cNvSpPr>
          <p:nvPr>
            <p:ph type="sldNum" sz="quarter" idx="5"/>
          </p:nvPr>
        </p:nvSpPr>
        <p:spPr/>
        <p:txBody>
          <a:bodyPr/>
          <a:lstStyle/>
          <a:p>
            <a:fld id="{318CC1FC-3B0C-4D13-B1A9-E893BF67DCBA}" type="slidenum">
              <a:rPr lang="en-US" smtClean="0"/>
              <a:t>14</a:t>
            </a:fld>
            <a:endParaRPr lang="en-US"/>
          </a:p>
        </p:txBody>
      </p:sp>
    </p:spTree>
    <p:extLst>
      <p:ext uri="{BB962C8B-B14F-4D97-AF65-F5344CB8AC3E}">
        <p14:creationId xmlns:p14="http://schemas.microsoft.com/office/powerpoint/2010/main" val="37462432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say you’d like to create 2 App Service plan which deployed in two separate region.</a:t>
            </a:r>
          </a:p>
          <a:p>
            <a:r>
              <a:rPr lang="en-US" dirty="0"/>
              <a:t>The simplest way to do that is to create 1 resource and then copy-paste to the second one. Well, that’s a big deal if you only need two resources, what about if you need a lot more.</a:t>
            </a:r>
          </a:p>
          <a:p>
            <a:r>
              <a:rPr lang="en-US" dirty="0"/>
              <a:t>And we all know the copy-paste isn’t the best technique.</a:t>
            </a:r>
          </a:p>
        </p:txBody>
      </p:sp>
      <p:sp>
        <p:nvSpPr>
          <p:cNvPr id="4" name="Slide Number Placeholder 3"/>
          <p:cNvSpPr>
            <a:spLocks noGrp="1"/>
          </p:cNvSpPr>
          <p:nvPr>
            <p:ph type="sldNum" sz="quarter" idx="5"/>
          </p:nvPr>
        </p:nvSpPr>
        <p:spPr/>
        <p:txBody>
          <a:bodyPr/>
          <a:lstStyle/>
          <a:p>
            <a:fld id="{318CC1FC-3B0C-4D13-B1A9-E893BF67DCBA}" type="slidenum">
              <a:rPr lang="en-US" smtClean="0"/>
              <a:t>15</a:t>
            </a:fld>
            <a:endParaRPr lang="en-US"/>
          </a:p>
        </p:txBody>
      </p:sp>
    </p:spTree>
    <p:extLst>
      <p:ext uri="{BB962C8B-B14F-4D97-AF65-F5344CB8AC3E}">
        <p14:creationId xmlns:p14="http://schemas.microsoft.com/office/powerpoint/2010/main" val="32400485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 better way to do is to define them as variables.</a:t>
            </a:r>
          </a:p>
          <a:p>
            <a:r>
              <a:rPr lang="en-US" dirty="0"/>
              <a:t>Then you make use of the copy element which implicitly perform a loop over the variable which you’ve defined. In this example, we’ll perform 2 times of loop since the length of the </a:t>
            </a:r>
            <a:r>
              <a:rPr lang="en-US" dirty="0" err="1"/>
              <a:t>webAppLocations</a:t>
            </a:r>
            <a:r>
              <a:rPr lang="en-US" dirty="0"/>
              <a:t> variable is 2. </a:t>
            </a:r>
          </a:p>
          <a:p>
            <a:r>
              <a:rPr lang="en-US" dirty="0"/>
              <a:t>The copy element is often used together with </a:t>
            </a:r>
            <a:r>
              <a:rPr lang="en-US" dirty="0" err="1"/>
              <a:t>copyIndex</a:t>
            </a:r>
            <a:r>
              <a:rPr lang="en-US" dirty="0"/>
              <a:t>() function which indicate the index of the loop. So as you can see that we’re getting the value of </a:t>
            </a:r>
            <a:r>
              <a:rPr lang="en-US" dirty="0" err="1"/>
              <a:t>webAppStage</a:t>
            </a:r>
            <a:r>
              <a:rPr lang="en-US" dirty="0"/>
              <a:t>.</a:t>
            </a:r>
          </a:p>
        </p:txBody>
      </p:sp>
      <p:sp>
        <p:nvSpPr>
          <p:cNvPr id="4" name="Slide Number Placeholder 3"/>
          <p:cNvSpPr>
            <a:spLocks noGrp="1"/>
          </p:cNvSpPr>
          <p:nvPr>
            <p:ph type="sldNum" sz="quarter" idx="5"/>
          </p:nvPr>
        </p:nvSpPr>
        <p:spPr/>
        <p:txBody>
          <a:bodyPr/>
          <a:lstStyle/>
          <a:p>
            <a:fld id="{318CC1FC-3B0C-4D13-B1A9-E893BF67DCBA}" type="slidenum">
              <a:rPr lang="en-US" smtClean="0"/>
              <a:t>16</a:t>
            </a:fld>
            <a:endParaRPr lang="en-US"/>
          </a:p>
        </p:txBody>
      </p:sp>
    </p:spTree>
    <p:extLst>
      <p:ext uri="{BB962C8B-B14F-4D97-AF65-F5344CB8AC3E}">
        <p14:creationId xmlns:p14="http://schemas.microsoft.com/office/powerpoint/2010/main" val="17155439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technique that is very useful in ARM deployment is the element of </a:t>
            </a:r>
            <a:r>
              <a:rPr lang="en-US" dirty="0" err="1"/>
              <a:t>dependsOn</a:t>
            </a:r>
            <a:r>
              <a:rPr lang="en-US" dirty="0"/>
              <a:t>. </a:t>
            </a:r>
          </a:p>
          <a:p>
            <a:r>
              <a:rPr lang="en-US" dirty="0"/>
              <a:t>It’s very often where you need to define the order of resources creation because one needs to be created before another.</a:t>
            </a:r>
          </a:p>
          <a:p>
            <a:endParaRPr lang="en-US" dirty="0"/>
          </a:p>
          <a:p>
            <a:r>
              <a:rPr lang="en-US" dirty="0"/>
              <a:t>For example, we need to create the SQL Server first before the SQL Database. As such, we define the SQL Server in the </a:t>
            </a:r>
            <a:r>
              <a:rPr lang="en-US" dirty="0" err="1"/>
              <a:t>dependsOn</a:t>
            </a:r>
            <a:r>
              <a:rPr lang="en-US" dirty="0"/>
              <a:t> element within the SQL database resource template.</a:t>
            </a:r>
          </a:p>
        </p:txBody>
      </p:sp>
      <p:sp>
        <p:nvSpPr>
          <p:cNvPr id="4" name="Slide Number Placeholder 3"/>
          <p:cNvSpPr>
            <a:spLocks noGrp="1"/>
          </p:cNvSpPr>
          <p:nvPr>
            <p:ph type="sldNum" sz="quarter" idx="5"/>
          </p:nvPr>
        </p:nvSpPr>
        <p:spPr/>
        <p:txBody>
          <a:bodyPr/>
          <a:lstStyle/>
          <a:p>
            <a:fld id="{318CC1FC-3B0C-4D13-B1A9-E893BF67DCBA}" type="slidenum">
              <a:rPr lang="en-US" smtClean="0"/>
              <a:t>17</a:t>
            </a:fld>
            <a:endParaRPr lang="en-US"/>
          </a:p>
        </p:txBody>
      </p:sp>
    </p:spTree>
    <p:extLst>
      <p:ext uri="{BB962C8B-B14F-4D97-AF65-F5344CB8AC3E}">
        <p14:creationId xmlns:p14="http://schemas.microsoft.com/office/powerpoint/2010/main" val="34453560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last tip, be extra careful with the </a:t>
            </a:r>
            <a:r>
              <a:rPr lang="en-US" dirty="0" err="1"/>
              <a:t>apiVersion</a:t>
            </a:r>
            <a:r>
              <a:rPr lang="en-US" dirty="0"/>
              <a:t> when you define your ARM resources.</a:t>
            </a:r>
          </a:p>
          <a:p>
            <a:endParaRPr lang="en-US" dirty="0"/>
          </a:p>
          <a:p>
            <a:r>
              <a:rPr lang="en-US" dirty="0"/>
              <a:t>Generally, the later </a:t>
            </a:r>
            <a:r>
              <a:rPr lang="en-US" dirty="0" err="1"/>
              <a:t>apiVersion</a:t>
            </a:r>
            <a:r>
              <a:rPr lang="en-US" dirty="0"/>
              <a:t> will introduce new properties. So make sure to correlate the </a:t>
            </a:r>
            <a:r>
              <a:rPr lang="en-US" dirty="0" err="1"/>
              <a:t>apiVersion</a:t>
            </a:r>
            <a:r>
              <a:rPr lang="en-US" dirty="0"/>
              <a:t> with the properties appropriately since they are very sensitive.</a:t>
            </a:r>
          </a:p>
        </p:txBody>
      </p:sp>
      <p:sp>
        <p:nvSpPr>
          <p:cNvPr id="4" name="Slide Number Placeholder 3"/>
          <p:cNvSpPr>
            <a:spLocks noGrp="1"/>
          </p:cNvSpPr>
          <p:nvPr>
            <p:ph type="sldNum" sz="quarter" idx="5"/>
          </p:nvPr>
        </p:nvSpPr>
        <p:spPr/>
        <p:txBody>
          <a:bodyPr/>
          <a:lstStyle/>
          <a:p>
            <a:fld id="{318CC1FC-3B0C-4D13-B1A9-E893BF67DCBA}" type="slidenum">
              <a:rPr lang="en-US" smtClean="0"/>
              <a:t>18</a:t>
            </a:fld>
            <a:endParaRPr lang="en-US"/>
          </a:p>
        </p:txBody>
      </p:sp>
    </p:spTree>
    <p:extLst>
      <p:ext uri="{BB962C8B-B14F-4D97-AF65-F5344CB8AC3E}">
        <p14:creationId xmlns:p14="http://schemas.microsoft.com/office/powerpoint/2010/main" val="16437626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Thanks all for this crash course video. I hope you find it useful.</a:t>
            </a:r>
          </a:p>
          <a:p>
            <a:r>
              <a:rPr lang="en-US" dirty="0"/>
              <a:t>I will see you in the next one, which I will show you how we deploy our solution with the single click ARM template.</a:t>
            </a:r>
          </a:p>
        </p:txBody>
      </p:sp>
      <p:sp>
        <p:nvSpPr>
          <p:cNvPr id="4" name="Slide Number Placeholder 3"/>
          <p:cNvSpPr>
            <a:spLocks noGrp="1"/>
          </p:cNvSpPr>
          <p:nvPr>
            <p:ph type="sldNum" sz="quarter" idx="5"/>
          </p:nvPr>
        </p:nvSpPr>
        <p:spPr/>
        <p:txBody>
          <a:bodyPr/>
          <a:lstStyle/>
          <a:p>
            <a:fld id="{318CC1FC-3B0C-4D13-B1A9-E893BF67DCBA}" type="slidenum">
              <a:rPr lang="en-US" smtClean="0"/>
              <a:t>19</a:t>
            </a:fld>
            <a:endParaRPr lang="en-US"/>
          </a:p>
        </p:txBody>
      </p:sp>
    </p:spTree>
    <p:extLst>
      <p:ext uri="{BB962C8B-B14F-4D97-AF65-F5344CB8AC3E}">
        <p14:creationId xmlns:p14="http://schemas.microsoft.com/office/powerpoint/2010/main" val="4218098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Before talking about the ARM, I </a:t>
            </a:r>
            <a:r>
              <a:rPr lang="en-US" dirty="0" err="1"/>
              <a:t>wanna</a:t>
            </a:r>
            <a:r>
              <a:rPr lang="en-US" dirty="0"/>
              <a:t> take a step back to explain Infrastructure as Code (</a:t>
            </a:r>
            <a:r>
              <a:rPr lang="en-US" dirty="0" err="1"/>
              <a:t>IoC</a:t>
            </a:r>
            <a:r>
              <a:rPr lang="en-US" dirty="0"/>
              <a:t>), which I believe many of you have heard.</a:t>
            </a:r>
          </a:p>
          <a:p>
            <a:r>
              <a:rPr lang="en-US" dirty="0" err="1"/>
              <a:t>IoC</a:t>
            </a:r>
            <a:r>
              <a:rPr lang="en-US" dirty="0"/>
              <a:t> is the mechanism which allow you to define your infrastructure setup in code. The main idea are to enable automation and faster deployment. It also could reduce the human error. </a:t>
            </a:r>
          </a:p>
          <a:p>
            <a:endParaRPr lang="en-US" dirty="0"/>
          </a:p>
          <a:p>
            <a:r>
              <a:rPr lang="en-US" dirty="0"/>
              <a:t>ARM is the native </a:t>
            </a:r>
            <a:r>
              <a:rPr lang="en-US" dirty="0" err="1"/>
              <a:t>IoC</a:t>
            </a:r>
            <a:r>
              <a:rPr lang="en-US" dirty="0"/>
              <a:t> from Azure, which allow you to deploy and managed Azure resources in very modular way. </a:t>
            </a:r>
          </a:p>
          <a:p>
            <a:endParaRPr lang="en-US" dirty="0"/>
          </a:p>
          <a:p>
            <a:r>
              <a:rPr lang="en-US" dirty="0"/>
              <a:t>With ARM, you can deploy, manage, or delete your resources as a group. It enables you to redeploy your solution much easier through the development lifecycle.</a:t>
            </a:r>
          </a:p>
          <a:p>
            <a:r>
              <a:rPr lang="en-US" dirty="0"/>
              <a:t>You can define the dependency of your template as well as applying access control to your resource group.</a:t>
            </a:r>
          </a:p>
        </p:txBody>
      </p:sp>
      <p:sp>
        <p:nvSpPr>
          <p:cNvPr id="4" name="Slide Number Placeholder 3"/>
          <p:cNvSpPr>
            <a:spLocks noGrp="1"/>
          </p:cNvSpPr>
          <p:nvPr>
            <p:ph type="sldNum" sz="quarter" idx="5"/>
          </p:nvPr>
        </p:nvSpPr>
        <p:spPr/>
        <p:txBody>
          <a:bodyPr/>
          <a:lstStyle/>
          <a:p>
            <a:fld id="{318CC1FC-3B0C-4D13-B1A9-E893BF67DCBA}" type="slidenum">
              <a:rPr lang="en-US" smtClean="0"/>
              <a:t>2</a:t>
            </a:fld>
            <a:endParaRPr lang="en-US"/>
          </a:p>
        </p:txBody>
      </p:sp>
    </p:spTree>
    <p:extLst>
      <p:ext uri="{BB962C8B-B14F-4D97-AF65-F5344CB8AC3E}">
        <p14:creationId xmlns:p14="http://schemas.microsoft.com/office/powerpoint/2010/main" val="2366040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are several concepts which I need to cover to ensure that we are aligned. The first one is Azure Resource Group. Think about RG as a logical grouping of your resources. You can manage all resources in a RG from a single point. You can also export the template of an RG for enable easier deployment.</a:t>
            </a:r>
          </a:p>
        </p:txBody>
      </p:sp>
      <p:sp>
        <p:nvSpPr>
          <p:cNvPr id="4" name="Slide Number Placeholder 3"/>
          <p:cNvSpPr>
            <a:spLocks noGrp="1"/>
          </p:cNvSpPr>
          <p:nvPr>
            <p:ph type="sldNum" sz="quarter" idx="5"/>
          </p:nvPr>
        </p:nvSpPr>
        <p:spPr/>
        <p:txBody>
          <a:bodyPr/>
          <a:lstStyle/>
          <a:p>
            <a:fld id="{318CC1FC-3B0C-4D13-B1A9-E893BF67DCBA}" type="slidenum">
              <a:rPr lang="en-US" smtClean="0"/>
              <a:t>3</a:t>
            </a:fld>
            <a:endParaRPr lang="en-US"/>
          </a:p>
        </p:txBody>
      </p:sp>
    </p:spTree>
    <p:extLst>
      <p:ext uri="{BB962C8B-B14F-4D97-AF65-F5344CB8AC3E}">
        <p14:creationId xmlns:p14="http://schemas.microsoft.com/office/powerpoint/2010/main" val="607884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Resource Provider is a services that supplies the resources when you deploy thru ARM. Each RP offers a set of operation of particular Azure services. Here are some examples of RP. You can browse more details RP in the following link.</a:t>
            </a:r>
          </a:p>
        </p:txBody>
      </p:sp>
      <p:sp>
        <p:nvSpPr>
          <p:cNvPr id="4" name="Slide Number Placeholder 3"/>
          <p:cNvSpPr>
            <a:spLocks noGrp="1"/>
          </p:cNvSpPr>
          <p:nvPr>
            <p:ph type="sldNum" sz="quarter" idx="5"/>
          </p:nvPr>
        </p:nvSpPr>
        <p:spPr/>
        <p:txBody>
          <a:bodyPr/>
          <a:lstStyle/>
          <a:p>
            <a:fld id="{318CC1FC-3B0C-4D13-B1A9-E893BF67DCBA}" type="slidenum">
              <a:rPr lang="en-US" smtClean="0"/>
              <a:t>4</a:t>
            </a:fld>
            <a:endParaRPr lang="en-US"/>
          </a:p>
        </p:txBody>
      </p:sp>
    </p:spTree>
    <p:extLst>
      <p:ext uri="{BB962C8B-B14F-4D97-AF65-F5344CB8AC3E}">
        <p14:creationId xmlns:p14="http://schemas.microsoft.com/office/powerpoint/2010/main" val="1400983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4175" y="484188"/>
            <a:ext cx="6096000" cy="3429000"/>
          </a:xfrm>
        </p:spPr>
      </p:sp>
      <p:sp>
        <p:nvSpPr>
          <p:cNvPr id="3" name="Espace réservé des commentaires 2"/>
          <p:cNvSpPr>
            <a:spLocks noGrp="1"/>
          </p:cNvSpPr>
          <p:nvPr>
            <p:ph type="body" idx="1"/>
          </p:nvPr>
        </p:nvSpPr>
        <p:spPr/>
        <p:txBody>
          <a:bodyPr/>
          <a:lstStyle/>
          <a:p>
            <a:pPr marL="0" indent="0">
              <a:buNone/>
            </a:pPr>
            <a:r>
              <a:rPr lang="en-US" dirty="0"/>
              <a:t>ARM are implemented with JSON as the template.</a:t>
            </a:r>
          </a:p>
          <a:p>
            <a:pPr marL="0" indent="0">
              <a:buNone/>
            </a:pPr>
            <a:r>
              <a:rPr lang="en-US" dirty="0"/>
              <a:t>It is a declarative model, which means you tell the ARM engine here’s the final state that I expect, let the ARM engine figure out the how it should deploy. You don’t have to tell the ARM engine what to do in step by step. </a:t>
            </a:r>
          </a:p>
          <a:p>
            <a:pPr marL="0" indent="0">
              <a:buNone/>
            </a:pPr>
            <a:endParaRPr lang="en-US" dirty="0"/>
          </a:p>
          <a:p>
            <a:pPr marL="0" indent="0">
              <a:buNone/>
            </a:pPr>
            <a:r>
              <a:rPr lang="en-US" dirty="0"/>
              <a:t>Typically there are 4 sections in ARM: Parameters, Variables, Resources, Outputs </a:t>
            </a:r>
            <a:endParaRPr lang="fr-FR" dirty="0"/>
          </a:p>
        </p:txBody>
      </p:sp>
      <p:sp>
        <p:nvSpPr>
          <p:cNvPr id="4" name="Espace réservé du numéro de diapositive 3"/>
          <p:cNvSpPr>
            <a:spLocks noGrp="1"/>
          </p:cNvSpPr>
          <p:nvPr>
            <p:ph type="sldNum" sz="quarter" idx="10"/>
          </p:nvPr>
        </p:nvSpPr>
        <p:spPr/>
        <p:txBody>
          <a:bodyPr/>
          <a:lstStyle/>
          <a:p>
            <a:fld id="{1489DB6A-E92B-415B-AFB4-9C72D4A9006D}" type="slidenum">
              <a:rPr lang="en-US" smtClean="0"/>
              <a:t>5</a:t>
            </a:fld>
            <a:endParaRPr lang="en-US"/>
          </a:p>
        </p:txBody>
      </p:sp>
    </p:spTree>
    <p:extLst>
      <p:ext uri="{BB962C8B-B14F-4D97-AF65-F5344CB8AC3E}">
        <p14:creationId xmlns:p14="http://schemas.microsoft.com/office/powerpoint/2010/main" val="1906914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deeper look in one of the ARM example. </a:t>
            </a:r>
          </a:p>
          <a:p>
            <a:pPr marL="171450" indent="-171450">
              <a:buFont typeface="Arial" panose="020B0604020202020204" pitchFamily="34" charset="0"/>
              <a:buChar char="•"/>
            </a:pPr>
            <a:r>
              <a:rPr lang="en-US" dirty="0"/>
              <a:t>First, it’s the parameter. These are the value which we expect from user input. As can be seen, I defined the several parameters here. Each parameter will have type, default value, and other metadata such as description. </a:t>
            </a:r>
          </a:p>
          <a:p>
            <a:pPr marL="171450" indent="-171450">
              <a:buFont typeface="Arial" panose="020B0604020202020204" pitchFamily="34" charset="0"/>
              <a:buChar char="•"/>
            </a:pPr>
            <a:r>
              <a:rPr lang="en-US" dirty="0"/>
              <a:t>Second, variables. It allow us to reuse the values throughout our ARM script. </a:t>
            </a:r>
          </a:p>
          <a:p>
            <a:pPr marL="171450" indent="-171450">
              <a:buFont typeface="Arial" panose="020B0604020202020204" pitchFamily="34" charset="0"/>
              <a:buChar char="•"/>
            </a:pPr>
            <a:r>
              <a:rPr lang="en-US" dirty="0"/>
              <a:t>Third, resources. This is the most important section, where you define what resources to be created in the deployment.</a:t>
            </a:r>
          </a:p>
          <a:p>
            <a:pPr marL="171450" indent="-171450">
              <a:buFont typeface="Arial" panose="020B0604020202020204" pitchFamily="34" charset="0"/>
              <a:buChar char="•"/>
            </a:pPr>
            <a:r>
              <a:rPr lang="en-US" dirty="0"/>
              <a:t>Fourth, output. Optionally you may need to capture information as part of the execution, for example FQDN or IP address of certain resources.</a:t>
            </a:r>
          </a:p>
        </p:txBody>
      </p:sp>
      <p:sp>
        <p:nvSpPr>
          <p:cNvPr id="4" name="Slide Number Placeholder 3"/>
          <p:cNvSpPr>
            <a:spLocks noGrp="1"/>
          </p:cNvSpPr>
          <p:nvPr>
            <p:ph type="sldNum" sz="quarter" idx="5"/>
          </p:nvPr>
        </p:nvSpPr>
        <p:spPr/>
        <p:txBody>
          <a:bodyPr/>
          <a:lstStyle/>
          <a:p>
            <a:fld id="{318CC1FC-3B0C-4D13-B1A9-E893BF67DCBA}" type="slidenum">
              <a:rPr lang="en-US" smtClean="0"/>
              <a:t>6</a:t>
            </a:fld>
            <a:endParaRPr lang="en-US"/>
          </a:p>
        </p:txBody>
      </p:sp>
    </p:spTree>
    <p:extLst>
      <p:ext uri="{BB962C8B-B14F-4D97-AF65-F5344CB8AC3E}">
        <p14:creationId xmlns:p14="http://schemas.microsoft.com/office/powerpoint/2010/main" val="8146465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we’ve covered the basic concept. Now let’s move on to the next section, how to get started ARM Template. </a:t>
            </a:r>
          </a:p>
          <a:p>
            <a:r>
              <a:rPr lang="en-US" dirty="0"/>
              <a:t>There are typically 3 ways: firstly, create an entirely new ARM template, </a:t>
            </a:r>
          </a:p>
          <a:p>
            <a:r>
              <a:rPr lang="en-US" dirty="0"/>
              <a:t>Second: is to browse from existing gallery, </a:t>
            </a:r>
          </a:p>
          <a:p>
            <a:r>
              <a:rPr lang="en-US" dirty="0"/>
              <a:t>Third, export the template from your existing resource.</a:t>
            </a:r>
          </a:p>
        </p:txBody>
      </p:sp>
      <p:sp>
        <p:nvSpPr>
          <p:cNvPr id="4" name="Slide Number Placeholder 3"/>
          <p:cNvSpPr>
            <a:spLocks noGrp="1"/>
          </p:cNvSpPr>
          <p:nvPr>
            <p:ph type="sldNum" sz="quarter" idx="5"/>
          </p:nvPr>
        </p:nvSpPr>
        <p:spPr/>
        <p:txBody>
          <a:bodyPr/>
          <a:lstStyle/>
          <a:p>
            <a:fld id="{318CC1FC-3B0C-4D13-B1A9-E893BF67DCBA}" type="slidenum">
              <a:rPr lang="en-US" smtClean="0"/>
              <a:t>7</a:t>
            </a:fld>
            <a:endParaRPr lang="en-US"/>
          </a:p>
        </p:txBody>
      </p:sp>
    </p:spTree>
    <p:extLst>
      <p:ext uri="{BB962C8B-B14F-4D97-AF65-F5344CB8AC3E}">
        <p14:creationId xmlns:p14="http://schemas.microsoft.com/office/powerpoint/2010/main" val="11604967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here’s the screenshot of how you could create a new ARM template from the Azure Portal. </a:t>
            </a:r>
          </a:p>
        </p:txBody>
      </p:sp>
      <p:sp>
        <p:nvSpPr>
          <p:cNvPr id="4" name="Slide Number Placeholder 3"/>
          <p:cNvSpPr>
            <a:spLocks noGrp="1"/>
          </p:cNvSpPr>
          <p:nvPr>
            <p:ph type="sldNum" sz="quarter" idx="5"/>
          </p:nvPr>
        </p:nvSpPr>
        <p:spPr/>
        <p:txBody>
          <a:bodyPr/>
          <a:lstStyle/>
          <a:p>
            <a:fld id="{318CC1FC-3B0C-4D13-B1A9-E893BF67DCBA}" type="slidenum">
              <a:rPr lang="en-US" smtClean="0"/>
              <a:t>8</a:t>
            </a:fld>
            <a:endParaRPr lang="en-US"/>
          </a:p>
        </p:txBody>
      </p:sp>
    </p:spTree>
    <p:extLst>
      <p:ext uri="{BB962C8B-B14F-4D97-AF65-F5344CB8AC3E}">
        <p14:creationId xmlns:p14="http://schemas.microsoft.com/office/powerpoint/2010/main" val="15670008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alternative is to author the ARM template with Visual Studio or VS Code. Not only it will provide a better editing experience, but also enable you to validate the template.</a:t>
            </a:r>
          </a:p>
        </p:txBody>
      </p:sp>
      <p:sp>
        <p:nvSpPr>
          <p:cNvPr id="4" name="Slide Number Placeholder 3"/>
          <p:cNvSpPr>
            <a:spLocks noGrp="1"/>
          </p:cNvSpPr>
          <p:nvPr>
            <p:ph type="sldNum" sz="quarter" idx="5"/>
          </p:nvPr>
        </p:nvSpPr>
        <p:spPr/>
        <p:txBody>
          <a:bodyPr/>
          <a:lstStyle/>
          <a:p>
            <a:fld id="{318CC1FC-3B0C-4D13-B1A9-E893BF67DCBA}" type="slidenum">
              <a:rPr lang="en-US" smtClean="0"/>
              <a:t>9</a:t>
            </a:fld>
            <a:endParaRPr lang="en-US"/>
          </a:p>
        </p:txBody>
      </p:sp>
    </p:spTree>
    <p:extLst>
      <p:ext uri="{BB962C8B-B14F-4D97-AF65-F5344CB8AC3E}">
        <p14:creationId xmlns:p14="http://schemas.microsoft.com/office/powerpoint/2010/main" val="554314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7/20/2020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7/20/2020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7/20/2020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8668130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0287638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7/20/2020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7/20/2020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7/20/2020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7/20/2020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7/20/2020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7/20/2020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7/20/2020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7/20/2020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7/20/2020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 id="2147483750" r:id="rId12"/>
    <p:sldLayoutId id="2147483751" r:id="rId13"/>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hyperlink" Target="https://azure.microsoft.com/en-us/resources/templates/" TargetMode="External"/><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en-us/azure/azure-resource-manager/templates/template-function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ocs.microsoft.com/en-us/azure/templates/"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ocs.microsoft.com/en-us/azure/azure-resource-manager/management/azure-services-resource-providers"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93638-2AD6-4935-B174-6E015663A188}"/>
              </a:ext>
            </a:extLst>
          </p:cNvPr>
          <p:cNvSpPr>
            <a:spLocks noGrp="1"/>
          </p:cNvSpPr>
          <p:nvPr>
            <p:ph type="ctrTitle"/>
          </p:nvPr>
        </p:nvSpPr>
        <p:spPr/>
        <p:txBody>
          <a:bodyPr>
            <a:normAutofit/>
          </a:bodyPr>
          <a:lstStyle/>
          <a:p>
            <a:r>
              <a:rPr lang="en-US" sz="6000" dirty="0"/>
              <a:t>Crash Course: </a:t>
            </a:r>
            <a:br>
              <a:rPr lang="en-US" sz="6000" dirty="0"/>
            </a:br>
            <a:r>
              <a:rPr lang="en-US" sz="6000" dirty="0"/>
              <a:t>Azure Resource Manager</a:t>
            </a:r>
          </a:p>
        </p:txBody>
      </p:sp>
      <p:sp>
        <p:nvSpPr>
          <p:cNvPr id="3" name="Subtitle 2">
            <a:extLst>
              <a:ext uri="{FF2B5EF4-FFF2-40B4-BE49-F238E27FC236}">
                <a16:creationId xmlns:a16="http://schemas.microsoft.com/office/drawing/2014/main" id="{4FFC9B40-0829-43A9-9D60-777F1C787B30}"/>
              </a:ext>
            </a:extLst>
          </p:cNvPr>
          <p:cNvSpPr>
            <a:spLocks noGrp="1"/>
          </p:cNvSpPr>
          <p:nvPr>
            <p:ph type="subTitle" idx="1"/>
          </p:nvPr>
        </p:nvSpPr>
        <p:spPr>
          <a:xfrm>
            <a:off x="2272420" y="4645152"/>
            <a:ext cx="3539906" cy="1143000"/>
          </a:xfrm>
        </p:spPr>
        <p:txBody>
          <a:bodyPr>
            <a:normAutofit fontScale="62500" lnSpcReduction="20000"/>
          </a:bodyPr>
          <a:lstStyle/>
          <a:p>
            <a:r>
              <a:rPr lang="en-US" dirty="0"/>
              <a:t>Wely Lau</a:t>
            </a:r>
          </a:p>
          <a:p>
            <a:r>
              <a:rPr lang="en-US" dirty="0"/>
              <a:t>SR Cloud Solution Architect</a:t>
            </a:r>
          </a:p>
          <a:p>
            <a:r>
              <a:rPr lang="en-US" dirty="0"/>
              <a:t>Microsoft APAC</a:t>
            </a:r>
          </a:p>
        </p:txBody>
      </p:sp>
      <p:pic>
        <p:nvPicPr>
          <p:cNvPr id="2050" name="Picture 2">
            <a:extLst>
              <a:ext uri="{FF2B5EF4-FFF2-40B4-BE49-F238E27FC236}">
                <a16:creationId xmlns:a16="http://schemas.microsoft.com/office/drawing/2014/main" id="{391095E7-1C99-41E8-AC24-C792DA212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7752" y="108013"/>
            <a:ext cx="3719649" cy="130187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person wearing a suit and tie&#10;&#10;Description automatically generated">
            <a:extLst>
              <a:ext uri="{FF2B5EF4-FFF2-40B4-BE49-F238E27FC236}">
                <a16:creationId xmlns:a16="http://schemas.microsoft.com/office/drawing/2014/main" id="{55E28257-FA9C-4882-91CE-6205494BD4BE}"/>
              </a:ext>
            </a:extLst>
          </p:cNvPr>
          <p:cNvPicPr>
            <a:picLocks noChangeAspect="1"/>
          </p:cNvPicPr>
          <p:nvPr/>
        </p:nvPicPr>
        <p:blipFill rotWithShape="1">
          <a:blip r:embed="rId4">
            <a:extLst>
              <a:ext uri="{28A0092B-C50C-407E-A947-70E740481C1C}">
                <a14:useLocalDpi xmlns:a14="http://schemas.microsoft.com/office/drawing/2010/main" val="0"/>
              </a:ext>
            </a:extLst>
          </a:blip>
          <a:srcRect l="9400" t="4211" r="9400" b="30343"/>
          <a:stretch/>
        </p:blipFill>
        <p:spPr>
          <a:xfrm>
            <a:off x="1252281" y="4645152"/>
            <a:ext cx="950988" cy="925850"/>
          </a:xfrm>
          <a:prstGeom prst="rect">
            <a:avLst/>
          </a:prstGeom>
          <a:ln>
            <a:noFill/>
          </a:ln>
          <a:effectLst>
            <a:outerShdw blurRad="292100" dist="139700" dir="2700000" algn="tl" rotWithShape="0">
              <a:srgbClr val="333333">
                <a:alpha val="65000"/>
              </a:srgbClr>
            </a:outerShdw>
          </a:effectLst>
        </p:spPr>
      </p:pic>
      <p:pic>
        <p:nvPicPr>
          <p:cNvPr id="1026" name="Picture 2" descr="Profile photo of Adityo Setyonugroho">
            <a:extLst>
              <a:ext uri="{FF2B5EF4-FFF2-40B4-BE49-F238E27FC236}">
                <a16:creationId xmlns:a16="http://schemas.microsoft.com/office/drawing/2014/main" id="{555337B1-D42B-4447-B70C-1E35850A7D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63225" y="4645152"/>
            <a:ext cx="925849" cy="92584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7" name="Subtitle 2">
            <a:extLst>
              <a:ext uri="{FF2B5EF4-FFF2-40B4-BE49-F238E27FC236}">
                <a16:creationId xmlns:a16="http://schemas.microsoft.com/office/drawing/2014/main" id="{14C03F97-A968-464A-AB62-AE29A1257F90}"/>
              </a:ext>
            </a:extLst>
          </p:cNvPr>
          <p:cNvSpPr txBox="1">
            <a:spLocks/>
          </p:cNvSpPr>
          <p:nvPr/>
        </p:nvSpPr>
        <p:spPr>
          <a:xfrm>
            <a:off x="7894622" y="4645152"/>
            <a:ext cx="3539906" cy="1143000"/>
          </a:xfrm>
          <a:prstGeom prst="rect">
            <a:avLst/>
          </a:prstGeom>
        </p:spPr>
        <p:txBody>
          <a:bodyPr vert="horz" lIns="91440" tIns="45720" rIns="91440" bIns="45720" rtlCol="0">
            <a:normAutofit fontScale="62500" lnSpcReduction="20000"/>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1"/>
                </a:solidFill>
                <a:latin typeface="+mn-lt"/>
                <a:ea typeface="+mn-ea"/>
                <a:cs typeface="+mn-cs"/>
              </a:defRPr>
            </a:lvl1pPr>
            <a:lvl2pPr marL="4572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dirty="0"/>
              <a:t>ADITYO SETYONUGROHO</a:t>
            </a:r>
          </a:p>
          <a:p>
            <a:r>
              <a:rPr lang="en-US" dirty="0"/>
              <a:t>AZURE RANGER</a:t>
            </a:r>
          </a:p>
          <a:p>
            <a:r>
              <a:rPr lang="en-US" dirty="0"/>
              <a:t>Microsoft INDONESIA</a:t>
            </a:r>
          </a:p>
        </p:txBody>
      </p:sp>
    </p:spTree>
    <p:extLst>
      <p:ext uri="{BB962C8B-B14F-4D97-AF65-F5344CB8AC3E}">
        <p14:creationId xmlns:p14="http://schemas.microsoft.com/office/powerpoint/2010/main" val="4258371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72C14BBD-5D09-4E0F-B964-18CADEC700CC}"/>
              </a:ext>
            </a:extLst>
          </p:cNvPr>
          <p:cNvSpPr>
            <a:spLocks noGrp="1"/>
          </p:cNvSpPr>
          <p:nvPr>
            <p:ph type="title"/>
          </p:nvPr>
        </p:nvSpPr>
        <p:spPr>
          <a:xfrm>
            <a:off x="1097279" y="4799362"/>
            <a:ext cx="10113645" cy="743682"/>
          </a:xfrm>
        </p:spPr>
        <p:txBody>
          <a:bodyPr anchor="b">
            <a:normAutofit/>
          </a:bodyPr>
          <a:lstStyle/>
          <a:p>
            <a:r>
              <a:rPr lang="en-US" dirty="0"/>
              <a:t>Azure </a:t>
            </a:r>
            <a:r>
              <a:rPr lang="en-US" dirty="0" err="1"/>
              <a:t>Quickstart</a:t>
            </a:r>
            <a:r>
              <a:rPr lang="en-US" dirty="0"/>
              <a:t> Template</a:t>
            </a:r>
          </a:p>
        </p:txBody>
      </p:sp>
      <p:sp>
        <p:nvSpPr>
          <p:cNvPr id="12" name="Text Placeholder 3">
            <a:extLst>
              <a:ext uri="{FF2B5EF4-FFF2-40B4-BE49-F238E27FC236}">
                <a16:creationId xmlns:a16="http://schemas.microsoft.com/office/drawing/2014/main" id="{4E8BC428-FF4E-44AE-A620-F2D80BC05F40}"/>
              </a:ext>
            </a:extLst>
          </p:cNvPr>
          <p:cNvSpPr>
            <a:spLocks noGrp="1"/>
          </p:cNvSpPr>
          <p:nvPr>
            <p:ph type="body" sz="half" idx="2"/>
          </p:nvPr>
        </p:nvSpPr>
        <p:spPr>
          <a:xfrm>
            <a:off x="1097279" y="5715000"/>
            <a:ext cx="10113264" cy="609600"/>
          </a:xfrm>
        </p:spPr>
        <p:txBody>
          <a:bodyPr>
            <a:normAutofit/>
          </a:bodyPr>
          <a:lstStyle/>
          <a:p>
            <a:r>
              <a:rPr lang="en-US" dirty="0">
                <a:hlinkClick r:id="rId3"/>
              </a:rPr>
              <a:t>https://azure.microsoft.com/en-us/resources/templates/</a:t>
            </a:r>
            <a:endParaRPr lang="en-US" dirty="0"/>
          </a:p>
        </p:txBody>
      </p:sp>
      <p:pic>
        <p:nvPicPr>
          <p:cNvPr id="3" name="Picture 2">
            <a:extLst>
              <a:ext uri="{FF2B5EF4-FFF2-40B4-BE49-F238E27FC236}">
                <a16:creationId xmlns:a16="http://schemas.microsoft.com/office/drawing/2014/main" id="{440DE117-4546-4D57-8186-B3E5C9A9B154}"/>
              </a:ext>
            </a:extLst>
          </p:cNvPr>
          <p:cNvPicPr>
            <a:picLocks noChangeAspect="1"/>
          </p:cNvPicPr>
          <p:nvPr/>
        </p:nvPicPr>
        <p:blipFill>
          <a:blip r:embed="rId4"/>
          <a:stretch>
            <a:fillRect/>
          </a:stretch>
        </p:blipFill>
        <p:spPr>
          <a:xfrm>
            <a:off x="2129246" y="52252"/>
            <a:ext cx="6204857" cy="4445192"/>
          </a:xfrm>
          <a:prstGeom prst="rect">
            <a:avLst/>
          </a:prstGeom>
        </p:spPr>
      </p:pic>
    </p:spTree>
    <p:extLst>
      <p:ext uri="{BB962C8B-B14F-4D97-AF65-F5344CB8AC3E}">
        <p14:creationId xmlns:p14="http://schemas.microsoft.com/office/powerpoint/2010/main" val="1746207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7375E9E-743A-478A-A9D2-5A4E65934A60}"/>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1A4EB041-BA40-4C42-B0F6-3E8F35E9A1A0}"/>
              </a:ext>
            </a:extLst>
          </p:cNvPr>
          <p:cNvSpPr>
            <a:spLocks noGrp="1"/>
          </p:cNvSpPr>
          <p:nvPr>
            <p:ph idx="1"/>
          </p:nvPr>
        </p:nvSpPr>
        <p:spPr/>
        <p:txBody>
          <a:bodyPr/>
          <a:lstStyle/>
          <a:p>
            <a:endParaRPr lang="en-US"/>
          </a:p>
        </p:txBody>
      </p:sp>
      <p:pic>
        <p:nvPicPr>
          <p:cNvPr id="8" name="Picture 7">
            <a:extLst>
              <a:ext uri="{FF2B5EF4-FFF2-40B4-BE49-F238E27FC236}">
                <a16:creationId xmlns:a16="http://schemas.microsoft.com/office/drawing/2014/main" id="{35A27BC1-1C85-4057-AED4-C5A3881EE142}"/>
              </a:ext>
            </a:extLst>
          </p:cNvPr>
          <p:cNvPicPr>
            <a:picLocks noChangeAspect="1"/>
          </p:cNvPicPr>
          <p:nvPr/>
        </p:nvPicPr>
        <p:blipFill rotWithShape="1">
          <a:blip r:embed="rId3"/>
          <a:srcRect r="14291"/>
          <a:stretch/>
        </p:blipFill>
        <p:spPr>
          <a:xfrm>
            <a:off x="348915" y="2016837"/>
            <a:ext cx="5991727" cy="4299741"/>
          </a:xfrm>
          <a:prstGeom prst="rect">
            <a:avLst/>
          </a:prstGeom>
          <a:ln>
            <a:solidFill>
              <a:schemeClr val="accent1"/>
            </a:solidFill>
          </a:ln>
        </p:spPr>
      </p:pic>
      <p:pic>
        <p:nvPicPr>
          <p:cNvPr id="10" name="Picture 9">
            <a:extLst>
              <a:ext uri="{FF2B5EF4-FFF2-40B4-BE49-F238E27FC236}">
                <a16:creationId xmlns:a16="http://schemas.microsoft.com/office/drawing/2014/main" id="{EEFE7C74-FC65-446C-BFD5-BD3408ED7279}"/>
              </a:ext>
            </a:extLst>
          </p:cNvPr>
          <p:cNvPicPr>
            <a:picLocks noChangeAspect="1"/>
          </p:cNvPicPr>
          <p:nvPr/>
        </p:nvPicPr>
        <p:blipFill>
          <a:blip r:embed="rId4"/>
          <a:stretch>
            <a:fillRect/>
          </a:stretch>
        </p:blipFill>
        <p:spPr>
          <a:xfrm>
            <a:off x="6657315" y="1349351"/>
            <a:ext cx="4933107" cy="5278590"/>
          </a:xfrm>
          <a:prstGeom prst="rect">
            <a:avLst/>
          </a:prstGeom>
          <a:ln>
            <a:solidFill>
              <a:schemeClr val="accent1"/>
            </a:solidFill>
          </a:ln>
        </p:spPr>
      </p:pic>
      <p:sp>
        <p:nvSpPr>
          <p:cNvPr id="11" name="Rectangle: Rounded Corners 10">
            <a:extLst>
              <a:ext uri="{FF2B5EF4-FFF2-40B4-BE49-F238E27FC236}">
                <a16:creationId xmlns:a16="http://schemas.microsoft.com/office/drawing/2014/main" id="{72AA0D7B-E4D7-44B5-A76E-602B563F331C}"/>
              </a:ext>
            </a:extLst>
          </p:cNvPr>
          <p:cNvSpPr/>
          <p:nvPr/>
        </p:nvSpPr>
        <p:spPr>
          <a:xfrm>
            <a:off x="348915" y="2671011"/>
            <a:ext cx="1010653" cy="34891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Connector: Elbow 12">
            <a:extLst>
              <a:ext uri="{FF2B5EF4-FFF2-40B4-BE49-F238E27FC236}">
                <a16:creationId xmlns:a16="http://schemas.microsoft.com/office/drawing/2014/main" id="{1FB9F6A3-02A4-4C53-A891-419189E304FE}"/>
              </a:ext>
            </a:extLst>
          </p:cNvPr>
          <p:cNvCxnSpPr>
            <a:stCxn id="11" idx="0"/>
            <a:endCxn id="10" idx="0"/>
          </p:cNvCxnSpPr>
          <p:nvPr/>
        </p:nvCxnSpPr>
        <p:spPr>
          <a:xfrm rot="5400000" flipH="1" flipV="1">
            <a:off x="4328225" y="-2124632"/>
            <a:ext cx="1321660" cy="8269627"/>
          </a:xfrm>
          <a:prstGeom prst="bentConnector3">
            <a:avLst>
              <a:gd name="adj1" fmla="val 117296"/>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900068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463" y="180530"/>
            <a:ext cx="10514108" cy="823935"/>
          </a:xfrm>
        </p:spPr>
        <p:txBody>
          <a:bodyPr>
            <a:noAutofit/>
          </a:bodyPr>
          <a:lstStyle/>
          <a:p>
            <a:r>
              <a:rPr lang="en-US" sz="3600" dirty="0">
                <a:solidFill>
                  <a:srgbClr val="0078D7"/>
                </a:solidFill>
              </a:rPr>
              <a:t>Exporting your Template from Azure Portal</a:t>
            </a:r>
          </a:p>
        </p:txBody>
      </p:sp>
      <p:pic>
        <p:nvPicPr>
          <p:cNvPr id="4" name="Picture 3">
            <a:extLst>
              <a:ext uri="{FF2B5EF4-FFF2-40B4-BE49-F238E27FC236}">
                <a16:creationId xmlns:a16="http://schemas.microsoft.com/office/drawing/2014/main" id="{C5032301-992B-41D7-86FC-388A83D21D91}"/>
              </a:ext>
            </a:extLst>
          </p:cNvPr>
          <p:cNvPicPr>
            <a:picLocks noChangeAspect="1"/>
          </p:cNvPicPr>
          <p:nvPr/>
        </p:nvPicPr>
        <p:blipFill>
          <a:blip r:embed="rId3"/>
          <a:stretch>
            <a:fillRect/>
          </a:stretch>
        </p:blipFill>
        <p:spPr>
          <a:xfrm>
            <a:off x="792153" y="1014854"/>
            <a:ext cx="9491343" cy="547997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664878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24E37-56FE-496E-BE04-D1D6F96C7995}"/>
              </a:ext>
            </a:extLst>
          </p:cNvPr>
          <p:cNvSpPr>
            <a:spLocks noGrp="1"/>
          </p:cNvSpPr>
          <p:nvPr>
            <p:ph type="title"/>
          </p:nvPr>
        </p:nvSpPr>
        <p:spPr/>
        <p:txBody>
          <a:bodyPr/>
          <a:lstStyle/>
          <a:p>
            <a:r>
              <a:rPr lang="en-US" dirty="0"/>
              <a:t>Template functions</a:t>
            </a:r>
          </a:p>
        </p:txBody>
      </p:sp>
      <p:sp>
        <p:nvSpPr>
          <p:cNvPr id="3" name="Content Placeholder 2">
            <a:extLst>
              <a:ext uri="{FF2B5EF4-FFF2-40B4-BE49-F238E27FC236}">
                <a16:creationId xmlns:a16="http://schemas.microsoft.com/office/drawing/2014/main" id="{B152547D-D871-47D6-9945-AF4172E1DFCC}"/>
              </a:ext>
            </a:extLst>
          </p:cNvPr>
          <p:cNvSpPr>
            <a:spLocks noGrp="1"/>
          </p:cNvSpPr>
          <p:nvPr>
            <p:ph idx="1"/>
          </p:nvPr>
        </p:nvSpPr>
        <p:spPr/>
        <p:txBody>
          <a:bodyPr>
            <a:normAutofit fontScale="92500" lnSpcReduction="20000"/>
          </a:bodyPr>
          <a:lstStyle/>
          <a:p>
            <a:r>
              <a:rPr lang="en-US" dirty="0"/>
              <a:t>You could make use of Template functions when constructing your JSON template:</a:t>
            </a:r>
          </a:p>
          <a:p>
            <a:pPr lvl="1"/>
            <a:r>
              <a:rPr lang="en-US" b="1" dirty="0"/>
              <a:t>Array functions</a:t>
            </a:r>
            <a:r>
              <a:rPr lang="en-US" dirty="0"/>
              <a:t>: array, </a:t>
            </a:r>
            <a:r>
              <a:rPr lang="en-US" dirty="0" err="1"/>
              <a:t>concat</a:t>
            </a:r>
            <a:r>
              <a:rPr lang="en-US" dirty="0"/>
              <a:t>, contains, empty, first</a:t>
            </a:r>
          </a:p>
          <a:p>
            <a:pPr lvl="1"/>
            <a:r>
              <a:rPr lang="en-US" b="1" dirty="0"/>
              <a:t>Comparison functions</a:t>
            </a:r>
            <a:r>
              <a:rPr lang="en-US" dirty="0"/>
              <a:t>: coalesce, equals, less, greater</a:t>
            </a:r>
          </a:p>
          <a:p>
            <a:pPr lvl="1"/>
            <a:r>
              <a:rPr lang="en-US" b="1" dirty="0"/>
              <a:t>Date functions</a:t>
            </a:r>
            <a:r>
              <a:rPr lang="en-US" dirty="0"/>
              <a:t>: </a:t>
            </a:r>
            <a:r>
              <a:rPr lang="en-US" dirty="0" err="1"/>
              <a:t>dateTimeAdd</a:t>
            </a:r>
            <a:r>
              <a:rPr lang="en-US" dirty="0"/>
              <a:t>, </a:t>
            </a:r>
            <a:r>
              <a:rPr lang="en-US" dirty="0" err="1"/>
              <a:t>utcNow</a:t>
            </a:r>
            <a:endParaRPr lang="en-US" dirty="0"/>
          </a:p>
          <a:p>
            <a:pPr lvl="1"/>
            <a:r>
              <a:rPr lang="en-US" b="1" dirty="0"/>
              <a:t>Deployment value functions</a:t>
            </a:r>
            <a:r>
              <a:rPr lang="en-US" dirty="0"/>
              <a:t>: deployment, environment, parameters, variables</a:t>
            </a:r>
          </a:p>
          <a:p>
            <a:pPr lvl="1"/>
            <a:r>
              <a:rPr lang="en-US" b="1" dirty="0"/>
              <a:t>Logical functions</a:t>
            </a:r>
            <a:r>
              <a:rPr lang="en-US" dirty="0"/>
              <a:t>: and, bool, if, not, or</a:t>
            </a:r>
          </a:p>
          <a:p>
            <a:pPr lvl="1"/>
            <a:r>
              <a:rPr lang="en-US" b="1" dirty="0"/>
              <a:t>Numeric functions</a:t>
            </a:r>
            <a:r>
              <a:rPr lang="en-US" dirty="0"/>
              <a:t>: add, div, float, int, min, max</a:t>
            </a:r>
          </a:p>
          <a:p>
            <a:pPr lvl="1"/>
            <a:r>
              <a:rPr lang="en-US" b="1" dirty="0"/>
              <a:t>Object functions</a:t>
            </a:r>
            <a:r>
              <a:rPr lang="en-US" dirty="0"/>
              <a:t>: contains, empty, json, length</a:t>
            </a:r>
          </a:p>
          <a:p>
            <a:pPr lvl="1"/>
            <a:r>
              <a:rPr lang="en-US" b="1" dirty="0"/>
              <a:t>Resource functions</a:t>
            </a:r>
            <a:r>
              <a:rPr lang="en-US" dirty="0"/>
              <a:t>: </a:t>
            </a:r>
            <a:r>
              <a:rPr lang="en-US" dirty="0" err="1"/>
              <a:t>listKeys</a:t>
            </a:r>
            <a:r>
              <a:rPr lang="en-US" dirty="0"/>
              <a:t>, list, reference, </a:t>
            </a:r>
            <a:r>
              <a:rPr lang="en-US" dirty="0" err="1"/>
              <a:t>resourceGroup</a:t>
            </a:r>
            <a:r>
              <a:rPr lang="en-US" dirty="0"/>
              <a:t>, </a:t>
            </a:r>
            <a:r>
              <a:rPr lang="en-US" dirty="0" err="1"/>
              <a:t>resourceId</a:t>
            </a:r>
            <a:endParaRPr lang="en-US" dirty="0"/>
          </a:p>
          <a:p>
            <a:pPr lvl="1"/>
            <a:r>
              <a:rPr lang="en-US" b="1" dirty="0"/>
              <a:t>String functions</a:t>
            </a:r>
            <a:r>
              <a:rPr lang="en-US" dirty="0"/>
              <a:t>: </a:t>
            </a:r>
            <a:r>
              <a:rPr lang="en-US" dirty="0" err="1"/>
              <a:t>concat</a:t>
            </a:r>
            <a:r>
              <a:rPr lang="en-US" dirty="0"/>
              <a:t>, </a:t>
            </a:r>
            <a:r>
              <a:rPr lang="en-US" dirty="0" err="1"/>
              <a:t>endsWith</a:t>
            </a:r>
            <a:r>
              <a:rPr lang="en-US" dirty="0"/>
              <a:t>, format, length, etc.</a:t>
            </a:r>
          </a:p>
          <a:p>
            <a:r>
              <a:rPr lang="en-US" dirty="0"/>
              <a:t>Complete list: </a:t>
            </a:r>
            <a:r>
              <a:rPr lang="en-US" dirty="0">
                <a:hlinkClick r:id="rId3"/>
              </a:rPr>
              <a:t>https://docs.microsoft.com/en-us/azure/azure-resource-manager/templates/template-functions</a:t>
            </a:r>
            <a:endParaRPr lang="en-US" dirty="0"/>
          </a:p>
          <a:p>
            <a:endParaRPr lang="en-US" dirty="0"/>
          </a:p>
        </p:txBody>
      </p:sp>
    </p:spTree>
    <p:extLst>
      <p:ext uri="{BB962C8B-B14F-4D97-AF65-F5344CB8AC3E}">
        <p14:creationId xmlns:p14="http://schemas.microsoft.com/office/powerpoint/2010/main" val="1554515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B55D62-7A83-4B7E-958F-F52028978C72}"/>
              </a:ext>
            </a:extLst>
          </p:cNvPr>
          <p:cNvSpPr>
            <a:spLocks noGrp="1"/>
          </p:cNvSpPr>
          <p:nvPr>
            <p:ph type="title"/>
          </p:nvPr>
        </p:nvSpPr>
        <p:spPr/>
        <p:txBody>
          <a:bodyPr/>
          <a:lstStyle/>
          <a:p>
            <a:r>
              <a:rPr lang="en-US" dirty="0"/>
              <a:t>Tips and Tricks</a:t>
            </a:r>
          </a:p>
        </p:txBody>
      </p:sp>
      <p:sp>
        <p:nvSpPr>
          <p:cNvPr id="5" name="Text Placeholder 4">
            <a:extLst>
              <a:ext uri="{FF2B5EF4-FFF2-40B4-BE49-F238E27FC236}">
                <a16:creationId xmlns:a16="http://schemas.microsoft.com/office/drawing/2014/main" id="{CF8EA438-1D41-448F-BA8E-894BAB81F95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11348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5EDDE-2F9F-4A36-8CC3-08A0FB7F750B}"/>
              </a:ext>
            </a:extLst>
          </p:cNvPr>
          <p:cNvSpPr>
            <a:spLocks noGrp="1"/>
          </p:cNvSpPr>
          <p:nvPr>
            <p:ph type="title"/>
          </p:nvPr>
        </p:nvSpPr>
        <p:spPr/>
        <p:txBody>
          <a:bodyPr/>
          <a:lstStyle/>
          <a:p>
            <a:r>
              <a:rPr lang="en-US" dirty="0"/>
              <a:t>Requirement: create multiple similar resources</a:t>
            </a:r>
          </a:p>
        </p:txBody>
      </p:sp>
      <p:sp>
        <p:nvSpPr>
          <p:cNvPr id="19" name="Content Placeholder 18">
            <a:extLst>
              <a:ext uri="{FF2B5EF4-FFF2-40B4-BE49-F238E27FC236}">
                <a16:creationId xmlns:a16="http://schemas.microsoft.com/office/drawing/2014/main" id="{FF49F064-E41B-4C38-B002-F30348D7C336}"/>
              </a:ext>
            </a:extLst>
          </p:cNvPr>
          <p:cNvSpPr>
            <a:spLocks noGrp="1"/>
          </p:cNvSpPr>
          <p:nvPr>
            <p:ph sz="half" idx="1"/>
          </p:nvPr>
        </p:nvSpPr>
        <p:spPr>
          <a:xfrm>
            <a:off x="1287780" y="2120900"/>
            <a:ext cx="3924301" cy="3748193"/>
          </a:xfrm>
        </p:spPr>
        <p:txBody>
          <a:bodyPr>
            <a:normAutofit/>
          </a:bodyPr>
          <a:lstStyle/>
          <a:p>
            <a:r>
              <a:rPr lang="en-US" sz="1600" dirty="0"/>
              <a:t>Desired outcome:</a:t>
            </a:r>
          </a:p>
          <a:p>
            <a:pPr lvl="1"/>
            <a:r>
              <a:rPr lang="en-US" sz="1400" b="1" dirty="0" err="1"/>
              <a:t>DemoAppServicePlanPrimary</a:t>
            </a:r>
            <a:r>
              <a:rPr lang="en-US" sz="1400" dirty="0"/>
              <a:t> server farm (App Service Plan) deployed in </a:t>
            </a:r>
            <a:r>
              <a:rPr lang="en-US" sz="1400" b="1" dirty="0"/>
              <a:t>Primary Region (resource group location)</a:t>
            </a:r>
          </a:p>
          <a:p>
            <a:pPr lvl="1"/>
            <a:r>
              <a:rPr lang="en-US" sz="1400" b="1" dirty="0" err="1"/>
              <a:t>DemoAppServicePlanSecondary</a:t>
            </a:r>
            <a:r>
              <a:rPr lang="en-US" sz="1400" dirty="0"/>
              <a:t> server farm (App Service Plan) deployed in </a:t>
            </a:r>
            <a:r>
              <a:rPr lang="en-US" sz="1400" b="1" dirty="0"/>
              <a:t>Secondary Region (parameter)</a:t>
            </a:r>
          </a:p>
          <a:p>
            <a:pPr lvl="1"/>
            <a:endParaRPr lang="en-US" sz="1400" b="1" dirty="0"/>
          </a:p>
          <a:p>
            <a:r>
              <a:rPr lang="en-US" sz="1600" dirty="0"/>
              <a:t>Challenges:</a:t>
            </a:r>
          </a:p>
          <a:p>
            <a:pPr lvl="1"/>
            <a:r>
              <a:rPr lang="en-US" sz="1400" dirty="0"/>
              <a:t>Static</a:t>
            </a:r>
          </a:p>
          <a:p>
            <a:pPr lvl="1"/>
            <a:r>
              <a:rPr lang="en-US" sz="1400" dirty="0"/>
              <a:t>Repetition “copy-paste”</a:t>
            </a:r>
          </a:p>
        </p:txBody>
      </p:sp>
      <p:pic>
        <p:nvPicPr>
          <p:cNvPr id="18" name="Picture 17">
            <a:extLst>
              <a:ext uri="{FF2B5EF4-FFF2-40B4-BE49-F238E27FC236}">
                <a16:creationId xmlns:a16="http://schemas.microsoft.com/office/drawing/2014/main" id="{CE900F2B-1CD2-4525-B54B-8C867C959899}"/>
              </a:ext>
            </a:extLst>
          </p:cNvPr>
          <p:cNvPicPr>
            <a:picLocks noChangeAspect="1"/>
          </p:cNvPicPr>
          <p:nvPr/>
        </p:nvPicPr>
        <p:blipFill>
          <a:blip r:embed="rId3"/>
          <a:stretch>
            <a:fillRect/>
          </a:stretch>
        </p:blipFill>
        <p:spPr>
          <a:xfrm>
            <a:off x="5749614" y="2124409"/>
            <a:ext cx="3924301" cy="4004389"/>
          </a:xfrm>
          <a:prstGeom prst="rect">
            <a:avLst/>
          </a:prstGeom>
        </p:spPr>
      </p:pic>
      <p:sp>
        <p:nvSpPr>
          <p:cNvPr id="41" name="Arrow: Right 40">
            <a:extLst>
              <a:ext uri="{FF2B5EF4-FFF2-40B4-BE49-F238E27FC236}">
                <a16:creationId xmlns:a16="http://schemas.microsoft.com/office/drawing/2014/main" id="{DD70A73E-ADD4-4F1E-A681-9B116B429115}"/>
              </a:ext>
            </a:extLst>
          </p:cNvPr>
          <p:cNvSpPr/>
          <p:nvPr/>
        </p:nvSpPr>
        <p:spPr>
          <a:xfrm>
            <a:off x="3800142" y="4696411"/>
            <a:ext cx="1564338" cy="401841"/>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7520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7CA33-3E08-4470-9AFE-DA3DC208543E}"/>
              </a:ext>
            </a:extLst>
          </p:cNvPr>
          <p:cNvSpPr>
            <a:spLocks noGrp="1"/>
          </p:cNvSpPr>
          <p:nvPr>
            <p:ph type="title"/>
          </p:nvPr>
        </p:nvSpPr>
        <p:spPr/>
        <p:txBody>
          <a:bodyPr/>
          <a:lstStyle/>
          <a:p>
            <a:r>
              <a:rPr lang="en-US" dirty="0"/>
              <a:t>The “copy” and “</a:t>
            </a:r>
            <a:r>
              <a:rPr lang="en-US" dirty="0" err="1"/>
              <a:t>copyIndex</a:t>
            </a:r>
            <a:r>
              <a:rPr lang="en-US" dirty="0"/>
              <a:t>()”</a:t>
            </a:r>
          </a:p>
        </p:txBody>
      </p:sp>
      <p:sp>
        <p:nvSpPr>
          <p:cNvPr id="4" name="Content Placeholder 3">
            <a:extLst>
              <a:ext uri="{FF2B5EF4-FFF2-40B4-BE49-F238E27FC236}">
                <a16:creationId xmlns:a16="http://schemas.microsoft.com/office/drawing/2014/main" id="{BF4795BE-2401-4C76-A97A-145D3A3FA513}"/>
              </a:ext>
            </a:extLst>
          </p:cNvPr>
          <p:cNvSpPr>
            <a:spLocks noGrp="1"/>
          </p:cNvSpPr>
          <p:nvPr>
            <p:ph sz="half" idx="2"/>
          </p:nvPr>
        </p:nvSpPr>
        <p:spPr/>
        <p:txBody>
          <a:bodyPr/>
          <a:lstStyle/>
          <a:p>
            <a:endParaRPr lang="en-US"/>
          </a:p>
        </p:txBody>
      </p:sp>
      <p:pic>
        <p:nvPicPr>
          <p:cNvPr id="6" name="Picture 5">
            <a:extLst>
              <a:ext uri="{FF2B5EF4-FFF2-40B4-BE49-F238E27FC236}">
                <a16:creationId xmlns:a16="http://schemas.microsoft.com/office/drawing/2014/main" id="{E4648E31-6AFA-4E1F-9C9F-E89D6260D4DC}"/>
              </a:ext>
            </a:extLst>
          </p:cNvPr>
          <p:cNvPicPr>
            <a:picLocks noChangeAspect="1"/>
          </p:cNvPicPr>
          <p:nvPr/>
        </p:nvPicPr>
        <p:blipFill>
          <a:blip r:embed="rId3"/>
          <a:stretch>
            <a:fillRect/>
          </a:stretch>
        </p:blipFill>
        <p:spPr>
          <a:xfrm>
            <a:off x="5580290" y="2062481"/>
            <a:ext cx="6236507" cy="4307228"/>
          </a:xfrm>
          <a:prstGeom prst="rect">
            <a:avLst/>
          </a:prstGeom>
        </p:spPr>
      </p:pic>
      <p:sp>
        <p:nvSpPr>
          <p:cNvPr id="8" name="Rectangle: Rounded Corners 7">
            <a:extLst>
              <a:ext uri="{FF2B5EF4-FFF2-40B4-BE49-F238E27FC236}">
                <a16:creationId xmlns:a16="http://schemas.microsoft.com/office/drawing/2014/main" id="{52D91E4C-049E-4E39-995C-A7DDB898DFC0}"/>
              </a:ext>
            </a:extLst>
          </p:cNvPr>
          <p:cNvSpPr/>
          <p:nvPr/>
        </p:nvSpPr>
        <p:spPr>
          <a:xfrm>
            <a:off x="5798820" y="2225040"/>
            <a:ext cx="2644139" cy="69638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A5F67972-C1B1-47B1-B137-439F6A198A9C}"/>
              </a:ext>
            </a:extLst>
          </p:cNvPr>
          <p:cNvSpPr/>
          <p:nvPr/>
        </p:nvSpPr>
        <p:spPr>
          <a:xfrm>
            <a:off x="5875820" y="4566188"/>
            <a:ext cx="3763480" cy="63827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Connector: Elbow 11">
            <a:extLst>
              <a:ext uri="{FF2B5EF4-FFF2-40B4-BE49-F238E27FC236}">
                <a16:creationId xmlns:a16="http://schemas.microsoft.com/office/drawing/2014/main" id="{CBE89005-0165-4177-9557-52B12949E71A}"/>
              </a:ext>
            </a:extLst>
          </p:cNvPr>
          <p:cNvCxnSpPr>
            <a:cxnSpLocks/>
            <a:stCxn id="10" idx="1"/>
            <a:endCxn id="8" idx="1"/>
          </p:cNvCxnSpPr>
          <p:nvPr/>
        </p:nvCxnSpPr>
        <p:spPr>
          <a:xfrm rot="10800000">
            <a:off x="5798820" y="2573232"/>
            <a:ext cx="77000" cy="2312092"/>
          </a:xfrm>
          <a:prstGeom prst="bentConnector3">
            <a:avLst>
              <a:gd name="adj1" fmla="val 602136"/>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33494E3-7530-4A1A-8F6E-74A06B02CC08}"/>
              </a:ext>
            </a:extLst>
          </p:cNvPr>
          <p:cNvSpPr/>
          <p:nvPr/>
        </p:nvSpPr>
        <p:spPr>
          <a:xfrm>
            <a:off x="8641707" y="4209163"/>
            <a:ext cx="3038475" cy="274320"/>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Connector: Elbow 15">
            <a:extLst>
              <a:ext uri="{FF2B5EF4-FFF2-40B4-BE49-F238E27FC236}">
                <a16:creationId xmlns:a16="http://schemas.microsoft.com/office/drawing/2014/main" id="{CE814357-1558-4F2A-A7E1-787CA3B37F69}"/>
              </a:ext>
            </a:extLst>
          </p:cNvPr>
          <p:cNvCxnSpPr>
            <a:cxnSpLocks/>
            <a:stCxn id="14" idx="0"/>
            <a:endCxn id="18" idx="3"/>
          </p:cNvCxnSpPr>
          <p:nvPr/>
        </p:nvCxnSpPr>
        <p:spPr>
          <a:xfrm rot="16200000" flipV="1">
            <a:off x="8145269" y="2193487"/>
            <a:ext cx="914217" cy="3117136"/>
          </a:xfrm>
          <a:prstGeom prst="bentConnector2">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F72EF87F-AEA2-4E3F-B501-31D5932C3570}"/>
              </a:ext>
            </a:extLst>
          </p:cNvPr>
          <p:cNvSpPr/>
          <p:nvPr/>
        </p:nvSpPr>
        <p:spPr>
          <a:xfrm>
            <a:off x="5748739" y="2946754"/>
            <a:ext cx="1295070" cy="696383"/>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ontent Placeholder 18">
            <a:extLst>
              <a:ext uri="{FF2B5EF4-FFF2-40B4-BE49-F238E27FC236}">
                <a16:creationId xmlns:a16="http://schemas.microsoft.com/office/drawing/2014/main" id="{F35ADF3B-5B75-422E-8534-2617FB418200}"/>
              </a:ext>
            </a:extLst>
          </p:cNvPr>
          <p:cNvSpPr txBox="1">
            <a:spLocks/>
          </p:cNvSpPr>
          <p:nvPr/>
        </p:nvSpPr>
        <p:spPr>
          <a:xfrm>
            <a:off x="1287780" y="2120900"/>
            <a:ext cx="3924301" cy="374819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600" dirty="0"/>
              <a:t>Desired outcome:</a:t>
            </a:r>
          </a:p>
          <a:p>
            <a:pPr lvl="1"/>
            <a:r>
              <a:rPr lang="en-US" sz="1400" b="1" dirty="0" err="1"/>
              <a:t>DemoAppServicePlanPrimary</a:t>
            </a:r>
            <a:r>
              <a:rPr lang="en-US" sz="1400" dirty="0"/>
              <a:t> server farm (App Service Plan) deployed in </a:t>
            </a:r>
            <a:r>
              <a:rPr lang="en-US" sz="1400" b="1" dirty="0"/>
              <a:t>Primary Region (resource group location)</a:t>
            </a:r>
          </a:p>
          <a:p>
            <a:pPr lvl="1"/>
            <a:r>
              <a:rPr lang="en-US" sz="1400" b="1" dirty="0" err="1"/>
              <a:t>DemoAppServicePlanSecondary</a:t>
            </a:r>
            <a:r>
              <a:rPr lang="en-US" sz="1400" dirty="0"/>
              <a:t> server farm (App Service Plan) deployed in </a:t>
            </a:r>
            <a:r>
              <a:rPr lang="en-US" sz="1400" b="1" dirty="0"/>
              <a:t>Secondary Region (parameter)</a:t>
            </a:r>
          </a:p>
          <a:p>
            <a:r>
              <a:rPr lang="en-US" sz="1600" dirty="0"/>
              <a:t>Declarative </a:t>
            </a:r>
            <a:r>
              <a:rPr lang="en-US" sz="1600" b="1" dirty="0"/>
              <a:t>foreach-like </a:t>
            </a:r>
            <a:r>
              <a:rPr lang="en-US" sz="1600" dirty="0"/>
              <a:t>loop</a:t>
            </a:r>
          </a:p>
          <a:p>
            <a:r>
              <a:rPr lang="en-US" sz="1600" dirty="0"/>
              <a:t>Benefits:</a:t>
            </a:r>
          </a:p>
          <a:p>
            <a:pPr lvl="1"/>
            <a:r>
              <a:rPr lang="en-US" sz="1400" dirty="0"/>
              <a:t>Flexible</a:t>
            </a:r>
          </a:p>
          <a:p>
            <a:pPr lvl="1"/>
            <a:r>
              <a:rPr lang="en-US" sz="1400" dirty="0"/>
              <a:t>Avoid repetition</a:t>
            </a:r>
          </a:p>
          <a:p>
            <a:endParaRPr lang="en-US" dirty="0"/>
          </a:p>
        </p:txBody>
      </p:sp>
    </p:spTree>
    <p:extLst>
      <p:ext uri="{BB962C8B-B14F-4D97-AF65-F5344CB8AC3E}">
        <p14:creationId xmlns:p14="http://schemas.microsoft.com/office/powerpoint/2010/main" val="3280586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4" grpId="0" animBg="1"/>
      <p:bldP spid="1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6CBE92F-DDBD-4206-979E-9E1803072BFE}"/>
              </a:ext>
            </a:extLst>
          </p:cNvPr>
          <p:cNvPicPr>
            <a:picLocks noChangeAspect="1"/>
          </p:cNvPicPr>
          <p:nvPr/>
        </p:nvPicPr>
        <p:blipFill>
          <a:blip r:embed="rId3"/>
          <a:stretch>
            <a:fillRect/>
          </a:stretch>
        </p:blipFill>
        <p:spPr>
          <a:xfrm>
            <a:off x="5399347" y="2108201"/>
            <a:ext cx="5877974" cy="3991810"/>
          </a:xfrm>
          <a:prstGeom prst="rect">
            <a:avLst/>
          </a:prstGeom>
        </p:spPr>
      </p:pic>
      <p:sp>
        <p:nvSpPr>
          <p:cNvPr id="2" name="Title 1">
            <a:extLst>
              <a:ext uri="{FF2B5EF4-FFF2-40B4-BE49-F238E27FC236}">
                <a16:creationId xmlns:a16="http://schemas.microsoft.com/office/drawing/2014/main" id="{1864FE0B-69E1-48EA-BDF5-817D286B680D}"/>
              </a:ext>
            </a:extLst>
          </p:cNvPr>
          <p:cNvSpPr>
            <a:spLocks noGrp="1"/>
          </p:cNvSpPr>
          <p:nvPr>
            <p:ph type="title"/>
          </p:nvPr>
        </p:nvSpPr>
        <p:spPr/>
        <p:txBody>
          <a:bodyPr/>
          <a:lstStyle/>
          <a:p>
            <a:r>
              <a:rPr lang="en-US" dirty="0" err="1"/>
              <a:t>DependsOn</a:t>
            </a:r>
            <a:endParaRPr lang="en-US" dirty="0"/>
          </a:p>
        </p:txBody>
      </p:sp>
      <p:sp>
        <p:nvSpPr>
          <p:cNvPr id="3" name="Content Placeholder 2">
            <a:extLst>
              <a:ext uri="{FF2B5EF4-FFF2-40B4-BE49-F238E27FC236}">
                <a16:creationId xmlns:a16="http://schemas.microsoft.com/office/drawing/2014/main" id="{F96CC743-558B-4826-A2AC-B7F7ED2F4A61}"/>
              </a:ext>
            </a:extLst>
          </p:cNvPr>
          <p:cNvSpPr>
            <a:spLocks noGrp="1"/>
          </p:cNvSpPr>
          <p:nvPr>
            <p:ph idx="1"/>
          </p:nvPr>
        </p:nvSpPr>
        <p:spPr>
          <a:xfrm>
            <a:off x="1097280" y="2108201"/>
            <a:ext cx="4065847" cy="3760891"/>
          </a:xfrm>
        </p:spPr>
        <p:txBody>
          <a:bodyPr/>
          <a:lstStyle/>
          <a:p>
            <a:r>
              <a:rPr lang="en-US" dirty="0"/>
              <a:t>By default, resources defined in ARM template are deployed in parallel.</a:t>
            </a:r>
          </a:p>
          <a:p>
            <a:pPr lvl="1"/>
            <a:r>
              <a:rPr lang="en-US" dirty="0"/>
              <a:t>Benefit: faster deployment</a:t>
            </a:r>
          </a:p>
          <a:p>
            <a:r>
              <a:rPr lang="en-US" dirty="0"/>
              <a:t>You can make use of </a:t>
            </a:r>
            <a:r>
              <a:rPr lang="en-US" dirty="0" err="1"/>
              <a:t>DependsOn</a:t>
            </a:r>
            <a:r>
              <a:rPr lang="en-US" dirty="0"/>
              <a:t> element to define the dependencies of the resources.</a:t>
            </a:r>
          </a:p>
          <a:p>
            <a:r>
              <a:rPr lang="en-US" dirty="0"/>
              <a:t>Example: SQL Server will need to be created before SQL Database</a:t>
            </a:r>
          </a:p>
        </p:txBody>
      </p:sp>
      <p:sp>
        <p:nvSpPr>
          <p:cNvPr id="7" name="Rectangle 6">
            <a:extLst>
              <a:ext uri="{FF2B5EF4-FFF2-40B4-BE49-F238E27FC236}">
                <a16:creationId xmlns:a16="http://schemas.microsoft.com/office/drawing/2014/main" id="{2B7E2FD0-55B8-48BD-A89F-537072541ECF}"/>
              </a:ext>
            </a:extLst>
          </p:cNvPr>
          <p:cNvSpPr/>
          <p:nvPr/>
        </p:nvSpPr>
        <p:spPr>
          <a:xfrm>
            <a:off x="5890888" y="4891152"/>
            <a:ext cx="2628272" cy="549528"/>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Connector: Elbow 8">
            <a:extLst>
              <a:ext uri="{FF2B5EF4-FFF2-40B4-BE49-F238E27FC236}">
                <a16:creationId xmlns:a16="http://schemas.microsoft.com/office/drawing/2014/main" id="{F8AF56B5-25CA-42FB-8046-C99F1244F7A7}"/>
              </a:ext>
            </a:extLst>
          </p:cNvPr>
          <p:cNvCxnSpPr>
            <a:cxnSpLocks/>
            <a:stCxn id="7" idx="3"/>
            <a:endCxn id="11" idx="3"/>
          </p:cNvCxnSpPr>
          <p:nvPr/>
        </p:nvCxnSpPr>
        <p:spPr>
          <a:xfrm flipV="1">
            <a:off x="8519160" y="2703944"/>
            <a:ext cx="193683" cy="2461972"/>
          </a:xfrm>
          <a:prstGeom prst="bentConnector3">
            <a:avLst>
              <a:gd name="adj1" fmla="val 218028"/>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BC1A35CB-2A00-4281-837D-415D459F9555}"/>
              </a:ext>
            </a:extLst>
          </p:cNvPr>
          <p:cNvSpPr/>
          <p:nvPr/>
        </p:nvSpPr>
        <p:spPr>
          <a:xfrm>
            <a:off x="6248400" y="2583180"/>
            <a:ext cx="2464443" cy="241528"/>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80185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B73A4-D0D0-4F7C-A637-F123C5D4A9A7}"/>
              </a:ext>
            </a:extLst>
          </p:cNvPr>
          <p:cNvSpPr>
            <a:spLocks noGrp="1"/>
          </p:cNvSpPr>
          <p:nvPr>
            <p:ph type="title"/>
          </p:nvPr>
        </p:nvSpPr>
        <p:spPr/>
        <p:txBody>
          <a:bodyPr/>
          <a:lstStyle/>
          <a:p>
            <a:r>
              <a:rPr lang="en-US" dirty="0"/>
              <a:t>Be extra careful with </a:t>
            </a:r>
            <a:r>
              <a:rPr lang="en-US" dirty="0" err="1"/>
              <a:t>apiVersion</a:t>
            </a:r>
            <a:r>
              <a:rPr lang="en-US" dirty="0"/>
              <a:t> in each Resource Providers</a:t>
            </a:r>
          </a:p>
        </p:txBody>
      </p:sp>
      <p:sp>
        <p:nvSpPr>
          <p:cNvPr id="3" name="Content Placeholder 2">
            <a:extLst>
              <a:ext uri="{FF2B5EF4-FFF2-40B4-BE49-F238E27FC236}">
                <a16:creationId xmlns:a16="http://schemas.microsoft.com/office/drawing/2014/main" id="{DB5EC206-5CAA-4A30-9E78-D8B69CC348BB}"/>
              </a:ext>
            </a:extLst>
          </p:cNvPr>
          <p:cNvSpPr>
            <a:spLocks noGrp="1"/>
          </p:cNvSpPr>
          <p:nvPr>
            <p:ph idx="1"/>
          </p:nvPr>
        </p:nvSpPr>
        <p:spPr>
          <a:xfrm>
            <a:off x="1097280" y="2108201"/>
            <a:ext cx="3177540" cy="3760891"/>
          </a:xfrm>
        </p:spPr>
        <p:txBody>
          <a:bodyPr>
            <a:normAutofit/>
          </a:bodyPr>
          <a:lstStyle/>
          <a:p>
            <a:r>
              <a:rPr lang="en-US" dirty="0"/>
              <a:t>Different </a:t>
            </a:r>
            <a:r>
              <a:rPr lang="en-US" b="1" dirty="0" err="1"/>
              <a:t>apiVersion</a:t>
            </a:r>
            <a:r>
              <a:rPr lang="en-US" dirty="0"/>
              <a:t> contains different properties</a:t>
            </a:r>
          </a:p>
          <a:p>
            <a:r>
              <a:rPr lang="en-US" dirty="0"/>
              <a:t>Details:</a:t>
            </a:r>
          </a:p>
          <a:p>
            <a:pPr lvl="1"/>
            <a:r>
              <a:rPr lang="en-US" dirty="0">
                <a:hlinkClick r:id="rId3"/>
              </a:rPr>
              <a:t>https://docs.microsoft.com/en-us/azure/templates/</a:t>
            </a:r>
            <a:endParaRPr lang="en-US" dirty="0"/>
          </a:p>
          <a:p>
            <a:pPr marL="201168" lvl="1" indent="0">
              <a:buNone/>
            </a:pPr>
            <a:endParaRPr lang="en-US" dirty="0"/>
          </a:p>
        </p:txBody>
      </p:sp>
      <p:pic>
        <p:nvPicPr>
          <p:cNvPr id="5" name="Picture 4">
            <a:extLst>
              <a:ext uri="{FF2B5EF4-FFF2-40B4-BE49-F238E27FC236}">
                <a16:creationId xmlns:a16="http://schemas.microsoft.com/office/drawing/2014/main" id="{7A5E643B-7E87-4741-8931-01A423F28EB2}"/>
              </a:ext>
            </a:extLst>
          </p:cNvPr>
          <p:cNvPicPr>
            <a:picLocks noChangeAspect="1"/>
          </p:cNvPicPr>
          <p:nvPr/>
        </p:nvPicPr>
        <p:blipFill>
          <a:blip r:embed="rId4"/>
          <a:stretch>
            <a:fillRect/>
          </a:stretch>
        </p:blipFill>
        <p:spPr>
          <a:xfrm>
            <a:off x="8048925" y="1973118"/>
            <a:ext cx="3045795" cy="4863140"/>
          </a:xfrm>
          <a:prstGeom prst="rect">
            <a:avLst/>
          </a:prstGeom>
        </p:spPr>
      </p:pic>
      <p:pic>
        <p:nvPicPr>
          <p:cNvPr id="7" name="Picture 6">
            <a:extLst>
              <a:ext uri="{FF2B5EF4-FFF2-40B4-BE49-F238E27FC236}">
                <a16:creationId xmlns:a16="http://schemas.microsoft.com/office/drawing/2014/main" id="{879CBFEF-8F60-4CAA-A93A-C1E93811EBA7}"/>
              </a:ext>
            </a:extLst>
          </p:cNvPr>
          <p:cNvPicPr>
            <a:picLocks noChangeAspect="1"/>
          </p:cNvPicPr>
          <p:nvPr/>
        </p:nvPicPr>
        <p:blipFill>
          <a:blip r:embed="rId5"/>
          <a:stretch>
            <a:fillRect/>
          </a:stretch>
        </p:blipFill>
        <p:spPr>
          <a:xfrm>
            <a:off x="4853756" y="1973118"/>
            <a:ext cx="2713414" cy="4077855"/>
          </a:xfrm>
          <a:prstGeom prst="rect">
            <a:avLst/>
          </a:prstGeom>
        </p:spPr>
      </p:pic>
      <p:sp>
        <p:nvSpPr>
          <p:cNvPr id="9" name="Rectangle: Rounded Corners 8">
            <a:extLst>
              <a:ext uri="{FF2B5EF4-FFF2-40B4-BE49-F238E27FC236}">
                <a16:creationId xmlns:a16="http://schemas.microsoft.com/office/drawing/2014/main" id="{4B976161-9BAB-49F4-B7EC-171CB8BDA87B}"/>
              </a:ext>
            </a:extLst>
          </p:cNvPr>
          <p:cNvSpPr/>
          <p:nvPr/>
        </p:nvSpPr>
        <p:spPr>
          <a:xfrm>
            <a:off x="5749998" y="2671012"/>
            <a:ext cx="1028627" cy="151563"/>
          </a:xfrm>
          <a:prstGeom prst="roundRect">
            <a:avLst>
              <a:gd name="adj" fmla="val 6550"/>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440ADAA4-E1AC-4453-A3D7-55C13DCBDF6E}"/>
              </a:ext>
            </a:extLst>
          </p:cNvPr>
          <p:cNvSpPr/>
          <p:nvPr/>
        </p:nvSpPr>
        <p:spPr>
          <a:xfrm>
            <a:off x="9004373" y="2671012"/>
            <a:ext cx="1028627" cy="151563"/>
          </a:xfrm>
          <a:prstGeom prst="roundRect">
            <a:avLst>
              <a:gd name="adj" fmla="val 6550"/>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53AEC9C-CB7B-4B19-A1B4-4EB50F2955AE}"/>
              </a:ext>
            </a:extLst>
          </p:cNvPr>
          <p:cNvSpPr/>
          <p:nvPr/>
        </p:nvSpPr>
        <p:spPr>
          <a:xfrm>
            <a:off x="8286464" y="3834957"/>
            <a:ext cx="2414732" cy="2736440"/>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1497F5B-8613-4E45-A5F6-EF4C2E73EC3B}"/>
              </a:ext>
            </a:extLst>
          </p:cNvPr>
          <p:cNvSpPr/>
          <p:nvPr/>
        </p:nvSpPr>
        <p:spPr>
          <a:xfrm>
            <a:off x="5000624" y="3840659"/>
            <a:ext cx="2423217" cy="1926397"/>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1941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6E778-90AD-4E32-A4EF-8E35A8323419}"/>
              </a:ext>
            </a:extLst>
          </p:cNvPr>
          <p:cNvSpPr>
            <a:spLocks noGrp="1"/>
          </p:cNvSpPr>
          <p:nvPr>
            <p:ph type="title"/>
          </p:nvPr>
        </p:nvSpPr>
        <p:spPr/>
        <p:txBody>
          <a:bodyPr/>
          <a:lstStyle/>
          <a:p>
            <a:r>
              <a:rPr lang="en-US" dirty="0"/>
              <a:t>End of this video</a:t>
            </a:r>
          </a:p>
        </p:txBody>
      </p:sp>
      <p:sp>
        <p:nvSpPr>
          <p:cNvPr id="3" name="Text Placeholder 2">
            <a:extLst>
              <a:ext uri="{FF2B5EF4-FFF2-40B4-BE49-F238E27FC236}">
                <a16:creationId xmlns:a16="http://schemas.microsoft.com/office/drawing/2014/main" id="{81754820-6FD9-4481-A3CA-B77031AB721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3566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67B53B-3B8E-43E0-90A5-CED2DF4646D1}"/>
              </a:ext>
            </a:extLst>
          </p:cNvPr>
          <p:cNvSpPr>
            <a:spLocks noGrp="1"/>
          </p:cNvSpPr>
          <p:nvPr>
            <p:ph type="title"/>
          </p:nvPr>
        </p:nvSpPr>
        <p:spPr/>
        <p:txBody>
          <a:bodyPr/>
          <a:lstStyle/>
          <a:p>
            <a:r>
              <a:rPr lang="en-US" dirty="0"/>
              <a:t>Infrastructure as Code and </a:t>
            </a:r>
            <a:br>
              <a:rPr lang="en-US" dirty="0"/>
            </a:br>
            <a:r>
              <a:rPr lang="en-US" dirty="0"/>
              <a:t>Azure Resource Manager</a:t>
            </a:r>
          </a:p>
        </p:txBody>
      </p:sp>
      <p:sp>
        <p:nvSpPr>
          <p:cNvPr id="81" name="Content Placeholder 80">
            <a:extLst>
              <a:ext uri="{FF2B5EF4-FFF2-40B4-BE49-F238E27FC236}">
                <a16:creationId xmlns:a16="http://schemas.microsoft.com/office/drawing/2014/main" id="{864D498F-96FD-4652-98E4-884973D44A77}"/>
              </a:ext>
            </a:extLst>
          </p:cNvPr>
          <p:cNvSpPr>
            <a:spLocks noGrp="1"/>
          </p:cNvSpPr>
          <p:nvPr>
            <p:ph idx="1"/>
          </p:nvPr>
        </p:nvSpPr>
        <p:spPr/>
        <p:txBody>
          <a:bodyPr>
            <a:normAutofit lnSpcReduction="10000"/>
          </a:bodyPr>
          <a:lstStyle/>
          <a:p>
            <a:r>
              <a:rPr lang="en-US" dirty="0"/>
              <a:t>Infrastructure as Code: mechanism to define your infrastructure setup in code.</a:t>
            </a:r>
          </a:p>
          <a:p>
            <a:pPr lvl="1"/>
            <a:r>
              <a:rPr lang="en-US" dirty="0"/>
              <a:t>Benefits: Creation automation, faster deployment, and reduce errors.  </a:t>
            </a:r>
          </a:p>
          <a:p>
            <a:r>
              <a:rPr lang="en-US" dirty="0"/>
              <a:t>Azure Resource Manager (ARM) is the native Infrastructure as Code (</a:t>
            </a:r>
            <a:r>
              <a:rPr lang="en-US" dirty="0" err="1"/>
              <a:t>IoC</a:t>
            </a:r>
            <a:r>
              <a:rPr lang="en-US" dirty="0"/>
              <a:t>) from Azure which enables you to deploy and manage Azure resources in very modular way.</a:t>
            </a:r>
          </a:p>
          <a:p>
            <a:r>
              <a:rPr lang="en-US" dirty="0"/>
              <a:t>Benefits of ARM:</a:t>
            </a:r>
          </a:p>
          <a:p>
            <a:pPr lvl="1"/>
            <a:r>
              <a:rPr lang="en-US" sz="1800" dirty="0">
                <a:latin typeface="Segoe UI Light" panose="020B0502040204020203" pitchFamily="34" charset="0"/>
                <a:cs typeface="Segoe UI Light" panose="020B0502040204020203" pitchFamily="34" charset="0"/>
              </a:rPr>
              <a:t>Deploy, manage, and monitor all of the resources for your solution as a group.</a:t>
            </a:r>
          </a:p>
          <a:p>
            <a:pPr lvl="1"/>
            <a:r>
              <a:rPr lang="en-US" sz="1800" dirty="0">
                <a:latin typeface="Segoe UI Light" panose="020B0502040204020203" pitchFamily="34" charset="0"/>
                <a:cs typeface="Segoe UI Light" panose="020B0502040204020203" pitchFamily="34" charset="0"/>
              </a:rPr>
              <a:t>Redeploy your solution throughout the development lifecycle.</a:t>
            </a:r>
          </a:p>
          <a:p>
            <a:pPr lvl="1"/>
            <a:r>
              <a:rPr lang="en-US" sz="1800" dirty="0">
                <a:latin typeface="Segoe UI Light" panose="020B0502040204020203" pitchFamily="34" charset="0"/>
                <a:cs typeface="Segoe UI Light" panose="020B0502040204020203" pitchFamily="34" charset="0"/>
              </a:rPr>
              <a:t>Manage your infrastructure through templates rather than scripts.</a:t>
            </a:r>
          </a:p>
          <a:p>
            <a:pPr lvl="1"/>
            <a:r>
              <a:rPr lang="en-US" sz="1800" dirty="0">
                <a:latin typeface="Segoe UI Light" panose="020B0502040204020203" pitchFamily="34" charset="0"/>
                <a:cs typeface="Segoe UI Light" panose="020B0502040204020203" pitchFamily="34" charset="0"/>
              </a:rPr>
              <a:t>Administrator defined dependencies.</a:t>
            </a:r>
          </a:p>
          <a:p>
            <a:pPr lvl="1"/>
            <a:r>
              <a:rPr lang="en-US" sz="1800" dirty="0">
                <a:latin typeface="Segoe UI Light" panose="020B0502040204020203" pitchFamily="34" charset="0"/>
                <a:cs typeface="Segoe UI Light" panose="020B0502040204020203" pitchFamily="34" charset="0"/>
              </a:rPr>
              <a:t>Apply access control to all services in your resource group.</a:t>
            </a:r>
          </a:p>
          <a:p>
            <a:endParaRPr lang="en-US" dirty="0"/>
          </a:p>
        </p:txBody>
      </p:sp>
    </p:spTree>
    <p:extLst>
      <p:ext uri="{BB962C8B-B14F-4D97-AF65-F5344CB8AC3E}">
        <p14:creationId xmlns:p14="http://schemas.microsoft.com/office/powerpoint/2010/main" val="3733730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6EDA2-5EAD-413B-93BA-D23D17630E2E}"/>
              </a:ext>
            </a:extLst>
          </p:cNvPr>
          <p:cNvSpPr>
            <a:spLocks noGrp="1"/>
          </p:cNvSpPr>
          <p:nvPr>
            <p:ph type="title"/>
          </p:nvPr>
        </p:nvSpPr>
        <p:spPr/>
        <p:txBody>
          <a:bodyPr/>
          <a:lstStyle/>
          <a:p>
            <a:r>
              <a:rPr lang="en-US" dirty="0"/>
              <a:t>Azure Resource Groups</a:t>
            </a:r>
          </a:p>
        </p:txBody>
      </p:sp>
      <p:sp>
        <p:nvSpPr>
          <p:cNvPr id="3" name="Content Placeholder 2">
            <a:extLst>
              <a:ext uri="{FF2B5EF4-FFF2-40B4-BE49-F238E27FC236}">
                <a16:creationId xmlns:a16="http://schemas.microsoft.com/office/drawing/2014/main" id="{EC6FECE1-C6D0-4668-8772-4443FB2CC8F5}"/>
              </a:ext>
            </a:extLst>
          </p:cNvPr>
          <p:cNvSpPr>
            <a:spLocks noGrp="1"/>
          </p:cNvSpPr>
          <p:nvPr>
            <p:ph idx="1"/>
          </p:nvPr>
        </p:nvSpPr>
        <p:spPr>
          <a:xfrm>
            <a:off x="5730844" y="2108201"/>
            <a:ext cx="5424836" cy="3760891"/>
          </a:xfrm>
        </p:spPr>
        <p:txBody>
          <a:bodyPr>
            <a:normAutofit fontScale="92500" lnSpcReduction="20000"/>
          </a:bodyPr>
          <a:lstStyle/>
          <a:p>
            <a:pPr marL="342900" indent="-342900">
              <a:buFont typeface="Arial" panose="020B0604020202020204" pitchFamily="34" charset="0"/>
              <a:buChar char="•"/>
            </a:pPr>
            <a:r>
              <a:rPr lang="en-US" sz="2000" dirty="0">
                <a:solidFill>
                  <a:schemeClr val="tx1"/>
                </a:solidFill>
                <a:latin typeface="Segoe UI Light" panose="020B0502040204020203" pitchFamily="34" charset="0"/>
                <a:cs typeface="Segoe UI Light" panose="020B0502040204020203" pitchFamily="34" charset="0"/>
              </a:rPr>
              <a:t>Management – deploy, update, delete and get status on all resources in a resource group from a single point.</a:t>
            </a:r>
          </a:p>
          <a:p>
            <a:pPr marL="342900" indent="-342900">
              <a:buFont typeface="Arial" panose="020B0604020202020204" pitchFamily="34" charset="0"/>
              <a:buChar char="•"/>
            </a:pPr>
            <a:r>
              <a:rPr lang="en-US" sz="2000" dirty="0">
                <a:solidFill>
                  <a:schemeClr val="tx1"/>
                </a:solidFill>
                <a:latin typeface="Segoe UI Light" panose="020B0502040204020203" pitchFamily="34" charset="0"/>
                <a:cs typeface="Segoe UI Light" panose="020B0502040204020203" pitchFamily="34" charset="0"/>
              </a:rPr>
              <a:t>Flexibility - some resources can be moved between resource groups.</a:t>
            </a:r>
          </a:p>
          <a:p>
            <a:pPr marL="342900" indent="-342900">
              <a:buFont typeface="Arial" panose="020B0604020202020204" pitchFamily="34" charset="0"/>
              <a:buChar char="•"/>
            </a:pPr>
            <a:r>
              <a:rPr lang="en-US" sz="2000" dirty="0">
                <a:solidFill>
                  <a:schemeClr val="tx1"/>
                </a:solidFill>
                <a:latin typeface="Segoe UI Light" panose="020B0502040204020203" pitchFamily="34" charset="0"/>
                <a:cs typeface="Segoe UI Light" panose="020B0502040204020203" pitchFamily="34" charset="0"/>
              </a:rPr>
              <a:t>Portability - resource groups can be exported to templates for easier redeployment</a:t>
            </a:r>
            <a:r>
              <a:rPr lang="en-US" sz="2000" dirty="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US" sz="2000" dirty="0">
                <a:solidFill>
                  <a:schemeClr val="tx1"/>
                </a:solidFill>
                <a:latin typeface="Segoe UI Light" panose="020B0502040204020203" pitchFamily="34" charset="0"/>
                <a:cs typeface="Segoe UI Light" panose="020B0502040204020203" pitchFamily="34" charset="0"/>
              </a:rPr>
              <a:t>Billing – a bill can be retrieved on a per resource group basis.</a:t>
            </a:r>
          </a:p>
          <a:p>
            <a:pPr marL="342900" indent="-342900">
              <a:buFont typeface="Arial" panose="020B0604020202020204" pitchFamily="34" charset="0"/>
              <a:buChar char="•"/>
            </a:pPr>
            <a:r>
              <a:rPr lang="en-US" sz="2000" dirty="0">
                <a:solidFill>
                  <a:schemeClr val="tx1"/>
                </a:solidFill>
                <a:latin typeface="Segoe UI Light" panose="020B0502040204020203" pitchFamily="34" charset="0"/>
                <a:cs typeface="Segoe UI Light" panose="020B0502040204020203" pitchFamily="34" charset="0"/>
              </a:rPr>
              <a:t>Access Control – Permissions can be applied on a per resource group basis.</a:t>
            </a:r>
            <a:endParaRPr lang="en-US" sz="2000" dirty="0">
              <a:latin typeface="Segoe UI Light" panose="020B0502040204020203" pitchFamily="34" charset="0"/>
              <a:cs typeface="Segoe UI Light" panose="020B0502040204020203" pitchFamily="34" charset="0"/>
            </a:endParaRPr>
          </a:p>
          <a:p>
            <a:endParaRPr lang="en-US" dirty="0"/>
          </a:p>
        </p:txBody>
      </p:sp>
      <p:grpSp>
        <p:nvGrpSpPr>
          <p:cNvPr id="4" name="Group 3">
            <a:extLst>
              <a:ext uri="{FF2B5EF4-FFF2-40B4-BE49-F238E27FC236}">
                <a16:creationId xmlns:a16="http://schemas.microsoft.com/office/drawing/2014/main" id="{207B863A-F287-4543-A8FD-2AC77CDAE423}"/>
              </a:ext>
            </a:extLst>
          </p:cNvPr>
          <p:cNvGrpSpPr>
            <a:grpSpLocks noChangeAspect="1"/>
          </p:cNvGrpSpPr>
          <p:nvPr/>
        </p:nvGrpSpPr>
        <p:grpSpPr bwMode="auto">
          <a:xfrm>
            <a:off x="1097280" y="2108201"/>
            <a:ext cx="4116783" cy="3931877"/>
            <a:chOff x="405" y="668"/>
            <a:chExt cx="3117" cy="2977"/>
          </a:xfrm>
        </p:grpSpPr>
        <p:sp>
          <p:nvSpPr>
            <p:cNvPr id="5" name="AutoShape 3">
              <a:extLst>
                <a:ext uri="{FF2B5EF4-FFF2-40B4-BE49-F238E27FC236}">
                  <a16:creationId xmlns:a16="http://schemas.microsoft.com/office/drawing/2014/main" id="{F15A87A4-B853-4902-825A-EA60964AD795}"/>
                </a:ext>
              </a:extLst>
            </p:cNvPr>
            <p:cNvSpPr>
              <a:spLocks noChangeAspect="1" noChangeArrowheads="1" noTextEdit="1"/>
            </p:cNvSpPr>
            <p:nvPr/>
          </p:nvSpPr>
          <p:spPr bwMode="auto">
            <a:xfrm>
              <a:off x="406" y="668"/>
              <a:ext cx="3116" cy="2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600">
                <a:solidFill>
                  <a:srgbClr val="FFFFFF"/>
                </a:solidFill>
              </a:endParaRPr>
            </a:p>
          </p:txBody>
        </p:sp>
        <p:sp>
          <p:nvSpPr>
            <p:cNvPr id="6" name="Freeform 5">
              <a:extLst>
                <a:ext uri="{FF2B5EF4-FFF2-40B4-BE49-F238E27FC236}">
                  <a16:creationId xmlns:a16="http://schemas.microsoft.com/office/drawing/2014/main" id="{02EC0D10-06FF-48F2-A287-36B9800CF5F8}"/>
                </a:ext>
              </a:extLst>
            </p:cNvPr>
            <p:cNvSpPr>
              <a:spLocks/>
            </p:cNvSpPr>
            <p:nvPr/>
          </p:nvSpPr>
          <p:spPr bwMode="auto">
            <a:xfrm>
              <a:off x="412" y="676"/>
              <a:ext cx="3102" cy="2962"/>
            </a:xfrm>
            <a:custGeom>
              <a:avLst/>
              <a:gdLst>
                <a:gd name="T0" fmla="*/ 2649 w 2649"/>
                <a:gd name="T1" fmla="*/ 2496 h 2529"/>
                <a:gd name="T2" fmla="*/ 2616 w 2649"/>
                <a:gd name="T3" fmla="*/ 2529 h 2529"/>
                <a:gd name="T4" fmla="*/ 33 w 2649"/>
                <a:gd name="T5" fmla="*/ 2529 h 2529"/>
                <a:gd name="T6" fmla="*/ 0 w 2649"/>
                <a:gd name="T7" fmla="*/ 2496 h 2529"/>
                <a:gd name="T8" fmla="*/ 0 w 2649"/>
                <a:gd name="T9" fmla="*/ 33 h 2529"/>
                <a:gd name="T10" fmla="*/ 33 w 2649"/>
                <a:gd name="T11" fmla="*/ 0 h 2529"/>
                <a:gd name="T12" fmla="*/ 2616 w 2649"/>
                <a:gd name="T13" fmla="*/ 0 h 2529"/>
                <a:gd name="T14" fmla="*/ 2649 w 2649"/>
                <a:gd name="T15" fmla="*/ 33 h 2529"/>
                <a:gd name="T16" fmla="*/ 2649 w 2649"/>
                <a:gd name="T17" fmla="*/ 2496 h 2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49" h="2529">
                  <a:moveTo>
                    <a:pt x="2649" y="2496"/>
                  </a:moveTo>
                  <a:cubicBezTo>
                    <a:pt x="2649" y="2514"/>
                    <a:pt x="2634" y="2529"/>
                    <a:pt x="2616" y="2529"/>
                  </a:cubicBezTo>
                  <a:cubicBezTo>
                    <a:pt x="33" y="2529"/>
                    <a:pt x="33" y="2529"/>
                    <a:pt x="33" y="2529"/>
                  </a:cubicBezTo>
                  <a:cubicBezTo>
                    <a:pt x="15" y="2529"/>
                    <a:pt x="0" y="2514"/>
                    <a:pt x="0" y="2496"/>
                  </a:cubicBezTo>
                  <a:cubicBezTo>
                    <a:pt x="0" y="33"/>
                    <a:pt x="0" y="33"/>
                    <a:pt x="0" y="33"/>
                  </a:cubicBezTo>
                  <a:cubicBezTo>
                    <a:pt x="0" y="14"/>
                    <a:pt x="15" y="0"/>
                    <a:pt x="33" y="0"/>
                  </a:cubicBezTo>
                  <a:cubicBezTo>
                    <a:pt x="2616" y="0"/>
                    <a:pt x="2616" y="0"/>
                    <a:pt x="2616" y="0"/>
                  </a:cubicBezTo>
                  <a:cubicBezTo>
                    <a:pt x="2634" y="0"/>
                    <a:pt x="2649" y="14"/>
                    <a:pt x="2649" y="33"/>
                  </a:cubicBezTo>
                  <a:cubicBezTo>
                    <a:pt x="2649" y="2496"/>
                    <a:pt x="2649" y="2496"/>
                    <a:pt x="2649" y="2496"/>
                  </a:cubicBezTo>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600">
                <a:solidFill>
                  <a:srgbClr val="FFFFFF"/>
                </a:solidFill>
              </a:endParaRPr>
            </a:p>
          </p:txBody>
        </p:sp>
        <p:sp>
          <p:nvSpPr>
            <p:cNvPr id="7" name="Freeform 6">
              <a:extLst>
                <a:ext uri="{FF2B5EF4-FFF2-40B4-BE49-F238E27FC236}">
                  <a16:creationId xmlns:a16="http://schemas.microsoft.com/office/drawing/2014/main" id="{D24697C0-D80F-46DE-BCA6-F71C637BD232}"/>
                </a:ext>
              </a:extLst>
            </p:cNvPr>
            <p:cNvSpPr>
              <a:spLocks/>
            </p:cNvSpPr>
            <p:nvPr/>
          </p:nvSpPr>
          <p:spPr bwMode="auto">
            <a:xfrm>
              <a:off x="405" y="669"/>
              <a:ext cx="3116" cy="2976"/>
            </a:xfrm>
            <a:custGeom>
              <a:avLst/>
              <a:gdLst>
                <a:gd name="T0" fmla="*/ 2655 w 2661"/>
                <a:gd name="T1" fmla="*/ 2502 h 2541"/>
                <a:gd name="T2" fmla="*/ 2649 w 2661"/>
                <a:gd name="T3" fmla="*/ 2502 h 2541"/>
                <a:gd name="T4" fmla="*/ 2641 w 2661"/>
                <a:gd name="T5" fmla="*/ 2521 h 2541"/>
                <a:gd name="T6" fmla="*/ 2622 w 2661"/>
                <a:gd name="T7" fmla="*/ 2529 h 2541"/>
                <a:gd name="T8" fmla="*/ 39 w 2661"/>
                <a:gd name="T9" fmla="*/ 2529 h 2541"/>
                <a:gd name="T10" fmla="*/ 20 w 2661"/>
                <a:gd name="T11" fmla="*/ 2521 h 2541"/>
                <a:gd name="T12" fmla="*/ 12 w 2661"/>
                <a:gd name="T13" fmla="*/ 2502 h 2541"/>
                <a:gd name="T14" fmla="*/ 12 w 2661"/>
                <a:gd name="T15" fmla="*/ 39 h 2541"/>
                <a:gd name="T16" fmla="*/ 20 w 2661"/>
                <a:gd name="T17" fmla="*/ 20 h 2541"/>
                <a:gd name="T18" fmla="*/ 39 w 2661"/>
                <a:gd name="T19" fmla="*/ 12 h 2541"/>
                <a:gd name="T20" fmla="*/ 2622 w 2661"/>
                <a:gd name="T21" fmla="*/ 12 h 2541"/>
                <a:gd name="T22" fmla="*/ 2641 w 2661"/>
                <a:gd name="T23" fmla="*/ 20 h 2541"/>
                <a:gd name="T24" fmla="*/ 2649 w 2661"/>
                <a:gd name="T25" fmla="*/ 39 h 2541"/>
                <a:gd name="T26" fmla="*/ 2649 w 2661"/>
                <a:gd name="T27" fmla="*/ 2502 h 2541"/>
                <a:gd name="T28" fmla="*/ 2655 w 2661"/>
                <a:gd name="T29" fmla="*/ 2502 h 2541"/>
                <a:gd name="T30" fmla="*/ 2661 w 2661"/>
                <a:gd name="T31" fmla="*/ 2502 h 2541"/>
                <a:gd name="T32" fmla="*/ 2661 w 2661"/>
                <a:gd name="T33" fmla="*/ 39 h 2541"/>
                <a:gd name="T34" fmla="*/ 2622 w 2661"/>
                <a:gd name="T35" fmla="*/ 0 h 2541"/>
                <a:gd name="T36" fmla="*/ 39 w 2661"/>
                <a:gd name="T37" fmla="*/ 0 h 2541"/>
                <a:gd name="T38" fmla="*/ 0 w 2661"/>
                <a:gd name="T39" fmla="*/ 39 h 2541"/>
                <a:gd name="T40" fmla="*/ 0 w 2661"/>
                <a:gd name="T41" fmla="*/ 2502 h 2541"/>
                <a:gd name="T42" fmla="*/ 39 w 2661"/>
                <a:gd name="T43" fmla="*/ 2541 h 2541"/>
                <a:gd name="T44" fmla="*/ 2622 w 2661"/>
                <a:gd name="T45" fmla="*/ 2541 h 2541"/>
                <a:gd name="T46" fmla="*/ 2661 w 2661"/>
                <a:gd name="T47" fmla="*/ 2502 h 2541"/>
                <a:gd name="T48" fmla="*/ 2655 w 2661"/>
                <a:gd name="T49" fmla="*/ 2502 h 2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61" h="2541">
                  <a:moveTo>
                    <a:pt x="2655" y="2502"/>
                  </a:moveTo>
                  <a:cubicBezTo>
                    <a:pt x="2649" y="2502"/>
                    <a:pt x="2649" y="2502"/>
                    <a:pt x="2649" y="2502"/>
                  </a:cubicBezTo>
                  <a:cubicBezTo>
                    <a:pt x="2649" y="2509"/>
                    <a:pt x="2646" y="2516"/>
                    <a:pt x="2641" y="2521"/>
                  </a:cubicBezTo>
                  <a:cubicBezTo>
                    <a:pt x="2636" y="2526"/>
                    <a:pt x="2629" y="2529"/>
                    <a:pt x="2622" y="2529"/>
                  </a:cubicBezTo>
                  <a:cubicBezTo>
                    <a:pt x="39" y="2529"/>
                    <a:pt x="39" y="2529"/>
                    <a:pt x="39" y="2529"/>
                  </a:cubicBezTo>
                  <a:cubicBezTo>
                    <a:pt x="32" y="2529"/>
                    <a:pt x="25" y="2526"/>
                    <a:pt x="20" y="2521"/>
                  </a:cubicBezTo>
                  <a:cubicBezTo>
                    <a:pt x="15" y="2516"/>
                    <a:pt x="12" y="2509"/>
                    <a:pt x="12" y="2502"/>
                  </a:cubicBezTo>
                  <a:cubicBezTo>
                    <a:pt x="12" y="39"/>
                    <a:pt x="12" y="39"/>
                    <a:pt x="12" y="39"/>
                  </a:cubicBezTo>
                  <a:cubicBezTo>
                    <a:pt x="12" y="31"/>
                    <a:pt x="15" y="25"/>
                    <a:pt x="20" y="20"/>
                  </a:cubicBezTo>
                  <a:cubicBezTo>
                    <a:pt x="25" y="15"/>
                    <a:pt x="32" y="12"/>
                    <a:pt x="39" y="12"/>
                  </a:cubicBezTo>
                  <a:cubicBezTo>
                    <a:pt x="2622" y="12"/>
                    <a:pt x="2622" y="12"/>
                    <a:pt x="2622" y="12"/>
                  </a:cubicBezTo>
                  <a:cubicBezTo>
                    <a:pt x="2629" y="12"/>
                    <a:pt x="2636" y="15"/>
                    <a:pt x="2641" y="20"/>
                  </a:cubicBezTo>
                  <a:cubicBezTo>
                    <a:pt x="2646" y="25"/>
                    <a:pt x="2649" y="31"/>
                    <a:pt x="2649" y="39"/>
                  </a:cubicBezTo>
                  <a:cubicBezTo>
                    <a:pt x="2649" y="2502"/>
                    <a:pt x="2649" y="2502"/>
                    <a:pt x="2649" y="2502"/>
                  </a:cubicBezTo>
                  <a:cubicBezTo>
                    <a:pt x="2655" y="2502"/>
                    <a:pt x="2655" y="2502"/>
                    <a:pt x="2655" y="2502"/>
                  </a:cubicBezTo>
                  <a:cubicBezTo>
                    <a:pt x="2661" y="2502"/>
                    <a:pt x="2661" y="2502"/>
                    <a:pt x="2661" y="2502"/>
                  </a:cubicBezTo>
                  <a:cubicBezTo>
                    <a:pt x="2661" y="39"/>
                    <a:pt x="2661" y="39"/>
                    <a:pt x="2661" y="39"/>
                  </a:cubicBezTo>
                  <a:cubicBezTo>
                    <a:pt x="2661" y="17"/>
                    <a:pt x="2643" y="0"/>
                    <a:pt x="2622" y="0"/>
                  </a:cubicBezTo>
                  <a:cubicBezTo>
                    <a:pt x="39" y="0"/>
                    <a:pt x="39" y="0"/>
                    <a:pt x="39" y="0"/>
                  </a:cubicBezTo>
                  <a:cubicBezTo>
                    <a:pt x="18" y="0"/>
                    <a:pt x="0" y="17"/>
                    <a:pt x="0" y="39"/>
                  </a:cubicBezTo>
                  <a:cubicBezTo>
                    <a:pt x="0" y="2502"/>
                    <a:pt x="0" y="2502"/>
                    <a:pt x="0" y="2502"/>
                  </a:cubicBezTo>
                  <a:cubicBezTo>
                    <a:pt x="0" y="2523"/>
                    <a:pt x="18" y="2541"/>
                    <a:pt x="39" y="2541"/>
                  </a:cubicBezTo>
                  <a:cubicBezTo>
                    <a:pt x="2622" y="2541"/>
                    <a:pt x="2622" y="2541"/>
                    <a:pt x="2622" y="2541"/>
                  </a:cubicBezTo>
                  <a:cubicBezTo>
                    <a:pt x="2643" y="2541"/>
                    <a:pt x="2661" y="2523"/>
                    <a:pt x="2661" y="2502"/>
                  </a:cubicBezTo>
                  <a:lnTo>
                    <a:pt x="2655" y="25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600">
                <a:solidFill>
                  <a:srgbClr val="FFFFFF"/>
                </a:solidFill>
              </a:endParaRPr>
            </a:p>
          </p:txBody>
        </p:sp>
        <p:sp>
          <p:nvSpPr>
            <p:cNvPr id="8" name="Freeform 7">
              <a:extLst>
                <a:ext uri="{FF2B5EF4-FFF2-40B4-BE49-F238E27FC236}">
                  <a16:creationId xmlns:a16="http://schemas.microsoft.com/office/drawing/2014/main" id="{4694CC94-C06D-4934-B7BA-2914EB5F9902}"/>
                </a:ext>
              </a:extLst>
            </p:cNvPr>
            <p:cNvSpPr>
              <a:spLocks/>
            </p:cNvSpPr>
            <p:nvPr/>
          </p:nvSpPr>
          <p:spPr bwMode="auto">
            <a:xfrm>
              <a:off x="999" y="1251"/>
              <a:ext cx="1928" cy="1927"/>
            </a:xfrm>
            <a:custGeom>
              <a:avLst/>
              <a:gdLst>
                <a:gd name="T0" fmla="*/ 878 w 1647"/>
                <a:gd name="T1" fmla="*/ 19 h 1645"/>
                <a:gd name="T2" fmla="*/ 1628 w 1647"/>
                <a:gd name="T3" fmla="*/ 821 h 1645"/>
                <a:gd name="T4" fmla="*/ 1392 w 1647"/>
                <a:gd name="T5" fmla="*/ 1390 h 1645"/>
                <a:gd name="T6" fmla="*/ 823 w 1647"/>
                <a:gd name="T7" fmla="*/ 1626 h 1645"/>
                <a:gd name="T8" fmla="*/ 255 w 1647"/>
                <a:gd name="T9" fmla="*/ 1390 h 1645"/>
                <a:gd name="T10" fmla="*/ 19 w 1647"/>
                <a:gd name="T11" fmla="*/ 821 h 1645"/>
                <a:gd name="T12" fmla="*/ 54 w 1647"/>
                <a:gd name="T13" fmla="*/ 587 h 1645"/>
                <a:gd name="T14" fmla="*/ 35 w 1647"/>
                <a:gd name="T15" fmla="*/ 581 h 1645"/>
                <a:gd name="T16" fmla="*/ 0 w 1647"/>
                <a:gd name="T17" fmla="*/ 821 h 1645"/>
                <a:gd name="T18" fmla="*/ 823 w 1647"/>
                <a:gd name="T19" fmla="*/ 1645 h 1645"/>
                <a:gd name="T20" fmla="*/ 1647 w 1647"/>
                <a:gd name="T21" fmla="*/ 821 h 1645"/>
                <a:gd name="T22" fmla="*/ 879 w 1647"/>
                <a:gd name="T23" fmla="*/ 0 h 1645"/>
                <a:gd name="T24" fmla="*/ 878 w 1647"/>
                <a:gd name="T25" fmla="*/ 19 h 1645"/>
                <a:gd name="T26" fmla="*/ 878 w 1647"/>
                <a:gd name="T27" fmla="*/ 19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47" h="1645">
                  <a:moveTo>
                    <a:pt x="878" y="19"/>
                  </a:moveTo>
                  <a:cubicBezTo>
                    <a:pt x="1297" y="46"/>
                    <a:pt x="1628" y="395"/>
                    <a:pt x="1628" y="821"/>
                  </a:cubicBezTo>
                  <a:cubicBezTo>
                    <a:pt x="1628" y="1043"/>
                    <a:pt x="1538" y="1245"/>
                    <a:pt x="1392" y="1390"/>
                  </a:cubicBezTo>
                  <a:cubicBezTo>
                    <a:pt x="1247" y="1536"/>
                    <a:pt x="1046" y="1626"/>
                    <a:pt x="823" y="1626"/>
                  </a:cubicBezTo>
                  <a:cubicBezTo>
                    <a:pt x="601" y="1626"/>
                    <a:pt x="400" y="1536"/>
                    <a:pt x="255" y="1390"/>
                  </a:cubicBezTo>
                  <a:cubicBezTo>
                    <a:pt x="109" y="1245"/>
                    <a:pt x="19" y="1043"/>
                    <a:pt x="19" y="821"/>
                  </a:cubicBezTo>
                  <a:cubicBezTo>
                    <a:pt x="19" y="740"/>
                    <a:pt x="31" y="661"/>
                    <a:pt x="54" y="587"/>
                  </a:cubicBezTo>
                  <a:cubicBezTo>
                    <a:pt x="35" y="581"/>
                    <a:pt x="35" y="581"/>
                    <a:pt x="35" y="581"/>
                  </a:cubicBezTo>
                  <a:cubicBezTo>
                    <a:pt x="12" y="657"/>
                    <a:pt x="0" y="738"/>
                    <a:pt x="0" y="821"/>
                  </a:cubicBezTo>
                  <a:cubicBezTo>
                    <a:pt x="0" y="1276"/>
                    <a:pt x="369" y="1645"/>
                    <a:pt x="823" y="1645"/>
                  </a:cubicBezTo>
                  <a:cubicBezTo>
                    <a:pt x="1278" y="1645"/>
                    <a:pt x="1647" y="1276"/>
                    <a:pt x="1647" y="821"/>
                  </a:cubicBezTo>
                  <a:cubicBezTo>
                    <a:pt x="1647" y="385"/>
                    <a:pt x="1308" y="28"/>
                    <a:pt x="879" y="0"/>
                  </a:cubicBezTo>
                  <a:cubicBezTo>
                    <a:pt x="878" y="19"/>
                    <a:pt x="878" y="19"/>
                    <a:pt x="878" y="19"/>
                  </a:cubicBezTo>
                  <a:cubicBezTo>
                    <a:pt x="878" y="19"/>
                    <a:pt x="878" y="19"/>
                    <a:pt x="878" y="19"/>
                  </a:cubicBezTo>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600">
                <a:solidFill>
                  <a:srgbClr val="FFFFFF"/>
                </a:solidFill>
              </a:endParaRPr>
            </a:p>
          </p:txBody>
        </p:sp>
        <p:sp>
          <p:nvSpPr>
            <p:cNvPr id="9" name="Freeform 8">
              <a:extLst>
                <a:ext uri="{FF2B5EF4-FFF2-40B4-BE49-F238E27FC236}">
                  <a16:creationId xmlns:a16="http://schemas.microsoft.com/office/drawing/2014/main" id="{158D741F-6CDE-40FC-8FC2-D63EB3693D40}"/>
                </a:ext>
              </a:extLst>
            </p:cNvPr>
            <p:cNvSpPr>
              <a:spLocks/>
            </p:cNvSpPr>
            <p:nvPr/>
          </p:nvSpPr>
          <p:spPr bwMode="auto">
            <a:xfrm>
              <a:off x="1962" y="1219"/>
              <a:ext cx="80" cy="89"/>
            </a:xfrm>
            <a:custGeom>
              <a:avLst/>
              <a:gdLst>
                <a:gd name="T0" fmla="*/ 76 w 80"/>
                <a:gd name="T1" fmla="*/ 89 h 89"/>
                <a:gd name="T2" fmla="*/ 0 w 80"/>
                <a:gd name="T3" fmla="*/ 41 h 89"/>
                <a:gd name="T4" fmla="*/ 80 w 80"/>
                <a:gd name="T5" fmla="*/ 0 h 89"/>
                <a:gd name="T6" fmla="*/ 76 w 80"/>
                <a:gd name="T7" fmla="*/ 89 h 89"/>
              </a:gdLst>
              <a:ahLst/>
              <a:cxnLst>
                <a:cxn ang="0">
                  <a:pos x="T0" y="T1"/>
                </a:cxn>
                <a:cxn ang="0">
                  <a:pos x="T2" y="T3"/>
                </a:cxn>
                <a:cxn ang="0">
                  <a:pos x="T4" y="T5"/>
                </a:cxn>
                <a:cxn ang="0">
                  <a:pos x="T6" y="T7"/>
                </a:cxn>
              </a:cxnLst>
              <a:rect l="0" t="0" r="r" b="b"/>
              <a:pathLst>
                <a:path w="80" h="89">
                  <a:moveTo>
                    <a:pt x="76" y="89"/>
                  </a:moveTo>
                  <a:lnTo>
                    <a:pt x="0" y="41"/>
                  </a:lnTo>
                  <a:lnTo>
                    <a:pt x="80" y="0"/>
                  </a:lnTo>
                  <a:lnTo>
                    <a:pt x="76" y="89"/>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600">
                <a:solidFill>
                  <a:srgbClr val="FFFFFF"/>
                </a:solidFill>
              </a:endParaRPr>
            </a:p>
          </p:txBody>
        </p:sp>
        <p:sp>
          <p:nvSpPr>
            <p:cNvPr id="10" name="Freeform 9">
              <a:extLst>
                <a:ext uri="{FF2B5EF4-FFF2-40B4-BE49-F238E27FC236}">
                  <a16:creationId xmlns:a16="http://schemas.microsoft.com/office/drawing/2014/main" id="{5EB6DE41-0523-4239-8431-7B76440BA28C}"/>
                </a:ext>
              </a:extLst>
            </p:cNvPr>
            <p:cNvSpPr>
              <a:spLocks/>
            </p:cNvSpPr>
            <p:nvPr/>
          </p:nvSpPr>
          <p:spPr bwMode="auto">
            <a:xfrm>
              <a:off x="1003" y="1891"/>
              <a:ext cx="94" cy="93"/>
            </a:xfrm>
            <a:custGeom>
              <a:avLst/>
              <a:gdLst>
                <a:gd name="T0" fmla="*/ 74 w 80"/>
                <a:gd name="T1" fmla="*/ 51 h 80"/>
                <a:gd name="T2" fmla="*/ 51 w 80"/>
                <a:gd name="T3" fmla="*/ 6 h 80"/>
                <a:gd name="T4" fmla="*/ 6 w 80"/>
                <a:gd name="T5" fmla="*/ 29 h 80"/>
                <a:gd name="T6" fmla="*/ 29 w 80"/>
                <a:gd name="T7" fmla="*/ 74 h 80"/>
                <a:gd name="T8" fmla="*/ 74 w 80"/>
                <a:gd name="T9" fmla="*/ 51 h 80"/>
              </a:gdLst>
              <a:ahLst/>
              <a:cxnLst>
                <a:cxn ang="0">
                  <a:pos x="T0" y="T1"/>
                </a:cxn>
                <a:cxn ang="0">
                  <a:pos x="T2" y="T3"/>
                </a:cxn>
                <a:cxn ang="0">
                  <a:pos x="T4" y="T5"/>
                </a:cxn>
                <a:cxn ang="0">
                  <a:pos x="T6" y="T7"/>
                </a:cxn>
                <a:cxn ang="0">
                  <a:pos x="T8" y="T9"/>
                </a:cxn>
              </a:cxnLst>
              <a:rect l="0" t="0" r="r" b="b"/>
              <a:pathLst>
                <a:path w="80" h="80">
                  <a:moveTo>
                    <a:pt x="74" y="51"/>
                  </a:moveTo>
                  <a:cubicBezTo>
                    <a:pt x="80" y="32"/>
                    <a:pt x="70" y="12"/>
                    <a:pt x="51" y="6"/>
                  </a:cubicBezTo>
                  <a:cubicBezTo>
                    <a:pt x="32" y="0"/>
                    <a:pt x="12" y="10"/>
                    <a:pt x="6" y="29"/>
                  </a:cubicBezTo>
                  <a:cubicBezTo>
                    <a:pt x="0" y="47"/>
                    <a:pt x="10" y="68"/>
                    <a:pt x="29" y="74"/>
                  </a:cubicBezTo>
                  <a:cubicBezTo>
                    <a:pt x="48" y="80"/>
                    <a:pt x="68" y="70"/>
                    <a:pt x="74" y="51"/>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600">
                <a:solidFill>
                  <a:srgbClr val="FFFFFF"/>
                </a:solidFill>
              </a:endParaRPr>
            </a:p>
          </p:txBody>
        </p:sp>
        <p:sp>
          <p:nvSpPr>
            <p:cNvPr id="11" name="Freeform 10">
              <a:extLst>
                <a:ext uri="{FF2B5EF4-FFF2-40B4-BE49-F238E27FC236}">
                  <a16:creationId xmlns:a16="http://schemas.microsoft.com/office/drawing/2014/main" id="{450B4A1A-DE68-4B0E-958C-21C9DE6A1FD5}"/>
                </a:ext>
              </a:extLst>
            </p:cNvPr>
            <p:cNvSpPr>
              <a:spLocks/>
            </p:cNvSpPr>
            <p:nvPr/>
          </p:nvSpPr>
          <p:spPr bwMode="auto">
            <a:xfrm>
              <a:off x="757" y="1125"/>
              <a:ext cx="824" cy="728"/>
            </a:xfrm>
            <a:custGeom>
              <a:avLst/>
              <a:gdLst>
                <a:gd name="T0" fmla="*/ 540 w 703"/>
                <a:gd name="T1" fmla="*/ 558 h 622"/>
                <a:gd name="T2" fmla="*/ 352 w 703"/>
                <a:gd name="T3" fmla="*/ 622 h 622"/>
                <a:gd name="T4" fmla="*/ 104 w 703"/>
                <a:gd name="T5" fmla="*/ 500 h 622"/>
                <a:gd name="T6" fmla="*/ 162 w 703"/>
                <a:gd name="T7" fmla="*/ 64 h 622"/>
                <a:gd name="T8" fmla="*/ 351 w 703"/>
                <a:gd name="T9" fmla="*/ 0 h 622"/>
                <a:gd name="T10" fmla="*/ 598 w 703"/>
                <a:gd name="T11" fmla="*/ 122 h 622"/>
                <a:gd name="T12" fmla="*/ 540 w 703"/>
                <a:gd name="T13" fmla="*/ 558 h 622"/>
              </a:gdLst>
              <a:ahLst/>
              <a:cxnLst>
                <a:cxn ang="0">
                  <a:pos x="T0" y="T1"/>
                </a:cxn>
                <a:cxn ang="0">
                  <a:pos x="T2" y="T3"/>
                </a:cxn>
                <a:cxn ang="0">
                  <a:pos x="T4" y="T5"/>
                </a:cxn>
                <a:cxn ang="0">
                  <a:pos x="T6" y="T7"/>
                </a:cxn>
                <a:cxn ang="0">
                  <a:pos x="T8" y="T9"/>
                </a:cxn>
                <a:cxn ang="0">
                  <a:pos x="T10" y="T11"/>
                </a:cxn>
                <a:cxn ang="0">
                  <a:pos x="T12" y="T13"/>
                </a:cxn>
              </a:cxnLst>
              <a:rect l="0" t="0" r="r" b="b"/>
              <a:pathLst>
                <a:path w="703" h="622">
                  <a:moveTo>
                    <a:pt x="540" y="558"/>
                  </a:moveTo>
                  <a:cubicBezTo>
                    <a:pt x="484" y="601"/>
                    <a:pt x="418" y="622"/>
                    <a:pt x="352" y="622"/>
                  </a:cubicBezTo>
                  <a:cubicBezTo>
                    <a:pt x="258" y="622"/>
                    <a:pt x="166" y="580"/>
                    <a:pt x="104" y="500"/>
                  </a:cubicBezTo>
                  <a:cubicBezTo>
                    <a:pt x="0" y="364"/>
                    <a:pt x="26" y="169"/>
                    <a:pt x="162" y="64"/>
                  </a:cubicBezTo>
                  <a:cubicBezTo>
                    <a:pt x="219" y="21"/>
                    <a:pt x="285" y="0"/>
                    <a:pt x="351" y="0"/>
                  </a:cubicBezTo>
                  <a:cubicBezTo>
                    <a:pt x="445" y="0"/>
                    <a:pt x="537" y="42"/>
                    <a:pt x="598" y="122"/>
                  </a:cubicBezTo>
                  <a:cubicBezTo>
                    <a:pt x="703" y="259"/>
                    <a:pt x="677" y="454"/>
                    <a:pt x="540" y="558"/>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600">
                <a:solidFill>
                  <a:srgbClr val="FFFFFF"/>
                </a:solidFill>
              </a:endParaRPr>
            </a:p>
          </p:txBody>
        </p:sp>
        <p:sp>
          <p:nvSpPr>
            <p:cNvPr id="12" name="Freeform 11">
              <a:extLst>
                <a:ext uri="{FF2B5EF4-FFF2-40B4-BE49-F238E27FC236}">
                  <a16:creationId xmlns:a16="http://schemas.microsoft.com/office/drawing/2014/main" id="{10E95D2C-3465-4D7C-9801-F23006078D91}"/>
                </a:ext>
              </a:extLst>
            </p:cNvPr>
            <p:cNvSpPr>
              <a:spLocks/>
            </p:cNvSpPr>
            <p:nvPr/>
          </p:nvSpPr>
          <p:spPr bwMode="auto">
            <a:xfrm>
              <a:off x="757" y="1125"/>
              <a:ext cx="824" cy="728"/>
            </a:xfrm>
            <a:custGeom>
              <a:avLst/>
              <a:gdLst>
                <a:gd name="T0" fmla="*/ 540 w 703"/>
                <a:gd name="T1" fmla="*/ 558 h 622"/>
                <a:gd name="T2" fmla="*/ 352 w 703"/>
                <a:gd name="T3" fmla="*/ 622 h 622"/>
                <a:gd name="T4" fmla="*/ 104 w 703"/>
                <a:gd name="T5" fmla="*/ 500 h 622"/>
                <a:gd name="T6" fmla="*/ 162 w 703"/>
                <a:gd name="T7" fmla="*/ 64 h 622"/>
                <a:gd name="T8" fmla="*/ 351 w 703"/>
                <a:gd name="T9" fmla="*/ 0 h 622"/>
                <a:gd name="T10" fmla="*/ 598 w 703"/>
                <a:gd name="T11" fmla="*/ 122 h 622"/>
                <a:gd name="T12" fmla="*/ 540 w 703"/>
                <a:gd name="T13" fmla="*/ 558 h 622"/>
              </a:gdLst>
              <a:ahLst/>
              <a:cxnLst>
                <a:cxn ang="0">
                  <a:pos x="T0" y="T1"/>
                </a:cxn>
                <a:cxn ang="0">
                  <a:pos x="T2" y="T3"/>
                </a:cxn>
                <a:cxn ang="0">
                  <a:pos x="T4" y="T5"/>
                </a:cxn>
                <a:cxn ang="0">
                  <a:pos x="T6" y="T7"/>
                </a:cxn>
                <a:cxn ang="0">
                  <a:pos x="T8" y="T9"/>
                </a:cxn>
                <a:cxn ang="0">
                  <a:pos x="T10" y="T11"/>
                </a:cxn>
                <a:cxn ang="0">
                  <a:pos x="T12" y="T13"/>
                </a:cxn>
              </a:cxnLst>
              <a:rect l="0" t="0" r="r" b="b"/>
              <a:pathLst>
                <a:path w="703" h="622">
                  <a:moveTo>
                    <a:pt x="540" y="558"/>
                  </a:moveTo>
                  <a:cubicBezTo>
                    <a:pt x="484" y="601"/>
                    <a:pt x="418" y="622"/>
                    <a:pt x="352" y="622"/>
                  </a:cubicBezTo>
                  <a:cubicBezTo>
                    <a:pt x="258" y="622"/>
                    <a:pt x="166" y="580"/>
                    <a:pt x="104" y="500"/>
                  </a:cubicBezTo>
                  <a:cubicBezTo>
                    <a:pt x="0" y="364"/>
                    <a:pt x="26" y="169"/>
                    <a:pt x="162" y="64"/>
                  </a:cubicBezTo>
                  <a:cubicBezTo>
                    <a:pt x="219" y="21"/>
                    <a:pt x="285" y="0"/>
                    <a:pt x="351" y="0"/>
                  </a:cubicBezTo>
                  <a:cubicBezTo>
                    <a:pt x="445" y="0"/>
                    <a:pt x="537" y="42"/>
                    <a:pt x="598" y="122"/>
                  </a:cubicBezTo>
                  <a:cubicBezTo>
                    <a:pt x="703" y="259"/>
                    <a:pt x="677" y="454"/>
                    <a:pt x="540" y="558"/>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600">
                <a:solidFill>
                  <a:srgbClr val="FFFFFF"/>
                </a:solidFill>
              </a:endParaRPr>
            </a:p>
          </p:txBody>
        </p:sp>
        <p:sp>
          <p:nvSpPr>
            <p:cNvPr id="13" name="Freeform 12">
              <a:extLst>
                <a:ext uri="{FF2B5EF4-FFF2-40B4-BE49-F238E27FC236}">
                  <a16:creationId xmlns:a16="http://schemas.microsoft.com/office/drawing/2014/main" id="{5D50F244-E6EC-46A2-ABAD-C9785CAD0AEF}"/>
                </a:ext>
              </a:extLst>
            </p:cNvPr>
            <p:cNvSpPr>
              <a:spLocks/>
            </p:cNvSpPr>
            <p:nvPr/>
          </p:nvSpPr>
          <p:spPr bwMode="auto">
            <a:xfrm>
              <a:off x="857" y="1234"/>
              <a:ext cx="99" cy="262"/>
            </a:xfrm>
            <a:custGeom>
              <a:avLst/>
              <a:gdLst>
                <a:gd name="T0" fmla="*/ 54 w 85"/>
                <a:gd name="T1" fmla="*/ 224 h 224"/>
                <a:gd name="T2" fmla="*/ 85 w 85"/>
                <a:gd name="T3" fmla="*/ 172 h 224"/>
                <a:gd name="T4" fmla="*/ 44 w 85"/>
                <a:gd name="T5" fmla="*/ 0 h 224"/>
                <a:gd name="T6" fmla="*/ 10 w 85"/>
                <a:gd name="T7" fmla="*/ 41 h 224"/>
                <a:gd name="T8" fmla="*/ 54 w 85"/>
                <a:gd name="T9" fmla="*/ 224 h 224"/>
              </a:gdLst>
              <a:ahLst/>
              <a:cxnLst>
                <a:cxn ang="0">
                  <a:pos x="T0" y="T1"/>
                </a:cxn>
                <a:cxn ang="0">
                  <a:pos x="T2" y="T3"/>
                </a:cxn>
                <a:cxn ang="0">
                  <a:pos x="T4" y="T5"/>
                </a:cxn>
                <a:cxn ang="0">
                  <a:pos x="T6" y="T7"/>
                </a:cxn>
                <a:cxn ang="0">
                  <a:pos x="T8" y="T9"/>
                </a:cxn>
              </a:cxnLst>
              <a:rect l="0" t="0" r="r" b="b"/>
              <a:pathLst>
                <a:path w="85" h="224">
                  <a:moveTo>
                    <a:pt x="54" y="224"/>
                  </a:moveTo>
                  <a:cubicBezTo>
                    <a:pt x="63" y="207"/>
                    <a:pt x="73" y="189"/>
                    <a:pt x="85" y="172"/>
                  </a:cubicBezTo>
                  <a:cubicBezTo>
                    <a:pt x="36" y="94"/>
                    <a:pt x="38" y="30"/>
                    <a:pt x="44" y="0"/>
                  </a:cubicBezTo>
                  <a:cubicBezTo>
                    <a:pt x="31" y="13"/>
                    <a:pt x="20" y="27"/>
                    <a:pt x="10" y="41"/>
                  </a:cubicBezTo>
                  <a:cubicBezTo>
                    <a:pt x="0" y="81"/>
                    <a:pt x="0" y="146"/>
                    <a:pt x="54" y="2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600">
                <a:solidFill>
                  <a:srgbClr val="FFFFFF"/>
                </a:solidFill>
              </a:endParaRPr>
            </a:p>
          </p:txBody>
        </p:sp>
        <p:sp>
          <p:nvSpPr>
            <p:cNvPr id="14" name="Freeform 13">
              <a:extLst>
                <a:ext uri="{FF2B5EF4-FFF2-40B4-BE49-F238E27FC236}">
                  <a16:creationId xmlns:a16="http://schemas.microsoft.com/office/drawing/2014/main" id="{2F49EBE5-9A1F-4E3C-B946-ACBAD9B8A167}"/>
                </a:ext>
              </a:extLst>
            </p:cNvPr>
            <p:cNvSpPr>
              <a:spLocks/>
            </p:cNvSpPr>
            <p:nvPr/>
          </p:nvSpPr>
          <p:spPr bwMode="auto">
            <a:xfrm>
              <a:off x="980" y="1508"/>
              <a:ext cx="490" cy="243"/>
            </a:xfrm>
            <a:custGeom>
              <a:avLst/>
              <a:gdLst>
                <a:gd name="T0" fmla="*/ 88 w 419"/>
                <a:gd name="T1" fmla="*/ 54 h 208"/>
                <a:gd name="T2" fmla="*/ 29 w 419"/>
                <a:gd name="T3" fmla="*/ 0 h 208"/>
                <a:gd name="T4" fmla="*/ 0 w 419"/>
                <a:gd name="T5" fmla="*/ 49 h 208"/>
                <a:gd name="T6" fmla="*/ 54 w 419"/>
                <a:gd name="T7" fmla="*/ 97 h 208"/>
                <a:gd name="T8" fmla="*/ 379 w 419"/>
                <a:gd name="T9" fmla="*/ 208 h 208"/>
                <a:gd name="T10" fmla="*/ 419 w 419"/>
                <a:gd name="T11" fmla="*/ 159 h 208"/>
                <a:gd name="T12" fmla="*/ 88 w 419"/>
                <a:gd name="T13" fmla="*/ 54 h 208"/>
              </a:gdLst>
              <a:ahLst/>
              <a:cxnLst>
                <a:cxn ang="0">
                  <a:pos x="T0" y="T1"/>
                </a:cxn>
                <a:cxn ang="0">
                  <a:pos x="T2" y="T3"/>
                </a:cxn>
                <a:cxn ang="0">
                  <a:pos x="T4" y="T5"/>
                </a:cxn>
                <a:cxn ang="0">
                  <a:pos x="T6" y="T7"/>
                </a:cxn>
                <a:cxn ang="0">
                  <a:pos x="T8" y="T9"/>
                </a:cxn>
                <a:cxn ang="0">
                  <a:pos x="T10" y="T11"/>
                </a:cxn>
                <a:cxn ang="0">
                  <a:pos x="T12" y="T13"/>
                </a:cxn>
              </a:cxnLst>
              <a:rect l="0" t="0" r="r" b="b"/>
              <a:pathLst>
                <a:path w="419" h="208">
                  <a:moveTo>
                    <a:pt x="88" y="54"/>
                  </a:moveTo>
                  <a:cubicBezTo>
                    <a:pt x="65" y="36"/>
                    <a:pt x="46" y="17"/>
                    <a:pt x="29" y="0"/>
                  </a:cubicBezTo>
                  <a:cubicBezTo>
                    <a:pt x="18" y="16"/>
                    <a:pt x="8" y="33"/>
                    <a:pt x="0" y="49"/>
                  </a:cubicBezTo>
                  <a:cubicBezTo>
                    <a:pt x="15" y="65"/>
                    <a:pt x="33" y="81"/>
                    <a:pt x="54" y="97"/>
                  </a:cubicBezTo>
                  <a:cubicBezTo>
                    <a:pt x="181" y="198"/>
                    <a:pt x="308" y="208"/>
                    <a:pt x="379" y="208"/>
                  </a:cubicBezTo>
                  <a:cubicBezTo>
                    <a:pt x="384" y="208"/>
                    <a:pt x="406" y="177"/>
                    <a:pt x="419" y="159"/>
                  </a:cubicBezTo>
                  <a:cubicBezTo>
                    <a:pt x="387" y="165"/>
                    <a:pt x="251" y="183"/>
                    <a:pt x="88"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600">
                <a:solidFill>
                  <a:srgbClr val="FFFFFF"/>
                </a:solidFill>
              </a:endParaRPr>
            </a:p>
          </p:txBody>
        </p:sp>
        <p:sp>
          <p:nvSpPr>
            <p:cNvPr id="15" name="Freeform 14">
              <a:extLst>
                <a:ext uri="{FF2B5EF4-FFF2-40B4-BE49-F238E27FC236}">
                  <a16:creationId xmlns:a16="http://schemas.microsoft.com/office/drawing/2014/main" id="{519E7595-E413-455A-B932-D0B2F0DBF44E}"/>
                </a:ext>
              </a:extLst>
            </p:cNvPr>
            <p:cNvSpPr>
              <a:spLocks/>
            </p:cNvSpPr>
            <p:nvPr/>
          </p:nvSpPr>
          <p:spPr bwMode="auto">
            <a:xfrm>
              <a:off x="1175" y="1324"/>
              <a:ext cx="348" cy="292"/>
            </a:xfrm>
            <a:custGeom>
              <a:avLst/>
              <a:gdLst>
                <a:gd name="T0" fmla="*/ 0 w 297"/>
                <a:gd name="T1" fmla="*/ 26 h 249"/>
                <a:gd name="T2" fmla="*/ 289 w 297"/>
                <a:gd name="T3" fmla="*/ 249 h 249"/>
                <a:gd name="T4" fmla="*/ 297 w 297"/>
                <a:gd name="T5" fmla="*/ 223 h 249"/>
                <a:gd name="T6" fmla="*/ 43 w 297"/>
                <a:gd name="T7" fmla="*/ 0 h 249"/>
                <a:gd name="T8" fmla="*/ 0 w 297"/>
                <a:gd name="T9" fmla="*/ 26 h 249"/>
              </a:gdLst>
              <a:ahLst/>
              <a:cxnLst>
                <a:cxn ang="0">
                  <a:pos x="T0" y="T1"/>
                </a:cxn>
                <a:cxn ang="0">
                  <a:pos x="T2" y="T3"/>
                </a:cxn>
                <a:cxn ang="0">
                  <a:pos x="T4" y="T5"/>
                </a:cxn>
                <a:cxn ang="0">
                  <a:pos x="T6" y="T7"/>
                </a:cxn>
                <a:cxn ang="0">
                  <a:pos x="T8" y="T9"/>
                </a:cxn>
              </a:cxnLst>
              <a:rect l="0" t="0" r="r" b="b"/>
              <a:pathLst>
                <a:path w="297" h="249">
                  <a:moveTo>
                    <a:pt x="0" y="26"/>
                  </a:moveTo>
                  <a:cubicBezTo>
                    <a:pt x="116" y="134"/>
                    <a:pt x="254" y="225"/>
                    <a:pt x="289" y="249"/>
                  </a:cubicBezTo>
                  <a:cubicBezTo>
                    <a:pt x="293" y="240"/>
                    <a:pt x="295" y="232"/>
                    <a:pt x="297" y="223"/>
                  </a:cubicBezTo>
                  <a:cubicBezTo>
                    <a:pt x="260" y="195"/>
                    <a:pt x="161" y="118"/>
                    <a:pt x="43" y="0"/>
                  </a:cubicBezTo>
                  <a:cubicBezTo>
                    <a:pt x="29" y="8"/>
                    <a:pt x="15" y="16"/>
                    <a:pt x="0"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600">
                <a:solidFill>
                  <a:srgbClr val="FFFFFF"/>
                </a:solidFill>
              </a:endParaRPr>
            </a:p>
          </p:txBody>
        </p:sp>
        <p:sp>
          <p:nvSpPr>
            <p:cNvPr id="16" name="Freeform 15">
              <a:extLst>
                <a:ext uri="{FF2B5EF4-FFF2-40B4-BE49-F238E27FC236}">
                  <a16:creationId xmlns:a16="http://schemas.microsoft.com/office/drawing/2014/main" id="{45A5491A-0A13-4A23-B988-417E2727EADD}"/>
                </a:ext>
              </a:extLst>
            </p:cNvPr>
            <p:cNvSpPr>
              <a:spLocks/>
            </p:cNvSpPr>
            <p:nvPr/>
          </p:nvSpPr>
          <p:spPr bwMode="auto">
            <a:xfrm>
              <a:off x="1008" y="1141"/>
              <a:ext cx="150" cy="145"/>
            </a:xfrm>
            <a:custGeom>
              <a:avLst/>
              <a:gdLst>
                <a:gd name="T0" fmla="*/ 128 w 128"/>
                <a:gd name="T1" fmla="*/ 96 h 124"/>
                <a:gd name="T2" fmla="*/ 41 w 128"/>
                <a:gd name="T3" fmla="*/ 0 h 124"/>
                <a:gd name="T4" fmla="*/ 0 w 128"/>
                <a:gd name="T5" fmla="*/ 17 h 124"/>
                <a:gd name="T6" fmla="*/ 84 w 128"/>
                <a:gd name="T7" fmla="*/ 124 h 124"/>
                <a:gd name="T8" fmla="*/ 128 w 128"/>
                <a:gd name="T9" fmla="*/ 96 h 124"/>
              </a:gdLst>
              <a:ahLst/>
              <a:cxnLst>
                <a:cxn ang="0">
                  <a:pos x="T0" y="T1"/>
                </a:cxn>
                <a:cxn ang="0">
                  <a:pos x="T2" y="T3"/>
                </a:cxn>
                <a:cxn ang="0">
                  <a:pos x="T4" y="T5"/>
                </a:cxn>
                <a:cxn ang="0">
                  <a:pos x="T6" y="T7"/>
                </a:cxn>
                <a:cxn ang="0">
                  <a:pos x="T8" y="T9"/>
                </a:cxn>
              </a:cxnLst>
              <a:rect l="0" t="0" r="r" b="b"/>
              <a:pathLst>
                <a:path w="128" h="124">
                  <a:moveTo>
                    <a:pt x="128" y="96"/>
                  </a:moveTo>
                  <a:cubicBezTo>
                    <a:pt x="100" y="67"/>
                    <a:pt x="71" y="35"/>
                    <a:pt x="41" y="0"/>
                  </a:cubicBezTo>
                  <a:cubicBezTo>
                    <a:pt x="27" y="5"/>
                    <a:pt x="13" y="11"/>
                    <a:pt x="0" y="17"/>
                  </a:cubicBezTo>
                  <a:cubicBezTo>
                    <a:pt x="22" y="53"/>
                    <a:pt x="51" y="89"/>
                    <a:pt x="84" y="124"/>
                  </a:cubicBezTo>
                  <a:cubicBezTo>
                    <a:pt x="99" y="113"/>
                    <a:pt x="113" y="104"/>
                    <a:pt x="128" y="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600">
                <a:solidFill>
                  <a:srgbClr val="FFFFFF"/>
                </a:solidFill>
              </a:endParaRPr>
            </a:p>
          </p:txBody>
        </p:sp>
        <p:sp>
          <p:nvSpPr>
            <p:cNvPr id="17" name="Freeform 16">
              <a:extLst>
                <a:ext uri="{FF2B5EF4-FFF2-40B4-BE49-F238E27FC236}">
                  <a16:creationId xmlns:a16="http://schemas.microsoft.com/office/drawing/2014/main" id="{FB812D7D-C144-444B-B23F-15046BD5F124}"/>
                </a:ext>
              </a:extLst>
            </p:cNvPr>
            <p:cNvSpPr>
              <a:spLocks/>
            </p:cNvSpPr>
            <p:nvPr/>
          </p:nvSpPr>
          <p:spPr bwMode="auto">
            <a:xfrm>
              <a:off x="870" y="1496"/>
              <a:ext cx="110" cy="277"/>
            </a:xfrm>
            <a:custGeom>
              <a:avLst/>
              <a:gdLst>
                <a:gd name="T0" fmla="*/ 43 w 94"/>
                <a:gd name="T1" fmla="*/ 0 h 236"/>
                <a:gd name="T2" fmla="*/ 0 w 94"/>
                <a:gd name="T3" fmla="*/ 173 h 236"/>
                <a:gd name="T4" fmla="*/ 6 w 94"/>
                <a:gd name="T5" fmla="*/ 185 h 236"/>
                <a:gd name="T6" fmla="*/ 58 w 94"/>
                <a:gd name="T7" fmla="*/ 236 h 236"/>
                <a:gd name="T8" fmla="*/ 94 w 94"/>
                <a:gd name="T9" fmla="*/ 59 h 236"/>
                <a:gd name="T10" fmla="*/ 43 w 94"/>
                <a:gd name="T11" fmla="*/ 0 h 236"/>
              </a:gdLst>
              <a:ahLst/>
              <a:cxnLst>
                <a:cxn ang="0">
                  <a:pos x="T0" y="T1"/>
                </a:cxn>
                <a:cxn ang="0">
                  <a:pos x="T2" y="T3"/>
                </a:cxn>
                <a:cxn ang="0">
                  <a:pos x="T4" y="T5"/>
                </a:cxn>
                <a:cxn ang="0">
                  <a:pos x="T6" y="T7"/>
                </a:cxn>
                <a:cxn ang="0">
                  <a:pos x="T8" y="T9"/>
                </a:cxn>
                <a:cxn ang="0">
                  <a:pos x="T10" y="T11"/>
                </a:cxn>
              </a:cxnLst>
              <a:rect l="0" t="0" r="r" b="b"/>
              <a:pathLst>
                <a:path w="94" h="236">
                  <a:moveTo>
                    <a:pt x="43" y="0"/>
                  </a:moveTo>
                  <a:cubicBezTo>
                    <a:pt x="13" y="61"/>
                    <a:pt x="3" y="123"/>
                    <a:pt x="0" y="173"/>
                  </a:cubicBezTo>
                  <a:cubicBezTo>
                    <a:pt x="3" y="177"/>
                    <a:pt x="3" y="181"/>
                    <a:pt x="6" y="185"/>
                  </a:cubicBezTo>
                  <a:cubicBezTo>
                    <a:pt x="21" y="204"/>
                    <a:pt x="40" y="222"/>
                    <a:pt x="58" y="236"/>
                  </a:cubicBezTo>
                  <a:cubicBezTo>
                    <a:pt x="55" y="195"/>
                    <a:pt x="59" y="129"/>
                    <a:pt x="94" y="59"/>
                  </a:cubicBezTo>
                  <a:cubicBezTo>
                    <a:pt x="73" y="39"/>
                    <a:pt x="57" y="19"/>
                    <a:pt x="4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600">
                <a:solidFill>
                  <a:srgbClr val="FFFFFF"/>
                </a:solidFill>
              </a:endParaRPr>
            </a:p>
          </p:txBody>
        </p:sp>
        <p:sp>
          <p:nvSpPr>
            <p:cNvPr id="18" name="Freeform 17">
              <a:extLst>
                <a:ext uri="{FF2B5EF4-FFF2-40B4-BE49-F238E27FC236}">
                  <a16:creationId xmlns:a16="http://schemas.microsoft.com/office/drawing/2014/main" id="{6FCB4242-C986-4AA6-B1B6-C5C6644626DE}"/>
                </a:ext>
              </a:extLst>
            </p:cNvPr>
            <p:cNvSpPr>
              <a:spLocks/>
            </p:cNvSpPr>
            <p:nvPr/>
          </p:nvSpPr>
          <p:spPr bwMode="auto">
            <a:xfrm>
              <a:off x="920" y="1286"/>
              <a:ext cx="255" cy="279"/>
            </a:xfrm>
            <a:custGeom>
              <a:avLst/>
              <a:gdLst>
                <a:gd name="T0" fmla="*/ 159 w 218"/>
                <a:gd name="T1" fmla="*/ 0 h 238"/>
                <a:gd name="T2" fmla="*/ 73 w 218"/>
                <a:gd name="T3" fmla="*/ 75 h 238"/>
                <a:gd name="T4" fmla="*/ 31 w 218"/>
                <a:gd name="T5" fmla="*/ 127 h 238"/>
                <a:gd name="T6" fmla="*/ 31 w 218"/>
                <a:gd name="T7" fmla="*/ 127 h 238"/>
                <a:gd name="T8" fmla="*/ 0 w 218"/>
                <a:gd name="T9" fmla="*/ 179 h 238"/>
                <a:gd name="T10" fmla="*/ 51 w 218"/>
                <a:gd name="T11" fmla="*/ 238 h 238"/>
                <a:gd name="T12" fmla="*/ 80 w 218"/>
                <a:gd name="T13" fmla="*/ 189 h 238"/>
                <a:gd name="T14" fmla="*/ 80 w 218"/>
                <a:gd name="T15" fmla="*/ 189 h 238"/>
                <a:gd name="T16" fmla="*/ 137 w 218"/>
                <a:gd name="T17" fmla="*/ 124 h 238"/>
                <a:gd name="T18" fmla="*/ 218 w 218"/>
                <a:gd name="T19" fmla="*/ 58 h 238"/>
                <a:gd name="T20" fmla="*/ 159 w 218"/>
                <a:gd name="T21"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8" h="238">
                  <a:moveTo>
                    <a:pt x="159" y="0"/>
                  </a:moveTo>
                  <a:cubicBezTo>
                    <a:pt x="131" y="19"/>
                    <a:pt x="102" y="44"/>
                    <a:pt x="73" y="75"/>
                  </a:cubicBezTo>
                  <a:cubicBezTo>
                    <a:pt x="57" y="92"/>
                    <a:pt x="43" y="109"/>
                    <a:pt x="31" y="127"/>
                  </a:cubicBezTo>
                  <a:cubicBezTo>
                    <a:pt x="31" y="127"/>
                    <a:pt x="31" y="127"/>
                    <a:pt x="31" y="127"/>
                  </a:cubicBezTo>
                  <a:cubicBezTo>
                    <a:pt x="19" y="144"/>
                    <a:pt x="9" y="162"/>
                    <a:pt x="0" y="179"/>
                  </a:cubicBezTo>
                  <a:cubicBezTo>
                    <a:pt x="14" y="198"/>
                    <a:pt x="30" y="218"/>
                    <a:pt x="51" y="238"/>
                  </a:cubicBezTo>
                  <a:cubicBezTo>
                    <a:pt x="59" y="222"/>
                    <a:pt x="69" y="205"/>
                    <a:pt x="80" y="189"/>
                  </a:cubicBezTo>
                  <a:cubicBezTo>
                    <a:pt x="80" y="189"/>
                    <a:pt x="80" y="189"/>
                    <a:pt x="80" y="189"/>
                  </a:cubicBezTo>
                  <a:cubicBezTo>
                    <a:pt x="96" y="167"/>
                    <a:pt x="114" y="145"/>
                    <a:pt x="137" y="124"/>
                  </a:cubicBezTo>
                  <a:cubicBezTo>
                    <a:pt x="166" y="97"/>
                    <a:pt x="193" y="76"/>
                    <a:pt x="218" y="58"/>
                  </a:cubicBezTo>
                  <a:cubicBezTo>
                    <a:pt x="198" y="39"/>
                    <a:pt x="178" y="20"/>
                    <a:pt x="15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600">
                <a:solidFill>
                  <a:srgbClr val="FFFFFF"/>
                </a:solidFill>
              </a:endParaRPr>
            </a:p>
          </p:txBody>
        </p:sp>
        <p:sp>
          <p:nvSpPr>
            <p:cNvPr id="19" name="Freeform 18">
              <a:extLst>
                <a:ext uri="{FF2B5EF4-FFF2-40B4-BE49-F238E27FC236}">
                  <a16:creationId xmlns:a16="http://schemas.microsoft.com/office/drawing/2014/main" id="{DBEBA0E5-47C6-4EC0-9F07-A851B5F713A5}"/>
                </a:ext>
              </a:extLst>
            </p:cNvPr>
            <p:cNvSpPr>
              <a:spLocks/>
            </p:cNvSpPr>
            <p:nvPr/>
          </p:nvSpPr>
          <p:spPr bwMode="auto">
            <a:xfrm>
              <a:off x="1106" y="1200"/>
              <a:ext cx="348" cy="154"/>
            </a:xfrm>
            <a:custGeom>
              <a:avLst/>
              <a:gdLst>
                <a:gd name="T0" fmla="*/ 252 w 297"/>
                <a:gd name="T1" fmla="*/ 8 h 132"/>
                <a:gd name="T2" fmla="*/ 44 w 297"/>
                <a:gd name="T3" fmla="*/ 47 h 132"/>
                <a:gd name="T4" fmla="*/ 44 w 297"/>
                <a:gd name="T5" fmla="*/ 46 h 132"/>
                <a:gd name="T6" fmla="*/ 0 w 297"/>
                <a:gd name="T7" fmla="*/ 74 h 132"/>
                <a:gd name="T8" fmla="*/ 59 w 297"/>
                <a:gd name="T9" fmla="*/ 132 h 132"/>
                <a:gd name="T10" fmla="*/ 102 w 297"/>
                <a:gd name="T11" fmla="*/ 106 h 132"/>
                <a:gd name="T12" fmla="*/ 102 w 297"/>
                <a:gd name="T13" fmla="*/ 106 h 132"/>
                <a:gd name="T14" fmla="*/ 297 w 297"/>
                <a:gd name="T15" fmla="*/ 54 h 132"/>
                <a:gd name="T16" fmla="*/ 252 w 297"/>
                <a:gd name="T17" fmla="*/ 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132">
                  <a:moveTo>
                    <a:pt x="252" y="8"/>
                  </a:moveTo>
                  <a:cubicBezTo>
                    <a:pt x="204" y="0"/>
                    <a:pt x="130" y="1"/>
                    <a:pt x="44" y="47"/>
                  </a:cubicBezTo>
                  <a:cubicBezTo>
                    <a:pt x="44" y="46"/>
                    <a:pt x="44" y="46"/>
                    <a:pt x="44" y="46"/>
                  </a:cubicBezTo>
                  <a:cubicBezTo>
                    <a:pt x="30" y="54"/>
                    <a:pt x="15" y="63"/>
                    <a:pt x="0" y="74"/>
                  </a:cubicBezTo>
                  <a:cubicBezTo>
                    <a:pt x="19" y="94"/>
                    <a:pt x="39" y="113"/>
                    <a:pt x="59" y="132"/>
                  </a:cubicBezTo>
                  <a:cubicBezTo>
                    <a:pt x="74" y="122"/>
                    <a:pt x="88" y="114"/>
                    <a:pt x="102" y="106"/>
                  </a:cubicBezTo>
                  <a:cubicBezTo>
                    <a:pt x="102" y="106"/>
                    <a:pt x="102" y="106"/>
                    <a:pt x="102" y="106"/>
                  </a:cubicBezTo>
                  <a:cubicBezTo>
                    <a:pt x="216" y="45"/>
                    <a:pt x="297" y="54"/>
                    <a:pt x="297" y="54"/>
                  </a:cubicBezTo>
                  <a:cubicBezTo>
                    <a:pt x="284" y="36"/>
                    <a:pt x="268" y="21"/>
                    <a:pt x="252"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600">
                <a:solidFill>
                  <a:srgbClr val="FFFFFF"/>
                </a:solidFill>
              </a:endParaRPr>
            </a:p>
          </p:txBody>
        </p:sp>
        <p:sp>
          <p:nvSpPr>
            <p:cNvPr id="20" name="Freeform 19">
              <a:extLst>
                <a:ext uri="{FF2B5EF4-FFF2-40B4-BE49-F238E27FC236}">
                  <a16:creationId xmlns:a16="http://schemas.microsoft.com/office/drawing/2014/main" id="{B4A1A5B7-E3EB-4E26-9CA4-CCD002101267}"/>
                </a:ext>
              </a:extLst>
            </p:cNvPr>
            <p:cNvSpPr>
              <a:spLocks/>
            </p:cNvSpPr>
            <p:nvPr/>
          </p:nvSpPr>
          <p:spPr bwMode="auto">
            <a:xfrm>
              <a:off x="1297" y="1418"/>
              <a:ext cx="177" cy="176"/>
            </a:xfrm>
            <a:custGeom>
              <a:avLst/>
              <a:gdLst>
                <a:gd name="T0" fmla="*/ 35 w 151"/>
                <a:gd name="T1" fmla="*/ 22 h 151"/>
                <a:gd name="T2" fmla="*/ 22 w 151"/>
                <a:gd name="T3" fmla="*/ 116 h 151"/>
                <a:gd name="T4" fmla="*/ 116 w 151"/>
                <a:gd name="T5" fmla="*/ 128 h 151"/>
                <a:gd name="T6" fmla="*/ 129 w 151"/>
                <a:gd name="T7" fmla="*/ 35 h 151"/>
                <a:gd name="T8" fmla="*/ 35 w 151"/>
                <a:gd name="T9" fmla="*/ 22 h 151"/>
              </a:gdLst>
              <a:ahLst/>
              <a:cxnLst>
                <a:cxn ang="0">
                  <a:pos x="T0" y="T1"/>
                </a:cxn>
                <a:cxn ang="0">
                  <a:pos x="T2" y="T3"/>
                </a:cxn>
                <a:cxn ang="0">
                  <a:pos x="T4" y="T5"/>
                </a:cxn>
                <a:cxn ang="0">
                  <a:pos x="T6" y="T7"/>
                </a:cxn>
                <a:cxn ang="0">
                  <a:pos x="T8" y="T9"/>
                </a:cxn>
              </a:cxnLst>
              <a:rect l="0" t="0" r="r" b="b"/>
              <a:pathLst>
                <a:path w="151" h="151">
                  <a:moveTo>
                    <a:pt x="35" y="22"/>
                  </a:moveTo>
                  <a:cubicBezTo>
                    <a:pt x="6" y="45"/>
                    <a:pt x="0" y="86"/>
                    <a:pt x="22" y="116"/>
                  </a:cubicBezTo>
                  <a:cubicBezTo>
                    <a:pt x="45" y="145"/>
                    <a:pt x="87" y="151"/>
                    <a:pt x="116" y="128"/>
                  </a:cubicBezTo>
                  <a:cubicBezTo>
                    <a:pt x="145" y="106"/>
                    <a:pt x="151" y="64"/>
                    <a:pt x="129" y="35"/>
                  </a:cubicBezTo>
                  <a:cubicBezTo>
                    <a:pt x="106" y="5"/>
                    <a:pt x="64" y="0"/>
                    <a:pt x="35"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600">
                <a:solidFill>
                  <a:srgbClr val="FFFFFF"/>
                </a:solidFill>
              </a:endParaRPr>
            </a:p>
          </p:txBody>
        </p:sp>
        <p:sp>
          <p:nvSpPr>
            <p:cNvPr id="21" name="Freeform 20">
              <a:extLst>
                <a:ext uri="{FF2B5EF4-FFF2-40B4-BE49-F238E27FC236}">
                  <a16:creationId xmlns:a16="http://schemas.microsoft.com/office/drawing/2014/main" id="{14F12470-5BC8-4C2D-971D-49272A83D820}"/>
                </a:ext>
              </a:extLst>
            </p:cNvPr>
            <p:cNvSpPr>
              <a:spLocks/>
            </p:cNvSpPr>
            <p:nvPr/>
          </p:nvSpPr>
          <p:spPr bwMode="auto">
            <a:xfrm>
              <a:off x="1139" y="1614"/>
              <a:ext cx="163" cy="164"/>
            </a:xfrm>
            <a:custGeom>
              <a:avLst/>
              <a:gdLst>
                <a:gd name="T0" fmla="*/ 32 w 139"/>
                <a:gd name="T1" fmla="*/ 21 h 140"/>
                <a:gd name="T2" fmla="*/ 20 w 139"/>
                <a:gd name="T3" fmla="*/ 108 h 140"/>
                <a:gd name="T4" fmla="*/ 107 w 139"/>
                <a:gd name="T5" fmla="*/ 119 h 140"/>
                <a:gd name="T6" fmla="*/ 119 w 139"/>
                <a:gd name="T7" fmla="*/ 33 h 140"/>
                <a:gd name="T8" fmla="*/ 32 w 139"/>
                <a:gd name="T9" fmla="*/ 21 h 140"/>
              </a:gdLst>
              <a:ahLst/>
              <a:cxnLst>
                <a:cxn ang="0">
                  <a:pos x="T0" y="T1"/>
                </a:cxn>
                <a:cxn ang="0">
                  <a:pos x="T2" y="T3"/>
                </a:cxn>
                <a:cxn ang="0">
                  <a:pos x="T4" y="T5"/>
                </a:cxn>
                <a:cxn ang="0">
                  <a:pos x="T6" y="T7"/>
                </a:cxn>
                <a:cxn ang="0">
                  <a:pos x="T8" y="T9"/>
                </a:cxn>
              </a:cxnLst>
              <a:rect l="0" t="0" r="r" b="b"/>
              <a:pathLst>
                <a:path w="139" h="140">
                  <a:moveTo>
                    <a:pt x="32" y="21"/>
                  </a:moveTo>
                  <a:cubicBezTo>
                    <a:pt x="5" y="42"/>
                    <a:pt x="0" y="81"/>
                    <a:pt x="20" y="108"/>
                  </a:cubicBezTo>
                  <a:cubicBezTo>
                    <a:pt x="41" y="135"/>
                    <a:pt x="80" y="140"/>
                    <a:pt x="107" y="119"/>
                  </a:cubicBezTo>
                  <a:cubicBezTo>
                    <a:pt x="134" y="98"/>
                    <a:pt x="139" y="60"/>
                    <a:pt x="119" y="33"/>
                  </a:cubicBezTo>
                  <a:cubicBezTo>
                    <a:pt x="98" y="5"/>
                    <a:pt x="59" y="0"/>
                    <a:pt x="32"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600">
                <a:solidFill>
                  <a:srgbClr val="FFFFFF"/>
                </a:solidFill>
              </a:endParaRPr>
            </a:p>
          </p:txBody>
        </p:sp>
        <p:sp>
          <p:nvSpPr>
            <p:cNvPr id="22" name="Freeform 21">
              <a:extLst>
                <a:ext uri="{FF2B5EF4-FFF2-40B4-BE49-F238E27FC236}">
                  <a16:creationId xmlns:a16="http://schemas.microsoft.com/office/drawing/2014/main" id="{AB8F0138-210A-4227-9D8E-857F506CB7F0}"/>
                </a:ext>
              </a:extLst>
            </p:cNvPr>
            <p:cNvSpPr>
              <a:spLocks/>
            </p:cNvSpPr>
            <p:nvPr/>
          </p:nvSpPr>
          <p:spPr bwMode="auto">
            <a:xfrm>
              <a:off x="846" y="1371"/>
              <a:ext cx="249" cy="249"/>
            </a:xfrm>
            <a:custGeom>
              <a:avLst/>
              <a:gdLst>
                <a:gd name="T0" fmla="*/ 49 w 212"/>
                <a:gd name="T1" fmla="*/ 32 h 213"/>
                <a:gd name="T2" fmla="*/ 31 w 212"/>
                <a:gd name="T3" fmla="*/ 163 h 213"/>
                <a:gd name="T4" fmla="*/ 163 w 212"/>
                <a:gd name="T5" fmla="*/ 181 h 213"/>
                <a:gd name="T6" fmla="*/ 181 w 212"/>
                <a:gd name="T7" fmla="*/ 49 h 213"/>
                <a:gd name="T8" fmla="*/ 49 w 212"/>
                <a:gd name="T9" fmla="*/ 32 h 213"/>
              </a:gdLst>
              <a:ahLst/>
              <a:cxnLst>
                <a:cxn ang="0">
                  <a:pos x="T0" y="T1"/>
                </a:cxn>
                <a:cxn ang="0">
                  <a:pos x="T2" y="T3"/>
                </a:cxn>
                <a:cxn ang="0">
                  <a:pos x="T4" y="T5"/>
                </a:cxn>
                <a:cxn ang="0">
                  <a:pos x="T6" y="T7"/>
                </a:cxn>
                <a:cxn ang="0">
                  <a:pos x="T8" y="T9"/>
                </a:cxn>
              </a:cxnLst>
              <a:rect l="0" t="0" r="r" b="b"/>
              <a:pathLst>
                <a:path w="212" h="213">
                  <a:moveTo>
                    <a:pt x="49" y="32"/>
                  </a:moveTo>
                  <a:cubicBezTo>
                    <a:pt x="8" y="63"/>
                    <a:pt x="0" y="122"/>
                    <a:pt x="31" y="163"/>
                  </a:cubicBezTo>
                  <a:cubicBezTo>
                    <a:pt x="63" y="205"/>
                    <a:pt x="122" y="213"/>
                    <a:pt x="163" y="181"/>
                  </a:cubicBezTo>
                  <a:cubicBezTo>
                    <a:pt x="204" y="149"/>
                    <a:pt x="212" y="91"/>
                    <a:pt x="181" y="49"/>
                  </a:cubicBezTo>
                  <a:cubicBezTo>
                    <a:pt x="149" y="8"/>
                    <a:pt x="90" y="0"/>
                    <a:pt x="49"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600">
                <a:solidFill>
                  <a:srgbClr val="FFFFFF"/>
                </a:solidFill>
              </a:endParaRPr>
            </a:p>
          </p:txBody>
        </p:sp>
        <p:sp>
          <p:nvSpPr>
            <p:cNvPr id="23" name="Freeform 22">
              <a:extLst>
                <a:ext uri="{FF2B5EF4-FFF2-40B4-BE49-F238E27FC236}">
                  <a16:creationId xmlns:a16="http://schemas.microsoft.com/office/drawing/2014/main" id="{BE629D0C-1270-4587-813E-D8ED0B0DE5E4}"/>
                </a:ext>
              </a:extLst>
            </p:cNvPr>
            <p:cNvSpPr>
              <a:spLocks/>
            </p:cNvSpPr>
            <p:nvPr/>
          </p:nvSpPr>
          <p:spPr bwMode="auto">
            <a:xfrm>
              <a:off x="2428" y="1228"/>
              <a:ext cx="272" cy="622"/>
            </a:xfrm>
            <a:custGeom>
              <a:avLst/>
              <a:gdLst>
                <a:gd name="T0" fmla="*/ 0 w 232"/>
                <a:gd name="T1" fmla="*/ 0 h 531"/>
                <a:gd name="T2" fmla="*/ 0 w 232"/>
                <a:gd name="T3" fmla="*/ 447 h 531"/>
                <a:gd name="T4" fmla="*/ 232 w 232"/>
                <a:gd name="T5" fmla="*/ 531 h 531"/>
                <a:gd name="T6" fmla="*/ 232 w 232"/>
                <a:gd name="T7" fmla="*/ 0 h 531"/>
                <a:gd name="T8" fmla="*/ 0 w 232"/>
                <a:gd name="T9" fmla="*/ 0 h 531"/>
              </a:gdLst>
              <a:ahLst/>
              <a:cxnLst>
                <a:cxn ang="0">
                  <a:pos x="T0" y="T1"/>
                </a:cxn>
                <a:cxn ang="0">
                  <a:pos x="T2" y="T3"/>
                </a:cxn>
                <a:cxn ang="0">
                  <a:pos x="T4" y="T5"/>
                </a:cxn>
                <a:cxn ang="0">
                  <a:pos x="T6" y="T7"/>
                </a:cxn>
                <a:cxn ang="0">
                  <a:pos x="T8" y="T9"/>
                </a:cxn>
              </a:cxnLst>
              <a:rect l="0" t="0" r="r" b="b"/>
              <a:pathLst>
                <a:path w="232" h="531">
                  <a:moveTo>
                    <a:pt x="0" y="0"/>
                  </a:moveTo>
                  <a:cubicBezTo>
                    <a:pt x="0" y="447"/>
                    <a:pt x="0" y="447"/>
                    <a:pt x="0" y="447"/>
                  </a:cubicBezTo>
                  <a:cubicBezTo>
                    <a:pt x="0" y="493"/>
                    <a:pt x="104" y="531"/>
                    <a:pt x="232" y="531"/>
                  </a:cubicBezTo>
                  <a:cubicBezTo>
                    <a:pt x="232" y="0"/>
                    <a:pt x="232" y="0"/>
                    <a:pt x="232" y="0"/>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600">
                <a:solidFill>
                  <a:srgbClr val="FFFFFF"/>
                </a:solidFill>
              </a:endParaRPr>
            </a:p>
          </p:txBody>
        </p:sp>
        <p:sp>
          <p:nvSpPr>
            <p:cNvPr id="24" name="Freeform 23">
              <a:extLst>
                <a:ext uri="{FF2B5EF4-FFF2-40B4-BE49-F238E27FC236}">
                  <a16:creationId xmlns:a16="http://schemas.microsoft.com/office/drawing/2014/main" id="{1C60DF01-3AD0-47CF-B753-0E9DA29A57CA}"/>
                </a:ext>
              </a:extLst>
            </p:cNvPr>
            <p:cNvSpPr>
              <a:spLocks/>
            </p:cNvSpPr>
            <p:nvPr/>
          </p:nvSpPr>
          <p:spPr bwMode="auto">
            <a:xfrm>
              <a:off x="2697" y="1228"/>
              <a:ext cx="275" cy="622"/>
            </a:xfrm>
            <a:custGeom>
              <a:avLst/>
              <a:gdLst>
                <a:gd name="T0" fmla="*/ 0 w 235"/>
                <a:gd name="T1" fmla="*/ 531 h 531"/>
                <a:gd name="T2" fmla="*/ 3 w 235"/>
                <a:gd name="T3" fmla="*/ 531 h 531"/>
                <a:gd name="T4" fmla="*/ 235 w 235"/>
                <a:gd name="T5" fmla="*/ 447 h 531"/>
                <a:gd name="T6" fmla="*/ 235 w 235"/>
                <a:gd name="T7" fmla="*/ 0 h 531"/>
                <a:gd name="T8" fmla="*/ 0 w 235"/>
                <a:gd name="T9" fmla="*/ 0 h 531"/>
                <a:gd name="T10" fmla="*/ 0 w 235"/>
                <a:gd name="T11" fmla="*/ 531 h 531"/>
              </a:gdLst>
              <a:ahLst/>
              <a:cxnLst>
                <a:cxn ang="0">
                  <a:pos x="T0" y="T1"/>
                </a:cxn>
                <a:cxn ang="0">
                  <a:pos x="T2" y="T3"/>
                </a:cxn>
                <a:cxn ang="0">
                  <a:pos x="T4" y="T5"/>
                </a:cxn>
                <a:cxn ang="0">
                  <a:pos x="T6" y="T7"/>
                </a:cxn>
                <a:cxn ang="0">
                  <a:pos x="T8" y="T9"/>
                </a:cxn>
                <a:cxn ang="0">
                  <a:pos x="T10" y="T11"/>
                </a:cxn>
              </a:cxnLst>
              <a:rect l="0" t="0" r="r" b="b"/>
              <a:pathLst>
                <a:path w="235" h="531">
                  <a:moveTo>
                    <a:pt x="0" y="531"/>
                  </a:moveTo>
                  <a:cubicBezTo>
                    <a:pt x="3" y="531"/>
                    <a:pt x="3" y="531"/>
                    <a:pt x="3" y="531"/>
                  </a:cubicBezTo>
                  <a:cubicBezTo>
                    <a:pt x="131" y="531"/>
                    <a:pt x="235" y="493"/>
                    <a:pt x="235" y="447"/>
                  </a:cubicBezTo>
                  <a:cubicBezTo>
                    <a:pt x="235" y="0"/>
                    <a:pt x="235" y="0"/>
                    <a:pt x="235" y="0"/>
                  </a:cubicBezTo>
                  <a:cubicBezTo>
                    <a:pt x="0" y="0"/>
                    <a:pt x="0" y="0"/>
                    <a:pt x="0" y="0"/>
                  </a:cubicBezTo>
                  <a:lnTo>
                    <a:pt x="0" y="531"/>
                  </a:ln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600">
                <a:solidFill>
                  <a:srgbClr val="FFFFFF"/>
                </a:solidFill>
              </a:endParaRPr>
            </a:p>
          </p:txBody>
        </p:sp>
        <p:sp>
          <p:nvSpPr>
            <p:cNvPr id="25" name="Oval 24">
              <a:extLst>
                <a:ext uri="{FF2B5EF4-FFF2-40B4-BE49-F238E27FC236}">
                  <a16:creationId xmlns:a16="http://schemas.microsoft.com/office/drawing/2014/main" id="{5B2579EE-C80B-49DD-86B5-5AC43AB8EE78}"/>
                </a:ext>
              </a:extLst>
            </p:cNvPr>
            <p:cNvSpPr>
              <a:spLocks noChangeArrowheads="1"/>
            </p:cNvSpPr>
            <p:nvPr/>
          </p:nvSpPr>
          <p:spPr bwMode="auto">
            <a:xfrm>
              <a:off x="2428" y="1130"/>
              <a:ext cx="544" cy="19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600">
                <a:solidFill>
                  <a:srgbClr val="FFFFFF"/>
                </a:solidFill>
              </a:endParaRPr>
            </a:p>
          </p:txBody>
        </p:sp>
        <p:sp>
          <p:nvSpPr>
            <p:cNvPr id="26" name="Oval 25">
              <a:extLst>
                <a:ext uri="{FF2B5EF4-FFF2-40B4-BE49-F238E27FC236}">
                  <a16:creationId xmlns:a16="http://schemas.microsoft.com/office/drawing/2014/main" id="{C53DE9EB-8505-4F0D-B0A3-E4142C57C349}"/>
                </a:ext>
              </a:extLst>
            </p:cNvPr>
            <p:cNvSpPr>
              <a:spLocks noChangeArrowheads="1"/>
            </p:cNvSpPr>
            <p:nvPr/>
          </p:nvSpPr>
          <p:spPr bwMode="auto">
            <a:xfrm>
              <a:off x="2483" y="1156"/>
              <a:ext cx="434" cy="130"/>
            </a:xfrm>
            <a:prstGeom prst="ellipse">
              <a:avLst/>
            </a:prstGeom>
            <a:solidFill>
              <a:srgbClr val="85B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600">
                <a:solidFill>
                  <a:srgbClr val="FFFFFF"/>
                </a:solidFill>
              </a:endParaRPr>
            </a:p>
          </p:txBody>
        </p:sp>
        <p:sp>
          <p:nvSpPr>
            <p:cNvPr id="27" name="Freeform 26">
              <a:extLst>
                <a:ext uri="{FF2B5EF4-FFF2-40B4-BE49-F238E27FC236}">
                  <a16:creationId xmlns:a16="http://schemas.microsoft.com/office/drawing/2014/main" id="{AE10A7E5-9A23-418D-B760-8291E0F3E417}"/>
                </a:ext>
              </a:extLst>
            </p:cNvPr>
            <p:cNvSpPr>
              <a:spLocks/>
            </p:cNvSpPr>
            <p:nvPr/>
          </p:nvSpPr>
          <p:spPr bwMode="auto">
            <a:xfrm>
              <a:off x="2483" y="1156"/>
              <a:ext cx="434" cy="106"/>
            </a:xfrm>
            <a:custGeom>
              <a:avLst/>
              <a:gdLst>
                <a:gd name="T0" fmla="*/ 331 w 370"/>
                <a:gd name="T1" fmla="*/ 90 h 90"/>
                <a:gd name="T2" fmla="*/ 370 w 370"/>
                <a:gd name="T3" fmla="*/ 56 h 90"/>
                <a:gd name="T4" fmla="*/ 185 w 370"/>
                <a:gd name="T5" fmla="*/ 0 h 90"/>
                <a:gd name="T6" fmla="*/ 0 w 370"/>
                <a:gd name="T7" fmla="*/ 56 h 90"/>
                <a:gd name="T8" fmla="*/ 39 w 370"/>
                <a:gd name="T9" fmla="*/ 90 h 90"/>
                <a:gd name="T10" fmla="*/ 185 w 370"/>
                <a:gd name="T11" fmla="*/ 68 h 90"/>
                <a:gd name="T12" fmla="*/ 331 w 370"/>
                <a:gd name="T13" fmla="*/ 90 h 90"/>
              </a:gdLst>
              <a:ahLst/>
              <a:cxnLst>
                <a:cxn ang="0">
                  <a:pos x="T0" y="T1"/>
                </a:cxn>
                <a:cxn ang="0">
                  <a:pos x="T2" y="T3"/>
                </a:cxn>
                <a:cxn ang="0">
                  <a:pos x="T4" y="T5"/>
                </a:cxn>
                <a:cxn ang="0">
                  <a:pos x="T6" y="T7"/>
                </a:cxn>
                <a:cxn ang="0">
                  <a:pos x="T8" y="T9"/>
                </a:cxn>
                <a:cxn ang="0">
                  <a:pos x="T10" y="T11"/>
                </a:cxn>
                <a:cxn ang="0">
                  <a:pos x="T12" y="T13"/>
                </a:cxn>
              </a:cxnLst>
              <a:rect l="0" t="0" r="r" b="b"/>
              <a:pathLst>
                <a:path w="370" h="90">
                  <a:moveTo>
                    <a:pt x="331" y="90"/>
                  </a:moveTo>
                  <a:cubicBezTo>
                    <a:pt x="355" y="80"/>
                    <a:pt x="370" y="69"/>
                    <a:pt x="370" y="56"/>
                  </a:cubicBezTo>
                  <a:cubicBezTo>
                    <a:pt x="370" y="25"/>
                    <a:pt x="287" y="0"/>
                    <a:pt x="185" y="0"/>
                  </a:cubicBezTo>
                  <a:cubicBezTo>
                    <a:pt x="83" y="0"/>
                    <a:pt x="0" y="25"/>
                    <a:pt x="0" y="56"/>
                  </a:cubicBezTo>
                  <a:cubicBezTo>
                    <a:pt x="0" y="69"/>
                    <a:pt x="15" y="80"/>
                    <a:pt x="39" y="90"/>
                  </a:cubicBezTo>
                  <a:cubicBezTo>
                    <a:pt x="73" y="77"/>
                    <a:pt x="125" y="68"/>
                    <a:pt x="185" y="68"/>
                  </a:cubicBezTo>
                  <a:cubicBezTo>
                    <a:pt x="244" y="68"/>
                    <a:pt x="297" y="77"/>
                    <a:pt x="331" y="90"/>
                  </a:cubicBezTo>
                  <a:close/>
                </a:path>
              </a:pathLst>
            </a:cu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600">
                <a:solidFill>
                  <a:srgbClr val="FFFFFF"/>
                </a:solidFill>
              </a:endParaRPr>
            </a:p>
          </p:txBody>
        </p:sp>
        <p:sp>
          <p:nvSpPr>
            <p:cNvPr id="28" name="Freeform 27">
              <a:extLst>
                <a:ext uri="{FF2B5EF4-FFF2-40B4-BE49-F238E27FC236}">
                  <a16:creationId xmlns:a16="http://schemas.microsoft.com/office/drawing/2014/main" id="{FFA4EB1B-B4E2-47A9-BED0-1806B1A0018B}"/>
                </a:ext>
              </a:extLst>
            </p:cNvPr>
            <p:cNvSpPr>
              <a:spLocks noEditPoints="1"/>
            </p:cNvSpPr>
            <p:nvPr/>
          </p:nvSpPr>
          <p:spPr bwMode="auto">
            <a:xfrm>
              <a:off x="2502" y="1448"/>
              <a:ext cx="396" cy="223"/>
            </a:xfrm>
            <a:custGeom>
              <a:avLst/>
              <a:gdLst>
                <a:gd name="T0" fmla="*/ 319 w 338"/>
                <a:gd name="T1" fmla="*/ 174 h 190"/>
                <a:gd name="T2" fmla="*/ 268 w 338"/>
                <a:gd name="T3" fmla="*/ 190 h 190"/>
                <a:gd name="T4" fmla="*/ 195 w 338"/>
                <a:gd name="T5" fmla="*/ 190 h 190"/>
                <a:gd name="T6" fmla="*/ 195 w 338"/>
                <a:gd name="T7" fmla="*/ 0 h 190"/>
                <a:gd name="T8" fmla="*/ 264 w 338"/>
                <a:gd name="T9" fmla="*/ 0 h 190"/>
                <a:gd name="T10" fmla="*/ 314 w 338"/>
                <a:gd name="T11" fmla="*/ 12 h 190"/>
                <a:gd name="T12" fmla="*/ 330 w 338"/>
                <a:gd name="T13" fmla="*/ 44 h 190"/>
                <a:gd name="T14" fmla="*/ 318 w 338"/>
                <a:gd name="T15" fmla="*/ 73 h 190"/>
                <a:gd name="T16" fmla="*/ 293 w 338"/>
                <a:gd name="T17" fmla="*/ 87 h 190"/>
                <a:gd name="T18" fmla="*/ 293 w 338"/>
                <a:gd name="T19" fmla="*/ 87 h 190"/>
                <a:gd name="T20" fmla="*/ 326 w 338"/>
                <a:gd name="T21" fmla="*/ 103 h 190"/>
                <a:gd name="T22" fmla="*/ 338 w 338"/>
                <a:gd name="T23" fmla="*/ 133 h 190"/>
                <a:gd name="T24" fmla="*/ 319 w 338"/>
                <a:gd name="T25" fmla="*/ 174 h 190"/>
                <a:gd name="T26" fmla="*/ 141 w 338"/>
                <a:gd name="T27" fmla="*/ 163 h 190"/>
                <a:gd name="T28" fmla="*/ 68 w 338"/>
                <a:gd name="T29" fmla="*/ 190 h 190"/>
                <a:gd name="T30" fmla="*/ 0 w 338"/>
                <a:gd name="T31" fmla="*/ 190 h 190"/>
                <a:gd name="T32" fmla="*/ 0 w 338"/>
                <a:gd name="T33" fmla="*/ 0 h 190"/>
                <a:gd name="T34" fmla="*/ 68 w 338"/>
                <a:gd name="T35" fmla="*/ 0 h 190"/>
                <a:gd name="T36" fmla="*/ 169 w 338"/>
                <a:gd name="T37" fmla="*/ 92 h 190"/>
                <a:gd name="T38" fmla="*/ 141 w 338"/>
                <a:gd name="T39" fmla="*/ 16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8" h="190">
                  <a:moveTo>
                    <a:pt x="319" y="174"/>
                  </a:moveTo>
                  <a:cubicBezTo>
                    <a:pt x="306" y="185"/>
                    <a:pt x="290" y="190"/>
                    <a:pt x="268" y="190"/>
                  </a:cubicBezTo>
                  <a:cubicBezTo>
                    <a:pt x="195" y="190"/>
                    <a:pt x="195" y="190"/>
                    <a:pt x="195" y="190"/>
                  </a:cubicBezTo>
                  <a:cubicBezTo>
                    <a:pt x="195" y="0"/>
                    <a:pt x="195" y="0"/>
                    <a:pt x="195" y="0"/>
                  </a:cubicBezTo>
                  <a:cubicBezTo>
                    <a:pt x="264" y="0"/>
                    <a:pt x="264" y="0"/>
                    <a:pt x="264" y="0"/>
                  </a:cubicBezTo>
                  <a:cubicBezTo>
                    <a:pt x="286" y="0"/>
                    <a:pt x="302" y="3"/>
                    <a:pt x="314" y="12"/>
                  </a:cubicBezTo>
                  <a:cubicBezTo>
                    <a:pt x="325" y="19"/>
                    <a:pt x="330" y="30"/>
                    <a:pt x="330" y="44"/>
                  </a:cubicBezTo>
                  <a:cubicBezTo>
                    <a:pt x="330" y="55"/>
                    <a:pt x="326" y="64"/>
                    <a:pt x="318" y="73"/>
                  </a:cubicBezTo>
                  <a:cubicBezTo>
                    <a:pt x="311" y="79"/>
                    <a:pt x="303" y="84"/>
                    <a:pt x="293" y="87"/>
                  </a:cubicBezTo>
                  <a:cubicBezTo>
                    <a:pt x="293" y="87"/>
                    <a:pt x="293" y="87"/>
                    <a:pt x="293" y="87"/>
                  </a:cubicBezTo>
                  <a:cubicBezTo>
                    <a:pt x="307" y="89"/>
                    <a:pt x="318" y="94"/>
                    <a:pt x="326" y="103"/>
                  </a:cubicBezTo>
                  <a:cubicBezTo>
                    <a:pt x="334" y="111"/>
                    <a:pt x="338" y="121"/>
                    <a:pt x="338" y="133"/>
                  </a:cubicBezTo>
                  <a:cubicBezTo>
                    <a:pt x="338" y="150"/>
                    <a:pt x="331" y="164"/>
                    <a:pt x="319" y="174"/>
                  </a:cubicBezTo>
                  <a:close/>
                  <a:moveTo>
                    <a:pt x="141" y="163"/>
                  </a:moveTo>
                  <a:cubicBezTo>
                    <a:pt x="123" y="181"/>
                    <a:pt x="98" y="190"/>
                    <a:pt x="68" y="190"/>
                  </a:cubicBezTo>
                  <a:cubicBezTo>
                    <a:pt x="0" y="190"/>
                    <a:pt x="0" y="190"/>
                    <a:pt x="0" y="190"/>
                  </a:cubicBezTo>
                  <a:cubicBezTo>
                    <a:pt x="0" y="0"/>
                    <a:pt x="0" y="0"/>
                    <a:pt x="0" y="0"/>
                  </a:cubicBezTo>
                  <a:cubicBezTo>
                    <a:pt x="68" y="0"/>
                    <a:pt x="68" y="0"/>
                    <a:pt x="68" y="0"/>
                  </a:cubicBezTo>
                  <a:cubicBezTo>
                    <a:pt x="135" y="0"/>
                    <a:pt x="169" y="30"/>
                    <a:pt x="169" y="92"/>
                  </a:cubicBezTo>
                  <a:cubicBezTo>
                    <a:pt x="169" y="122"/>
                    <a:pt x="160" y="145"/>
                    <a:pt x="141" y="16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600">
                <a:solidFill>
                  <a:srgbClr val="FFFFFF"/>
                </a:solidFill>
              </a:endParaRPr>
            </a:p>
          </p:txBody>
        </p:sp>
        <p:sp>
          <p:nvSpPr>
            <p:cNvPr id="29" name="Freeform 28">
              <a:extLst>
                <a:ext uri="{FF2B5EF4-FFF2-40B4-BE49-F238E27FC236}">
                  <a16:creationId xmlns:a16="http://schemas.microsoft.com/office/drawing/2014/main" id="{2A895C77-CF85-41AA-9CBF-1A71435CB37F}"/>
                </a:ext>
              </a:extLst>
            </p:cNvPr>
            <p:cNvSpPr>
              <a:spLocks/>
            </p:cNvSpPr>
            <p:nvPr/>
          </p:nvSpPr>
          <p:spPr bwMode="auto">
            <a:xfrm>
              <a:off x="2552" y="1488"/>
              <a:ext cx="95" cy="142"/>
            </a:xfrm>
            <a:custGeom>
              <a:avLst/>
              <a:gdLst>
                <a:gd name="T0" fmla="*/ 21 w 81"/>
                <a:gd name="T1" fmla="*/ 0 h 121"/>
                <a:gd name="T2" fmla="*/ 0 w 81"/>
                <a:gd name="T3" fmla="*/ 0 h 121"/>
                <a:gd name="T4" fmla="*/ 0 w 81"/>
                <a:gd name="T5" fmla="*/ 121 h 121"/>
                <a:gd name="T6" fmla="*/ 21 w 81"/>
                <a:gd name="T7" fmla="*/ 121 h 121"/>
                <a:gd name="T8" fmla="*/ 65 w 81"/>
                <a:gd name="T9" fmla="*/ 104 h 121"/>
                <a:gd name="T10" fmla="*/ 81 w 81"/>
                <a:gd name="T11" fmla="*/ 59 h 121"/>
                <a:gd name="T12" fmla="*/ 66 w 81"/>
                <a:gd name="T13" fmla="*/ 16 h 121"/>
                <a:gd name="T14" fmla="*/ 21 w 81"/>
                <a:gd name="T15" fmla="*/ 0 h 1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21">
                  <a:moveTo>
                    <a:pt x="21" y="0"/>
                  </a:moveTo>
                  <a:cubicBezTo>
                    <a:pt x="0" y="0"/>
                    <a:pt x="0" y="0"/>
                    <a:pt x="0" y="0"/>
                  </a:cubicBezTo>
                  <a:cubicBezTo>
                    <a:pt x="0" y="121"/>
                    <a:pt x="0" y="121"/>
                    <a:pt x="0" y="121"/>
                  </a:cubicBezTo>
                  <a:cubicBezTo>
                    <a:pt x="21" y="121"/>
                    <a:pt x="21" y="121"/>
                    <a:pt x="21" y="121"/>
                  </a:cubicBezTo>
                  <a:cubicBezTo>
                    <a:pt x="40" y="121"/>
                    <a:pt x="55" y="115"/>
                    <a:pt x="65" y="104"/>
                  </a:cubicBezTo>
                  <a:cubicBezTo>
                    <a:pt x="76" y="93"/>
                    <a:pt x="81" y="78"/>
                    <a:pt x="81" y="59"/>
                  </a:cubicBezTo>
                  <a:cubicBezTo>
                    <a:pt x="81" y="41"/>
                    <a:pt x="76" y="27"/>
                    <a:pt x="66" y="16"/>
                  </a:cubicBezTo>
                  <a:cubicBezTo>
                    <a:pt x="55" y="6"/>
                    <a:pt x="40" y="0"/>
                    <a:pt x="21" y="0"/>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600">
                <a:solidFill>
                  <a:srgbClr val="FFFFFF"/>
                </a:solidFill>
              </a:endParaRPr>
            </a:p>
          </p:txBody>
        </p:sp>
        <p:sp>
          <p:nvSpPr>
            <p:cNvPr id="30" name="Freeform 29">
              <a:extLst>
                <a:ext uri="{FF2B5EF4-FFF2-40B4-BE49-F238E27FC236}">
                  <a16:creationId xmlns:a16="http://schemas.microsoft.com/office/drawing/2014/main" id="{1EE89BBE-F9B1-4F88-9DC8-5901FB44D618}"/>
                </a:ext>
              </a:extLst>
            </p:cNvPr>
            <p:cNvSpPr>
              <a:spLocks/>
            </p:cNvSpPr>
            <p:nvPr/>
          </p:nvSpPr>
          <p:spPr bwMode="auto">
            <a:xfrm>
              <a:off x="2781" y="1484"/>
              <a:ext cx="55" cy="53"/>
            </a:xfrm>
            <a:custGeom>
              <a:avLst/>
              <a:gdLst>
                <a:gd name="T0" fmla="*/ 39 w 47"/>
                <a:gd name="T1" fmla="*/ 39 h 45"/>
                <a:gd name="T2" fmla="*/ 47 w 47"/>
                <a:gd name="T3" fmla="*/ 21 h 45"/>
                <a:gd name="T4" fmla="*/ 16 w 47"/>
                <a:gd name="T5" fmla="*/ 0 h 45"/>
                <a:gd name="T6" fmla="*/ 0 w 47"/>
                <a:gd name="T7" fmla="*/ 0 h 45"/>
                <a:gd name="T8" fmla="*/ 0 w 47"/>
                <a:gd name="T9" fmla="*/ 45 h 45"/>
                <a:gd name="T10" fmla="*/ 19 w 47"/>
                <a:gd name="T11" fmla="*/ 45 h 45"/>
                <a:gd name="T12" fmla="*/ 39 w 47"/>
                <a:gd name="T13" fmla="*/ 39 h 45"/>
              </a:gdLst>
              <a:ahLst/>
              <a:cxnLst>
                <a:cxn ang="0">
                  <a:pos x="T0" y="T1"/>
                </a:cxn>
                <a:cxn ang="0">
                  <a:pos x="T2" y="T3"/>
                </a:cxn>
                <a:cxn ang="0">
                  <a:pos x="T4" y="T5"/>
                </a:cxn>
                <a:cxn ang="0">
                  <a:pos x="T6" y="T7"/>
                </a:cxn>
                <a:cxn ang="0">
                  <a:pos x="T8" y="T9"/>
                </a:cxn>
                <a:cxn ang="0">
                  <a:pos x="T10" y="T11"/>
                </a:cxn>
                <a:cxn ang="0">
                  <a:pos x="T12" y="T13"/>
                </a:cxn>
              </a:cxnLst>
              <a:rect l="0" t="0" r="r" b="b"/>
              <a:pathLst>
                <a:path w="47" h="45">
                  <a:moveTo>
                    <a:pt x="39" y="39"/>
                  </a:moveTo>
                  <a:cubicBezTo>
                    <a:pt x="44" y="34"/>
                    <a:pt x="47" y="28"/>
                    <a:pt x="47" y="21"/>
                  </a:cubicBezTo>
                  <a:cubicBezTo>
                    <a:pt x="47" y="7"/>
                    <a:pt x="37" y="0"/>
                    <a:pt x="16" y="0"/>
                  </a:cubicBezTo>
                  <a:cubicBezTo>
                    <a:pt x="0" y="0"/>
                    <a:pt x="0" y="0"/>
                    <a:pt x="0" y="0"/>
                  </a:cubicBezTo>
                  <a:cubicBezTo>
                    <a:pt x="0" y="45"/>
                    <a:pt x="0" y="45"/>
                    <a:pt x="0" y="45"/>
                  </a:cubicBezTo>
                  <a:cubicBezTo>
                    <a:pt x="19" y="45"/>
                    <a:pt x="19" y="45"/>
                    <a:pt x="19" y="45"/>
                  </a:cubicBezTo>
                  <a:cubicBezTo>
                    <a:pt x="27" y="45"/>
                    <a:pt x="34" y="43"/>
                    <a:pt x="39" y="39"/>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600">
                <a:solidFill>
                  <a:srgbClr val="FFFFFF"/>
                </a:solidFill>
              </a:endParaRPr>
            </a:p>
          </p:txBody>
        </p:sp>
        <p:sp>
          <p:nvSpPr>
            <p:cNvPr id="31" name="Freeform 30">
              <a:extLst>
                <a:ext uri="{FF2B5EF4-FFF2-40B4-BE49-F238E27FC236}">
                  <a16:creationId xmlns:a16="http://schemas.microsoft.com/office/drawing/2014/main" id="{E86FF204-4982-4AF1-89DC-A3DDD7339684}"/>
                </a:ext>
              </a:extLst>
            </p:cNvPr>
            <p:cNvSpPr>
              <a:spLocks/>
            </p:cNvSpPr>
            <p:nvPr/>
          </p:nvSpPr>
          <p:spPr bwMode="auto">
            <a:xfrm>
              <a:off x="2780" y="1575"/>
              <a:ext cx="65" cy="58"/>
            </a:xfrm>
            <a:custGeom>
              <a:avLst/>
              <a:gdLst>
                <a:gd name="T0" fmla="*/ 47 w 56"/>
                <a:gd name="T1" fmla="*/ 6 h 50"/>
                <a:gd name="T2" fmla="*/ 24 w 56"/>
                <a:gd name="T3" fmla="*/ 0 h 50"/>
                <a:gd name="T4" fmla="*/ 0 w 56"/>
                <a:gd name="T5" fmla="*/ 0 h 50"/>
                <a:gd name="T6" fmla="*/ 0 w 56"/>
                <a:gd name="T7" fmla="*/ 50 h 50"/>
                <a:gd name="T8" fmla="*/ 24 w 56"/>
                <a:gd name="T9" fmla="*/ 50 h 50"/>
                <a:gd name="T10" fmla="*/ 47 w 56"/>
                <a:gd name="T11" fmla="*/ 43 h 50"/>
                <a:gd name="T12" fmla="*/ 56 w 56"/>
                <a:gd name="T13" fmla="*/ 24 h 50"/>
                <a:gd name="T14" fmla="*/ 47 w 56"/>
                <a:gd name="T15" fmla="*/ 6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0">
                  <a:moveTo>
                    <a:pt x="47" y="6"/>
                  </a:moveTo>
                  <a:cubicBezTo>
                    <a:pt x="42" y="2"/>
                    <a:pt x="34" y="0"/>
                    <a:pt x="24" y="0"/>
                  </a:cubicBezTo>
                  <a:cubicBezTo>
                    <a:pt x="0" y="0"/>
                    <a:pt x="0" y="0"/>
                    <a:pt x="0" y="0"/>
                  </a:cubicBezTo>
                  <a:cubicBezTo>
                    <a:pt x="0" y="50"/>
                    <a:pt x="0" y="50"/>
                    <a:pt x="0" y="50"/>
                  </a:cubicBezTo>
                  <a:cubicBezTo>
                    <a:pt x="24" y="50"/>
                    <a:pt x="24" y="50"/>
                    <a:pt x="24" y="50"/>
                  </a:cubicBezTo>
                  <a:cubicBezTo>
                    <a:pt x="34" y="50"/>
                    <a:pt x="42" y="48"/>
                    <a:pt x="47" y="43"/>
                  </a:cubicBezTo>
                  <a:cubicBezTo>
                    <a:pt x="53" y="38"/>
                    <a:pt x="56" y="32"/>
                    <a:pt x="56" y="24"/>
                  </a:cubicBezTo>
                  <a:cubicBezTo>
                    <a:pt x="56" y="17"/>
                    <a:pt x="53" y="11"/>
                    <a:pt x="47" y="6"/>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600">
                <a:solidFill>
                  <a:srgbClr val="FFFFFF"/>
                </a:solidFill>
              </a:endParaRPr>
            </a:p>
          </p:txBody>
        </p:sp>
        <p:sp>
          <p:nvSpPr>
            <p:cNvPr id="32" name="Freeform 31">
              <a:extLst>
                <a:ext uri="{FF2B5EF4-FFF2-40B4-BE49-F238E27FC236}">
                  <a16:creationId xmlns:a16="http://schemas.microsoft.com/office/drawing/2014/main" id="{0C084672-C306-4C1F-8F3E-D58C84DC2DB1}"/>
                </a:ext>
              </a:extLst>
            </p:cNvPr>
            <p:cNvSpPr>
              <a:spLocks/>
            </p:cNvSpPr>
            <p:nvPr/>
          </p:nvSpPr>
          <p:spPr bwMode="auto">
            <a:xfrm>
              <a:off x="2460" y="2814"/>
              <a:ext cx="479" cy="140"/>
            </a:xfrm>
            <a:custGeom>
              <a:avLst/>
              <a:gdLst>
                <a:gd name="T0" fmla="*/ 298 w 409"/>
                <a:gd name="T1" fmla="*/ 0 h 120"/>
                <a:gd name="T2" fmla="*/ 283 w 409"/>
                <a:gd name="T3" fmla="*/ 0 h 120"/>
                <a:gd name="T4" fmla="*/ 135 w 409"/>
                <a:gd name="T5" fmla="*/ 0 h 120"/>
                <a:gd name="T6" fmla="*/ 128 w 409"/>
                <a:gd name="T7" fmla="*/ 0 h 120"/>
                <a:gd name="T8" fmla="*/ 0 w 409"/>
                <a:gd name="T9" fmla="*/ 82 h 120"/>
                <a:gd name="T10" fmla="*/ 0 w 409"/>
                <a:gd name="T11" fmla="*/ 120 h 120"/>
                <a:gd name="T12" fmla="*/ 153 w 409"/>
                <a:gd name="T13" fmla="*/ 120 h 120"/>
                <a:gd name="T14" fmla="*/ 265 w 409"/>
                <a:gd name="T15" fmla="*/ 120 h 120"/>
                <a:gd name="T16" fmla="*/ 409 w 409"/>
                <a:gd name="T17" fmla="*/ 120 h 120"/>
                <a:gd name="T18" fmla="*/ 409 w 409"/>
                <a:gd name="T19" fmla="*/ 82 h 120"/>
                <a:gd name="T20" fmla="*/ 298 w 409"/>
                <a:gd name="T2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9" h="120">
                  <a:moveTo>
                    <a:pt x="298" y="0"/>
                  </a:moveTo>
                  <a:cubicBezTo>
                    <a:pt x="283" y="0"/>
                    <a:pt x="283" y="0"/>
                    <a:pt x="283" y="0"/>
                  </a:cubicBezTo>
                  <a:cubicBezTo>
                    <a:pt x="135" y="0"/>
                    <a:pt x="135" y="0"/>
                    <a:pt x="135" y="0"/>
                  </a:cubicBezTo>
                  <a:cubicBezTo>
                    <a:pt x="128" y="0"/>
                    <a:pt x="128" y="0"/>
                    <a:pt x="128" y="0"/>
                  </a:cubicBezTo>
                  <a:cubicBezTo>
                    <a:pt x="148" y="72"/>
                    <a:pt x="121" y="82"/>
                    <a:pt x="0" y="82"/>
                  </a:cubicBezTo>
                  <a:cubicBezTo>
                    <a:pt x="0" y="120"/>
                    <a:pt x="0" y="120"/>
                    <a:pt x="0" y="120"/>
                  </a:cubicBezTo>
                  <a:cubicBezTo>
                    <a:pt x="153" y="120"/>
                    <a:pt x="153" y="120"/>
                    <a:pt x="153" y="120"/>
                  </a:cubicBezTo>
                  <a:cubicBezTo>
                    <a:pt x="265" y="120"/>
                    <a:pt x="265" y="120"/>
                    <a:pt x="265" y="120"/>
                  </a:cubicBezTo>
                  <a:cubicBezTo>
                    <a:pt x="409" y="120"/>
                    <a:pt x="409" y="120"/>
                    <a:pt x="409" y="120"/>
                  </a:cubicBezTo>
                  <a:cubicBezTo>
                    <a:pt x="409" y="82"/>
                    <a:pt x="409" y="82"/>
                    <a:pt x="409" y="82"/>
                  </a:cubicBezTo>
                  <a:cubicBezTo>
                    <a:pt x="289" y="82"/>
                    <a:pt x="277" y="72"/>
                    <a:pt x="298" y="0"/>
                  </a:cubicBez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600">
                <a:solidFill>
                  <a:srgbClr val="FFFFFF"/>
                </a:solidFill>
              </a:endParaRPr>
            </a:p>
          </p:txBody>
        </p:sp>
        <p:sp>
          <p:nvSpPr>
            <p:cNvPr id="33" name="Freeform 32">
              <a:extLst>
                <a:ext uri="{FF2B5EF4-FFF2-40B4-BE49-F238E27FC236}">
                  <a16:creationId xmlns:a16="http://schemas.microsoft.com/office/drawing/2014/main" id="{978E4357-9842-457F-ADA8-763C08577F9E}"/>
                </a:ext>
              </a:extLst>
            </p:cNvPr>
            <p:cNvSpPr>
              <a:spLocks noEditPoints="1"/>
            </p:cNvSpPr>
            <p:nvPr/>
          </p:nvSpPr>
          <p:spPr bwMode="auto">
            <a:xfrm>
              <a:off x="2334" y="2278"/>
              <a:ext cx="733" cy="536"/>
            </a:xfrm>
            <a:custGeom>
              <a:avLst/>
              <a:gdLst>
                <a:gd name="T0" fmla="*/ 588 w 626"/>
                <a:gd name="T1" fmla="*/ 0 h 457"/>
                <a:gd name="T2" fmla="*/ 34 w 626"/>
                <a:gd name="T3" fmla="*/ 0 h 457"/>
                <a:gd name="T4" fmla="*/ 0 w 626"/>
                <a:gd name="T5" fmla="*/ 35 h 457"/>
                <a:gd name="T6" fmla="*/ 0 w 626"/>
                <a:gd name="T7" fmla="*/ 422 h 457"/>
                <a:gd name="T8" fmla="*/ 34 w 626"/>
                <a:gd name="T9" fmla="*/ 457 h 457"/>
                <a:gd name="T10" fmla="*/ 588 w 626"/>
                <a:gd name="T11" fmla="*/ 457 h 457"/>
                <a:gd name="T12" fmla="*/ 626 w 626"/>
                <a:gd name="T13" fmla="*/ 422 h 457"/>
                <a:gd name="T14" fmla="*/ 626 w 626"/>
                <a:gd name="T15" fmla="*/ 35 h 457"/>
                <a:gd name="T16" fmla="*/ 588 w 626"/>
                <a:gd name="T17" fmla="*/ 0 h 457"/>
                <a:gd name="T18" fmla="*/ 578 w 626"/>
                <a:gd name="T19" fmla="*/ 48 h 457"/>
                <a:gd name="T20" fmla="*/ 578 w 626"/>
                <a:gd name="T21" fmla="*/ 409 h 457"/>
                <a:gd name="T22" fmla="*/ 48 w 626"/>
                <a:gd name="T23" fmla="*/ 409 h 457"/>
                <a:gd name="T24" fmla="*/ 48 w 626"/>
                <a:gd name="T25" fmla="*/ 48 h 457"/>
                <a:gd name="T26" fmla="*/ 579 w 626"/>
                <a:gd name="T27" fmla="*/ 47 h 457"/>
                <a:gd name="T28" fmla="*/ 578 w 626"/>
                <a:gd name="T29" fmla="*/ 48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6" h="457">
                  <a:moveTo>
                    <a:pt x="588" y="0"/>
                  </a:moveTo>
                  <a:cubicBezTo>
                    <a:pt x="34" y="0"/>
                    <a:pt x="34" y="0"/>
                    <a:pt x="34" y="0"/>
                  </a:cubicBezTo>
                  <a:cubicBezTo>
                    <a:pt x="15" y="0"/>
                    <a:pt x="0" y="16"/>
                    <a:pt x="0" y="35"/>
                  </a:cubicBezTo>
                  <a:cubicBezTo>
                    <a:pt x="0" y="422"/>
                    <a:pt x="0" y="422"/>
                    <a:pt x="0" y="422"/>
                  </a:cubicBezTo>
                  <a:cubicBezTo>
                    <a:pt x="0" y="440"/>
                    <a:pt x="15" y="457"/>
                    <a:pt x="34" y="457"/>
                  </a:cubicBezTo>
                  <a:cubicBezTo>
                    <a:pt x="588" y="457"/>
                    <a:pt x="588" y="457"/>
                    <a:pt x="588" y="457"/>
                  </a:cubicBezTo>
                  <a:cubicBezTo>
                    <a:pt x="607" y="457"/>
                    <a:pt x="626" y="440"/>
                    <a:pt x="626" y="422"/>
                  </a:cubicBezTo>
                  <a:cubicBezTo>
                    <a:pt x="626" y="35"/>
                    <a:pt x="626" y="35"/>
                    <a:pt x="626" y="35"/>
                  </a:cubicBezTo>
                  <a:cubicBezTo>
                    <a:pt x="626" y="16"/>
                    <a:pt x="607" y="0"/>
                    <a:pt x="588" y="0"/>
                  </a:cubicBezTo>
                  <a:close/>
                  <a:moveTo>
                    <a:pt x="578" y="48"/>
                  </a:moveTo>
                  <a:cubicBezTo>
                    <a:pt x="578" y="409"/>
                    <a:pt x="578" y="409"/>
                    <a:pt x="578" y="409"/>
                  </a:cubicBezTo>
                  <a:cubicBezTo>
                    <a:pt x="48" y="409"/>
                    <a:pt x="48" y="409"/>
                    <a:pt x="48" y="409"/>
                  </a:cubicBezTo>
                  <a:cubicBezTo>
                    <a:pt x="48" y="48"/>
                    <a:pt x="48" y="48"/>
                    <a:pt x="48" y="48"/>
                  </a:cubicBezTo>
                  <a:cubicBezTo>
                    <a:pt x="579" y="47"/>
                    <a:pt x="579" y="47"/>
                    <a:pt x="579" y="47"/>
                  </a:cubicBezTo>
                  <a:lnTo>
                    <a:pt x="578" y="48"/>
                  </a:ln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600">
                <a:solidFill>
                  <a:srgbClr val="FFFFFF"/>
                </a:solidFill>
              </a:endParaRPr>
            </a:p>
          </p:txBody>
        </p:sp>
        <p:sp>
          <p:nvSpPr>
            <p:cNvPr id="34" name="Freeform 33">
              <a:extLst>
                <a:ext uri="{FF2B5EF4-FFF2-40B4-BE49-F238E27FC236}">
                  <a16:creationId xmlns:a16="http://schemas.microsoft.com/office/drawing/2014/main" id="{6394DA98-738F-4538-A341-2C3AD9D79FAA}"/>
                </a:ext>
              </a:extLst>
            </p:cNvPr>
            <p:cNvSpPr>
              <a:spLocks/>
            </p:cNvSpPr>
            <p:nvPr/>
          </p:nvSpPr>
          <p:spPr bwMode="auto">
            <a:xfrm>
              <a:off x="2389" y="2334"/>
              <a:ext cx="621" cy="423"/>
            </a:xfrm>
            <a:custGeom>
              <a:avLst/>
              <a:gdLst>
                <a:gd name="T0" fmla="*/ 620 w 621"/>
                <a:gd name="T1" fmla="*/ 1 h 423"/>
                <a:gd name="T2" fmla="*/ 620 w 621"/>
                <a:gd name="T3" fmla="*/ 423 h 423"/>
                <a:gd name="T4" fmla="*/ 0 w 621"/>
                <a:gd name="T5" fmla="*/ 423 h 423"/>
                <a:gd name="T6" fmla="*/ 0 w 621"/>
                <a:gd name="T7" fmla="*/ 1 h 423"/>
                <a:gd name="T8" fmla="*/ 621 w 621"/>
                <a:gd name="T9" fmla="*/ 0 h 423"/>
                <a:gd name="T10" fmla="*/ 620 w 621"/>
                <a:gd name="T11" fmla="*/ 1 h 423"/>
              </a:gdLst>
              <a:ahLst/>
              <a:cxnLst>
                <a:cxn ang="0">
                  <a:pos x="T0" y="T1"/>
                </a:cxn>
                <a:cxn ang="0">
                  <a:pos x="T2" y="T3"/>
                </a:cxn>
                <a:cxn ang="0">
                  <a:pos x="T4" y="T5"/>
                </a:cxn>
                <a:cxn ang="0">
                  <a:pos x="T6" y="T7"/>
                </a:cxn>
                <a:cxn ang="0">
                  <a:pos x="T8" y="T9"/>
                </a:cxn>
                <a:cxn ang="0">
                  <a:pos x="T10" y="T11"/>
                </a:cxn>
              </a:cxnLst>
              <a:rect l="0" t="0" r="r" b="b"/>
              <a:pathLst>
                <a:path w="621" h="423">
                  <a:moveTo>
                    <a:pt x="620" y="1"/>
                  </a:moveTo>
                  <a:lnTo>
                    <a:pt x="620" y="423"/>
                  </a:lnTo>
                  <a:lnTo>
                    <a:pt x="0" y="423"/>
                  </a:lnTo>
                  <a:lnTo>
                    <a:pt x="0" y="1"/>
                  </a:lnTo>
                  <a:lnTo>
                    <a:pt x="621" y="0"/>
                  </a:lnTo>
                  <a:lnTo>
                    <a:pt x="620" y="1"/>
                  </a:lnTo>
                  <a:close/>
                </a:path>
              </a:pathLst>
            </a:custGeom>
            <a:solidFill>
              <a:srgbClr val="00BB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600">
                <a:solidFill>
                  <a:srgbClr val="FFFFFF"/>
                </a:solidFill>
              </a:endParaRPr>
            </a:p>
          </p:txBody>
        </p:sp>
        <p:sp>
          <p:nvSpPr>
            <p:cNvPr id="35" name="Freeform 34">
              <a:extLst>
                <a:ext uri="{FF2B5EF4-FFF2-40B4-BE49-F238E27FC236}">
                  <a16:creationId xmlns:a16="http://schemas.microsoft.com/office/drawing/2014/main" id="{E5203D21-C792-48B3-8CCF-9DB4060BBB4F}"/>
                </a:ext>
              </a:extLst>
            </p:cNvPr>
            <p:cNvSpPr>
              <a:spLocks/>
            </p:cNvSpPr>
            <p:nvPr/>
          </p:nvSpPr>
          <p:spPr bwMode="auto">
            <a:xfrm>
              <a:off x="2389" y="2334"/>
              <a:ext cx="621" cy="423"/>
            </a:xfrm>
            <a:custGeom>
              <a:avLst/>
              <a:gdLst>
                <a:gd name="T0" fmla="*/ 620 w 621"/>
                <a:gd name="T1" fmla="*/ 1 h 423"/>
                <a:gd name="T2" fmla="*/ 620 w 621"/>
                <a:gd name="T3" fmla="*/ 423 h 423"/>
                <a:gd name="T4" fmla="*/ 0 w 621"/>
                <a:gd name="T5" fmla="*/ 423 h 423"/>
                <a:gd name="T6" fmla="*/ 0 w 621"/>
                <a:gd name="T7" fmla="*/ 1 h 423"/>
                <a:gd name="T8" fmla="*/ 621 w 621"/>
                <a:gd name="T9" fmla="*/ 0 h 423"/>
                <a:gd name="T10" fmla="*/ 620 w 621"/>
                <a:gd name="T11" fmla="*/ 1 h 423"/>
              </a:gdLst>
              <a:ahLst/>
              <a:cxnLst>
                <a:cxn ang="0">
                  <a:pos x="T0" y="T1"/>
                </a:cxn>
                <a:cxn ang="0">
                  <a:pos x="T2" y="T3"/>
                </a:cxn>
                <a:cxn ang="0">
                  <a:pos x="T4" y="T5"/>
                </a:cxn>
                <a:cxn ang="0">
                  <a:pos x="T6" y="T7"/>
                </a:cxn>
                <a:cxn ang="0">
                  <a:pos x="T8" y="T9"/>
                </a:cxn>
                <a:cxn ang="0">
                  <a:pos x="T10" y="T11"/>
                </a:cxn>
              </a:cxnLst>
              <a:rect l="0" t="0" r="r" b="b"/>
              <a:pathLst>
                <a:path w="621" h="423">
                  <a:moveTo>
                    <a:pt x="620" y="1"/>
                  </a:moveTo>
                  <a:lnTo>
                    <a:pt x="620" y="423"/>
                  </a:lnTo>
                  <a:lnTo>
                    <a:pt x="0" y="423"/>
                  </a:lnTo>
                  <a:lnTo>
                    <a:pt x="0" y="1"/>
                  </a:lnTo>
                  <a:lnTo>
                    <a:pt x="621" y="0"/>
                  </a:lnTo>
                  <a:lnTo>
                    <a:pt x="620" y="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600">
                <a:solidFill>
                  <a:srgbClr val="FFFFFF"/>
                </a:solidFill>
              </a:endParaRPr>
            </a:p>
          </p:txBody>
        </p:sp>
        <p:sp>
          <p:nvSpPr>
            <p:cNvPr id="36" name="Freeform 35">
              <a:extLst>
                <a:ext uri="{FF2B5EF4-FFF2-40B4-BE49-F238E27FC236}">
                  <a16:creationId xmlns:a16="http://schemas.microsoft.com/office/drawing/2014/main" id="{16C6B66E-36D6-4CF0-9835-6E6B422CC1A6}"/>
                </a:ext>
              </a:extLst>
            </p:cNvPr>
            <p:cNvSpPr>
              <a:spLocks/>
            </p:cNvSpPr>
            <p:nvPr/>
          </p:nvSpPr>
          <p:spPr bwMode="auto">
            <a:xfrm>
              <a:off x="2334" y="2278"/>
              <a:ext cx="688" cy="536"/>
            </a:xfrm>
            <a:custGeom>
              <a:avLst/>
              <a:gdLst>
                <a:gd name="T0" fmla="*/ 48 w 588"/>
                <a:gd name="T1" fmla="*/ 409 h 457"/>
                <a:gd name="T2" fmla="*/ 47 w 588"/>
                <a:gd name="T3" fmla="*/ 409 h 457"/>
                <a:gd name="T4" fmla="*/ 47 w 588"/>
                <a:gd name="T5" fmla="*/ 48 h 457"/>
                <a:gd name="T6" fmla="*/ 532 w 588"/>
                <a:gd name="T7" fmla="*/ 47 h 457"/>
                <a:gd name="T8" fmla="*/ 588 w 588"/>
                <a:gd name="T9" fmla="*/ 0 h 457"/>
                <a:gd name="T10" fmla="*/ 588 w 588"/>
                <a:gd name="T11" fmla="*/ 0 h 457"/>
                <a:gd name="T12" fmla="*/ 34 w 588"/>
                <a:gd name="T13" fmla="*/ 0 h 457"/>
                <a:gd name="T14" fmla="*/ 0 w 588"/>
                <a:gd name="T15" fmla="*/ 35 h 457"/>
                <a:gd name="T16" fmla="*/ 0 w 588"/>
                <a:gd name="T17" fmla="*/ 422 h 457"/>
                <a:gd name="T18" fmla="*/ 34 w 588"/>
                <a:gd name="T19" fmla="*/ 457 h 457"/>
                <a:gd name="T20" fmla="*/ 47 w 588"/>
                <a:gd name="T21" fmla="*/ 457 h 457"/>
                <a:gd name="T22" fmla="*/ 104 w 588"/>
                <a:gd name="T23" fmla="*/ 409 h 457"/>
                <a:gd name="T24" fmla="*/ 48 w 588"/>
                <a:gd name="T25" fmla="*/ 409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8" h="457">
                  <a:moveTo>
                    <a:pt x="48" y="409"/>
                  </a:moveTo>
                  <a:cubicBezTo>
                    <a:pt x="47" y="409"/>
                    <a:pt x="47" y="409"/>
                    <a:pt x="47" y="409"/>
                  </a:cubicBezTo>
                  <a:cubicBezTo>
                    <a:pt x="47" y="48"/>
                    <a:pt x="47" y="48"/>
                    <a:pt x="47" y="48"/>
                  </a:cubicBezTo>
                  <a:cubicBezTo>
                    <a:pt x="532" y="47"/>
                    <a:pt x="532" y="47"/>
                    <a:pt x="532" y="47"/>
                  </a:cubicBezTo>
                  <a:cubicBezTo>
                    <a:pt x="588" y="0"/>
                    <a:pt x="588" y="0"/>
                    <a:pt x="588" y="0"/>
                  </a:cubicBezTo>
                  <a:cubicBezTo>
                    <a:pt x="588" y="0"/>
                    <a:pt x="588" y="0"/>
                    <a:pt x="588" y="0"/>
                  </a:cubicBezTo>
                  <a:cubicBezTo>
                    <a:pt x="34" y="0"/>
                    <a:pt x="34" y="0"/>
                    <a:pt x="34" y="0"/>
                  </a:cubicBezTo>
                  <a:cubicBezTo>
                    <a:pt x="15" y="0"/>
                    <a:pt x="0" y="16"/>
                    <a:pt x="0" y="35"/>
                  </a:cubicBezTo>
                  <a:cubicBezTo>
                    <a:pt x="0" y="422"/>
                    <a:pt x="0" y="422"/>
                    <a:pt x="0" y="422"/>
                  </a:cubicBezTo>
                  <a:cubicBezTo>
                    <a:pt x="0" y="440"/>
                    <a:pt x="15" y="457"/>
                    <a:pt x="34" y="457"/>
                  </a:cubicBezTo>
                  <a:cubicBezTo>
                    <a:pt x="47" y="457"/>
                    <a:pt x="47" y="457"/>
                    <a:pt x="47" y="457"/>
                  </a:cubicBezTo>
                  <a:cubicBezTo>
                    <a:pt x="104" y="409"/>
                    <a:pt x="104" y="409"/>
                    <a:pt x="104" y="409"/>
                  </a:cubicBezTo>
                  <a:lnTo>
                    <a:pt x="48" y="409"/>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600">
                <a:solidFill>
                  <a:srgbClr val="FFFFFF"/>
                </a:solidFill>
              </a:endParaRPr>
            </a:p>
          </p:txBody>
        </p:sp>
        <p:sp>
          <p:nvSpPr>
            <p:cNvPr id="37" name="Freeform 36">
              <a:extLst>
                <a:ext uri="{FF2B5EF4-FFF2-40B4-BE49-F238E27FC236}">
                  <a16:creationId xmlns:a16="http://schemas.microsoft.com/office/drawing/2014/main" id="{5830D20A-FB24-41BE-A392-4746BF17899A}"/>
                </a:ext>
              </a:extLst>
            </p:cNvPr>
            <p:cNvSpPr>
              <a:spLocks/>
            </p:cNvSpPr>
            <p:nvPr/>
          </p:nvSpPr>
          <p:spPr bwMode="auto">
            <a:xfrm>
              <a:off x="2389" y="2334"/>
              <a:ext cx="568" cy="423"/>
            </a:xfrm>
            <a:custGeom>
              <a:avLst/>
              <a:gdLst>
                <a:gd name="T0" fmla="*/ 0 w 568"/>
                <a:gd name="T1" fmla="*/ 423 h 423"/>
                <a:gd name="T2" fmla="*/ 1 w 568"/>
                <a:gd name="T3" fmla="*/ 423 h 423"/>
                <a:gd name="T4" fmla="*/ 1 w 568"/>
                <a:gd name="T5" fmla="*/ 1 h 423"/>
                <a:gd name="T6" fmla="*/ 568 w 568"/>
                <a:gd name="T7" fmla="*/ 0 h 423"/>
                <a:gd name="T8" fmla="*/ 568 w 568"/>
                <a:gd name="T9" fmla="*/ 0 h 423"/>
                <a:gd name="T10" fmla="*/ 0 w 568"/>
                <a:gd name="T11" fmla="*/ 1 h 423"/>
                <a:gd name="T12" fmla="*/ 0 w 568"/>
                <a:gd name="T13" fmla="*/ 423 h 423"/>
              </a:gdLst>
              <a:ahLst/>
              <a:cxnLst>
                <a:cxn ang="0">
                  <a:pos x="T0" y="T1"/>
                </a:cxn>
                <a:cxn ang="0">
                  <a:pos x="T2" y="T3"/>
                </a:cxn>
                <a:cxn ang="0">
                  <a:pos x="T4" y="T5"/>
                </a:cxn>
                <a:cxn ang="0">
                  <a:pos x="T6" y="T7"/>
                </a:cxn>
                <a:cxn ang="0">
                  <a:pos x="T8" y="T9"/>
                </a:cxn>
                <a:cxn ang="0">
                  <a:pos x="T10" y="T11"/>
                </a:cxn>
                <a:cxn ang="0">
                  <a:pos x="T12" y="T13"/>
                </a:cxn>
              </a:cxnLst>
              <a:rect l="0" t="0" r="r" b="b"/>
              <a:pathLst>
                <a:path w="568" h="423">
                  <a:moveTo>
                    <a:pt x="0" y="423"/>
                  </a:moveTo>
                  <a:lnTo>
                    <a:pt x="1" y="423"/>
                  </a:lnTo>
                  <a:lnTo>
                    <a:pt x="1" y="1"/>
                  </a:lnTo>
                  <a:lnTo>
                    <a:pt x="568" y="0"/>
                  </a:lnTo>
                  <a:lnTo>
                    <a:pt x="568" y="0"/>
                  </a:lnTo>
                  <a:lnTo>
                    <a:pt x="0" y="1"/>
                  </a:lnTo>
                  <a:lnTo>
                    <a:pt x="0" y="423"/>
                  </a:ln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600">
                <a:solidFill>
                  <a:srgbClr val="FFFFFF"/>
                </a:solidFill>
              </a:endParaRPr>
            </a:p>
          </p:txBody>
        </p:sp>
        <p:sp>
          <p:nvSpPr>
            <p:cNvPr id="38" name="Rectangle 37">
              <a:extLst>
                <a:ext uri="{FF2B5EF4-FFF2-40B4-BE49-F238E27FC236}">
                  <a16:creationId xmlns:a16="http://schemas.microsoft.com/office/drawing/2014/main" id="{17B266BF-419C-49C7-9DC9-5B1CF2FA0CC7}"/>
                </a:ext>
              </a:extLst>
            </p:cNvPr>
            <p:cNvSpPr>
              <a:spLocks noChangeArrowheads="1"/>
            </p:cNvSpPr>
            <p:nvPr/>
          </p:nvSpPr>
          <p:spPr bwMode="auto">
            <a:xfrm>
              <a:off x="2460" y="2910"/>
              <a:ext cx="479" cy="44"/>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600">
                <a:solidFill>
                  <a:srgbClr val="FFFFFF"/>
                </a:solidFill>
              </a:endParaRPr>
            </a:p>
          </p:txBody>
        </p:sp>
        <p:sp>
          <p:nvSpPr>
            <p:cNvPr id="39" name="Oval 38">
              <a:extLst>
                <a:ext uri="{FF2B5EF4-FFF2-40B4-BE49-F238E27FC236}">
                  <a16:creationId xmlns:a16="http://schemas.microsoft.com/office/drawing/2014/main" id="{0F9D7287-0AAB-4E02-95B6-AE096EA462D7}"/>
                </a:ext>
              </a:extLst>
            </p:cNvPr>
            <p:cNvSpPr>
              <a:spLocks noChangeArrowheads="1"/>
            </p:cNvSpPr>
            <p:nvPr/>
          </p:nvSpPr>
          <p:spPr bwMode="auto">
            <a:xfrm>
              <a:off x="2687" y="2298"/>
              <a:ext cx="20" cy="21"/>
            </a:xfrm>
            <a:prstGeom prst="ellipse">
              <a:avLst/>
            </a:pr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600">
                <a:solidFill>
                  <a:srgbClr val="FFFFFF"/>
                </a:solidFill>
              </a:endParaRPr>
            </a:p>
          </p:txBody>
        </p:sp>
        <p:sp>
          <p:nvSpPr>
            <p:cNvPr id="40" name="Freeform 39">
              <a:extLst>
                <a:ext uri="{FF2B5EF4-FFF2-40B4-BE49-F238E27FC236}">
                  <a16:creationId xmlns:a16="http://schemas.microsoft.com/office/drawing/2014/main" id="{C4246839-0578-425B-92F6-3FCB2190C373}"/>
                </a:ext>
              </a:extLst>
            </p:cNvPr>
            <p:cNvSpPr>
              <a:spLocks/>
            </p:cNvSpPr>
            <p:nvPr/>
          </p:nvSpPr>
          <p:spPr bwMode="auto">
            <a:xfrm>
              <a:off x="2567" y="2383"/>
              <a:ext cx="264" cy="155"/>
            </a:xfrm>
            <a:custGeom>
              <a:avLst/>
              <a:gdLst>
                <a:gd name="T0" fmla="*/ 113 w 226"/>
                <a:gd name="T1" fmla="*/ 0 h 133"/>
                <a:gd name="T2" fmla="*/ 111 w 226"/>
                <a:gd name="T3" fmla="*/ 0 h 133"/>
                <a:gd name="T4" fmla="*/ 2 w 226"/>
                <a:gd name="T5" fmla="*/ 63 h 133"/>
                <a:gd name="T6" fmla="*/ 0 w 226"/>
                <a:gd name="T7" fmla="*/ 66 h 133"/>
                <a:gd name="T8" fmla="*/ 2 w 226"/>
                <a:gd name="T9" fmla="*/ 69 h 133"/>
                <a:gd name="T10" fmla="*/ 112 w 226"/>
                <a:gd name="T11" fmla="*/ 133 h 133"/>
                <a:gd name="T12" fmla="*/ 114 w 226"/>
                <a:gd name="T13" fmla="*/ 133 h 133"/>
                <a:gd name="T14" fmla="*/ 115 w 226"/>
                <a:gd name="T15" fmla="*/ 133 h 133"/>
                <a:gd name="T16" fmla="*/ 225 w 226"/>
                <a:gd name="T17" fmla="*/ 69 h 133"/>
                <a:gd name="T18" fmla="*/ 226 w 226"/>
                <a:gd name="T19" fmla="*/ 67 h 133"/>
                <a:gd name="T20" fmla="*/ 225 w 226"/>
                <a:gd name="T21" fmla="*/ 64 h 133"/>
                <a:gd name="T22" fmla="*/ 115 w 226"/>
                <a:gd name="T23" fmla="*/ 0 h 133"/>
                <a:gd name="T24" fmla="*/ 113 w 226"/>
                <a:gd name="T25"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 h="133">
                  <a:moveTo>
                    <a:pt x="113" y="0"/>
                  </a:moveTo>
                  <a:cubicBezTo>
                    <a:pt x="112" y="0"/>
                    <a:pt x="112" y="0"/>
                    <a:pt x="111" y="0"/>
                  </a:cubicBezTo>
                  <a:cubicBezTo>
                    <a:pt x="2" y="63"/>
                    <a:pt x="2" y="63"/>
                    <a:pt x="2" y="63"/>
                  </a:cubicBezTo>
                  <a:cubicBezTo>
                    <a:pt x="1" y="64"/>
                    <a:pt x="0" y="65"/>
                    <a:pt x="0" y="66"/>
                  </a:cubicBezTo>
                  <a:cubicBezTo>
                    <a:pt x="0" y="67"/>
                    <a:pt x="1" y="68"/>
                    <a:pt x="2" y="69"/>
                  </a:cubicBezTo>
                  <a:cubicBezTo>
                    <a:pt x="112" y="133"/>
                    <a:pt x="112" y="133"/>
                    <a:pt x="112" y="133"/>
                  </a:cubicBezTo>
                  <a:cubicBezTo>
                    <a:pt x="112" y="133"/>
                    <a:pt x="113" y="133"/>
                    <a:pt x="114" y="133"/>
                  </a:cubicBezTo>
                  <a:cubicBezTo>
                    <a:pt x="114" y="133"/>
                    <a:pt x="115" y="133"/>
                    <a:pt x="115" y="133"/>
                  </a:cubicBezTo>
                  <a:cubicBezTo>
                    <a:pt x="225" y="69"/>
                    <a:pt x="225" y="69"/>
                    <a:pt x="225" y="69"/>
                  </a:cubicBezTo>
                  <a:cubicBezTo>
                    <a:pt x="226" y="69"/>
                    <a:pt x="226" y="68"/>
                    <a:pt x="226" y="67"/>
                  </a:cubicBezTo>
                  <a:cubicBezTo>
                    <a:pt x="226" y="65"/>
                    <a:pt x="226" y="64"/>
                    <a:pt x="225" y="64"/>
                  </a:cubicBezTo>
                  <a:cubicBezTo>
                    <a:pt x="115" y="0"/>
                    <a:pt x="115" y="0"/>
                    <a:pt x="115" y="0"/>
                  </a:cubicBezTo>
                  <a:cubicBezTo>
                    <a:pt x="114" y="0"/>
                    <a:pt x="114" y="0"/>
                    <a:pt x="113" y="0"/>
                  </a:cubicBezTo>
                </a:path>
              </a:pathLst>
            </a:custGeom>
            <a:solidFill>
              <a:srgbClr val="E5F8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600">
                <a:solidFill>
                  <a:srgbClr val="FFFFFF"/>
                </a:solidFill>
              </a:endParaRPr>
            </a:p>
          </p:txBody>
        </p:sp>
        <p:sp>
          <p:nvSpPr>
            <p:cNvPr id="41" name="Freeform 40">
              <a:extLst>
                <a:ext uri="{FF2B5EF4-FFF2-40B4-BE49-F238E27FC236}">
                  <a16:creationId xmlns:a16="http://schemas.microsoft.com/office/drawing/2014/main" id="{EBBE1DAF-8684-4277-BB1F-1EE3C171EA37}"/>
                </a:ext>
              </a:extLst>
            </p:cNvPr>
            <p:cNvSpPr>
              <a:spLocks/>
            </p:cNvSpPr>
            <p:nvPr/>
          </p:nvSpPr>
          <p:spPr bwMode="auto">
            <a:xfrm>
              <a:off x="2549" y="2488"/>
              <a:ext cx="136" cy="232"/>
            </a:xfrm>
            <a:custGeom>
              <a:avLst/>
              <a:gdLst>
                <a:gd name="T0" fmla="*/ 3 w 116"/>
                <a:gd name="T1" fmla="*/ 0 h 198"/>
                <a:gd name="T2" fmla="*/ 1 w 116"/>
                <a:gd name="T3" fmla="*/ 1 h 198"/>
                <a:gd name="T4" fmla="*/ 0 w 116"/>
                <a:gd name="T5" fmla="*/ 4 h 198"/>
                <a:gd name="T6" fmla="*/ 0 w 116"/>
                <a:gd name="T7" fmla="*/ 131 h 198"/>
                <a:gd name="T8" fmla="*/ 1 w 116"/>
                <a:gd name="T9" fmla="*/ 134 h 198"/>
                <a:gd name="T10" fmla="*/ 111 w 116"/>
                <a:gd name="T11" fmla="*/ 197 h 198"/>
                <a:gd name="T12" fmla="*/ 113 w 116"/>
                <a:gd name="T13" fmla="*/ 198 h 198"/>
                <a:gd name="T14" fmla="*/ 114 w 116"/>
                <a:gd name="T15" fmla="*/ 197 h 198"/>
                <a:gd name="T16" fmla="*/ 116 w 116"/>
                <a:gd name="T17" fmla="*/ 194 h 198"/>
                <a:gd name="T18" fmla="*/ 116 w 116"/>
                <a:gd name="T19" fmla="*/ 67 h 198"/>
                <a:gd name="T20" fmla="*/ 114 w 116"/>
                <a:gd name="T21" fmla="*/ 64 h 198"/>
                <a:gd name="T22" fmla="*/ 5 w 116"/>
                <a:gd name="T23" fmla="*/ 1 h 198"/>
                <a:gd name="T24" fmla="*/ 3 w 116"/>
                <a:gd name="T25"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98">
                  <a:moveTo>
                    <a:pt x="3" y="0"/>
                  </a:moveTo>
                  <a:cubicBezTo>
                    <a:pt x="2" y="0"/>
                    <a:pt x="2" y="0"/>
                    <a:pt x="1" y="1"/>
                  </a:cubicBezTo>
                  <a:cubicBezTo>
                    <a:pt x="0" y="1"/>
                    <a:pt x="0" y="2"/>
                    <a:pt x="0" y="4"/>
                  </a:cubicBezTo>
                  <a:cubicBezTo>
                    <a:pt x="0" y="131"/>
                    <a:pt x="0" y="131"/>
                    <a:pt x="0" y="131"/>
                  </a:cubicBezTo>
                  <a:cubicBezTo>
                    <a:pt x="0" y="132"/>
                    <a:pt x="0" y="133"/>
                    <a:pt x="1" y="134"/>
                  </a:cubicBezTo>
                  <a:cubicBezTo>
                    <a:pt x="111" y="197"/>
                    <a:pt x="111" y="197"/>
                    <a:pt x="111" y="197"/>
                  </a:cubicBezTo>
                  <a:cubicBezTo>
                    <a:pt x="112" y="197"/>
                    <a:pt x="112" y="198"/>
                    <a:pt x="113" y="198"/>
                  </a:cubicBezTo>
                  <a:cubicBezTo>
                    <a:pt x="113" y="198"/>
                    <a:pt x="114" y="197"/>
                    <a:pt x="114" y="197"/>
                  </a:cubicBezTo>
                  <a:cubicBezTo>
                    <a:pt x="115" y="197"/>
                    <a:pt x="116" y="196"/>
                    <a:pt x="116" y="194"/>
                  </a:cubicBezTo>
                  <a:cubicBezTo>
                    <a:pt x="116" y="67"/>
                    <a:pt x="116" y="67"/>
                    <a:pt x="116" y="67"/>
                  </a:cubicBezTo>
                  <a:cubicBezTo>
                    <a:pt x="116" y="66"/>
                    <a:pt x="115" y="65"/>
                    <a:pt x="114" y="64"/>
                  </a:cubicBezTo>
                  <a:cubicBezTo>
                    <a:pt x="5" y="1"/>
                    <a:pt x="5" y="1"/>
                    <a:pt x="5" y="1"/>
                  </a:cubicBezTo>
                  <a:cubicBezTo>
                    <a:pt x="4" y="0"/>
                    <a:pt x="3" y="0"/>
                    <a:pt x="3" y="0"/>
                  </a:cubicBezTo>
                </a:path>
              </a:pathLst>
            </a:custGeom>
            <a:solidFill>
              <a:srgbClr val="CCF1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600">
                <a:solidFill>
                  <a:srgbClr val="FFFFFF"/>
                </a:solidFill>
              </a:endParaRPr>
            </a:p>
          </p:txBody>
        </p:sp>
        <p:sp>
          <p:nvSpPr>
            <p:cNvPr id="42" name="Freeform 41">
              <a:extLst>
                <a:ext uri="{FF2B5EF4-FFF2-40B4-BE49-F238E27FC236}">
                  <a16:creationId xmlns:a16="http://schemas.microsoft.com/office/drawing/2014/main" id="{1811A6FD-EB34-444E-9D80-C64B933F1314}"/>
                </a:ext>
              </a:extLst>
            </p:cNvPr>
            <p:cNvSpPr>
              <a:spLocks/>
            </p:cNvSpPr>
            <p:nvPr/>
          </p:nvSpPr>
          <p:spPr bwMode="auto">
            <a:xfrm>
              <a:off x="2714" y="2489"/>
              <a:ext cx="136" cy="231"/>
            </a:xfrm>
            <a:custGeom>
              <a:avLst/>
              <a:gdLst>
                <a:gd name="T0" fmla="*/ 113 w 116"/>
                <a:gd name="T1" fmla="*/ 0 h 197"/>
                <a:gd name="T2" fmla="*/ 111 w 116"/>
                <a:gd name="T3" fmla="*/ 1 h 197"/>
                <a:gd name="T4" fmla="*/ 1 w 116"/>
                <a:gd name="T5" fmla="*/ 64 h 197"/>
                <a:gd name="T6" fmla="*/ 0 w 116"/>
                <a:gd name="T7" fmla="*/ 67 h 197"/>
                <a:gd name="T8" fmla="*/ 0 w 116"/>
                <a:gd name="T9" fmla="*/ 193 h 197"/>
                <a:gd name="T10" fmla="*/ 1 w 116"/>
                <a:gd name="T11" fmla="*/ 196 h 197"/>
                <a:gd name="T12" fmla="*/ 3 w 116"/>
                <a:gd name="T13" fmla="*/ 197 h 197"/>
                <a:gd name="T14" fmla="*/ 5 w 116"/>
                <a:gd name="T15" fmla="*/ 196 h 197"/>
                <a:gd name="T16" fmla="*/ 114 w 116"/>
                <a:gd name="T17" fmla="*/ 133 h 197"/>
                <a:gd name="T18" fmla="*/ 116 w 116"/>
                <a:gd name="T19" fmla="*/ 130 h 197"/>
                <a:gd name="T20" fmla="*/ 116 w 116"/>
                <a:gd name="T21" fmla="*/ 3 h 197"/>
                <a:gd name="T22" fmla="*/ 114 w 116"/>
                <a:gd name="T23" fmla="*/ 1 h 197"/>
                <a:gd name="T24" fmla="*/ 113 w 116"/>
                <a:gd name="T2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97">
                  <a:moveTo>
                    <a:pt x="113" y="0"/>
                  </a:moveTo>
                  <a:cubicBezTo>
                    <a:pt x="112" y="0"/>
                    <a:pt x="112" y="0"/>
                    <a:pt x="111" y="1"/>
                  </a:cubicBezTo>
                  <a:cubicBezTo>
                    <a:pt x="1" y="64"/>
                    <a:pt x="1" y="64"/>
                    <a:pt x="1" y="64"/>
                  </a:cubicBezTo>
                  <a:cubicBezTo>
                    <a:pt x="0" y="65"/>
                    <a:pt x="0" y="66"/>
                    <a:pt x="0" y="67"/>
                  </a:cubicBezTo>
                  <a:cubicBezTo>
                    <a:pt x="0" y="193"/>
                    <a:pt x="0" y="193"/>
                    <a:pt x="0" y="193"/>
                  </a:cubicBezTo>
                  <a:cubicBezTo>
                    <a:pt x="0" y="195"/>
                    <a:pt x="0" y="196"/>
                    <a:pt x="1" y="196"/>
                  </a:cubicBezTo>
                  <a:cubicBezTo>
                    <a:pt x="2" y="196"/>
                    <a:pt x="2" y="197"/>
                    <a:pt x="3" y="197"/>
                  </a:cubicBezTo>
                  <a:cubicBezTo>
                    <a:pt x="3" y="197"/>
                    <a:pt x="4" y="196"/>
                    <a:pt x="5" y="196"/>
                  </a:cubicBezTo>
                  <a:cubicBezTo>
                    <a:pt x="114" y="133"/>
                    <a:pt x="114" y="133"/>
                    <a:pt x="114" y="133"/>
                  </a:cubicBezTo>
                  <a:cubicBezTo>
                    <a:pt x="115" y="132"/>
                    <a:pt x="116" y="131"/>
                    <a:pt x="116" y="130"/>
                  </a:cubicBezTo>
                  <a:cubicBezTo>
                    <a:pt x="116" y="3"/>
                    <a:pt x="116" y="3"/>
                    <a:pt x="116" y="3"/>
                  </a:cubicBezTo>
                  <a:cubicBezTo>
                    <a:pt x="116" y="2"/>
                    <a:pt x="115" y="1"/>
                    <a:pt x="114" y="1"/>
                  </a:cubicBezTo>
                  <a:cubicBezTo>
                    <a:pt x="114" y="0"/>
                    <a:pt x="113" y="0"/>
                    <a:pt x="113" y="0"/>
                  </a:cubicBezTo>
                </a:path>
              </a:pathLst>
            </a:custGeom>
            <a:solidFill>
              <a:srgbClr val="80DD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600">
                <a:solidFill>
                  <a:srgbClr val="FFFFFF"/>
                </a:solidFill>
              </a:endParaRPr>
            </a:p>
          </p:txBody>
        </p:sp>
        <p:sp>
          <p:nvSpPr>
            <p:cNvPr id="43" name="Freeform 42">
              <a:extLst>
                <a:ext uri="{FF2B5EF4-FFF2-40B4-BE49-F238E27FC236}">
                  <a16:creationId xmlns:a16="http://schemas.microsoft.com/office/drawing/2014/main" id="{5D755831-E926-41D9-9F5B-60DB6ABBB200}"/>
                </a:ext>
              </a:extLst>
            </p:cNvPr>
            <p:cNvSpPr>
              <a:spLocks/>
            </p:cNvSpPr>
            <p:nvPr/>
          </p:nvSpPr>
          <p:spPr bwMode="auto">
            <a:xfrm>
              <a:off x="818" y="2424"/>
              <a:ext cx="702" cy="492"/>
            </a:xfrm>
            <a:custGeom>
              <a:avLst/>
              <a:gdLst>
                <a:gd name="T0" fmla="*/ 0 w 599"/>
                <a:gd name="T1" fmla="*/ 398 h 420"/>
                <a:gd name="T2" fmla="*/ 22 w 599"/>
                <a:gd name="T3" fmla="*/ 420 h 420"/>
                <a:gd name="T4" fmla="*/ 577 w 599"/>
                <a:gd name="T5" fmla="*/ 420 h 420"/>
                <a:gd name="T6" fmla="*/ 599 w 599"/>
                <a:gd name="T7" fmla="*/ 398 h 420"/>
                <a:gd name="T8" fmla="*/ 599 w 599"/>
                <a:gd name="T9" fmla="*/ 0 h 420"/>
                <a:gd name="T10" fmla="*/ 0 w 599"/>
                <a:gd name="T11" fmla="*/ 0 h 420"/>
                <a:gd name="T12" fmla="*/ 0 w 599"/>
                <a:gd name="T13" fmla="*/ 398 h 420"/>
              </a:gdLst>
              <a:ahLst/>
              <a:cxnLst>
                <a:cxn ang="0">
                  <a:pos x="T0" y="T1"/>
                </a:cxn>
                <a:cxn ang="0">
                  <a:pos x="T2" y="T3"/>
                </a:cxn>
                <a:cxn ang="0">
                  <a:pos x="T4" y="T5"/>
                </a:cxn>
                <a:cxn ang="0">
                  <a:pos x="T6" y="T7"/>
                </a:cxn>
                <a:cxn ang="0">
                  <a:pos x="T8" y="T9"/>
                </a:cxn>
                <a:cxn ang="0">
                  <a:pos x="T10" y="T11"/>
                </a:cxn>
                <a:cxn ang="0">
                  <a:pos x="T12" y="T13"/>
                </a:cxn>
              </a:cxnLst>
              <a:rect l="0" t="0" r="r" b="b"/>
              <a:pathLst>
                <a:path w="599" h="420">
                  <a:moveTo>
                    <a:pt x="0" y="398"/>
                  </a:moveTo>
                  <a:cubicBezTo>
                    <a:pt x="0" y="410"/>
                    <a:pt x="10" y="420"/>
                    <a:pt x="22" y="420"/>
                  </a:cubicBezTo>
                  <a:cubicBezTo>
                    <a:pt x="577" y="420"/>
                    <a:pt x="577" y="420"/>
                    <a:pt x="577" y="420"/>
                  </a:cubicBezTo>
                  <a:cubicBezTo>
                    <a:pt x="589" y="420"/>
                    <a:pt x="599" y="410"/>
                    <a:pt x="599" y="398"/>
                  </a:cubicBezTo>
                  <a:cubicBezTo>
                    <a:pt x="599" y="0"/>
                    <a:pt x="599" y="0"/>
                    <a:pt x="599" y="0"/>
                  </a:cubicBezTo>
                  <a:cubicBezTo>
                    <a:pt x="0" y="0"/>
                    <a:pt x="0" y="0"/>
                    <a:pt x="0" y="0"/>
                  </a:cubicBezTo>
                  <a:cubicBezTo>
                    <a:pt x="0" y="398"/>
                    <a:pt x="0" y="398"/>
                    <a:pt x="0" y="398"/>
                  </a:cubicBezTo>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600">
                <a:solidFill>
                  <a:srgbClr val="FFFFFF"/>
                </a:solidFill>
              </a:endParaRPr>
            </a:p>
          </p:txBody>
        </p:sp>
        <p:sp>
          <p:nvSpPr>
            <p:cNvPr id="44" name="Freeform 43">
              <a:extLst>
                <a:ext uri="{FF2B5EF4-FFF2-40B4-BE49-F238E27FC236}">
                  <a16:creationId xmlns:a16="http://schemas.microsoft.com/office/drawing/2014/main" id="{E6C29ED0-DF6B-4126-B4AD-58D23B2DF6B4}"/>
                </a:ext>
              </a:extLst>
            </p:cNvPr>
            <p:cNvSpPr>
              <a:spLocks/>
            </p:cNvSpPr>
            <p:nvPr/>
          </p:nvSpPr>
          <p:spPr bwMode="auto">
            <a:xfrm>
              <a:off x="818" y="2317"/>
              <a:ext cx="702" cy="107"/>
            </a:xfrm>
            <a:custGeom>
              <a:avLst/>
              <a:gdLst>
                <a:gd name="T0" fmla="*/ 577 w 599"/>
                <a:gd name="T1" fmla="*/ 0 h 91"/>
                <a:gd name="T2" fmla="*/ 22 w 599"/>
                <a:gd name="T3" fmla="*/ 0 h 91"/>
                <a:gd name="T4" fmla="*/ 0 w 599"/>
                <a:gd name="T5" fmla="*/ 22 h 91"/>
                <a:gd name="T6" fmla="*/ 0 w 599"/>
                <a:gd name="T7" fmla="*/ 91 h 91"/>
                <a:gd name="T8" fmla="*/ 599 w 599"/>
                <a:gd name="T9" fmla="*/ 91 h 91"/>
                <a:gd name="T10" fmla="*/ 599 w 599"/>
                <a:gd name="T11" fmla="*/ 22 h 91"/>
                <a:gd name="T12" fmla="*/ 577 w 599"/>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599" h="91">
                  <a:moveTo>
                    <a:pt x="577" y="0"/>
                  </a:moveTo>
                  <a:cubicBezTo>
                    <a:pt x="22" y="0"/>
                    <a:pt x="22" y="0"/>
                    <a:pt x="22" y="0"/>
                  </a:cubicBezTo>
                  <a:cubicBezTo>
                    <a:pt x="10" y="0"/>
                    <a:pt x="0" y="10"/>
                    <a:pt x="0" y="22"/>
                  </a:cubicBezTo>
                  <a:cubicBezTo>
                    <a:pt x="0" y="91"/>
                    <a:pt x="0" y="91"/>
                    <a:pt x="0" y="91"/>
                  </a:cubicBezTo>
                  <a:cubicBezTo>
                    <a:pt x="599" y="91"/>
                    <a:pt x="599" y="91"/>
                    <a:pt x="599" y="91"/>
                  </a:cubicBezTo>
                  <a:cubicBezTo>
                    <a:pt x="599" y="22"/>
                    <a:pt x="599" y="22"/>
                    <a:pt x="599" y="22"/>
                  </a:cubicBezTo>
                  <a:cubicBezTo>
                    <a:pt x="599" y="10"/>
                    <a:pt x="589" y="0"/>
                    <a:pt x="577" y="0"/>
                  </a:cubicBezTo>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600">
                <a:solidFill>
                  <a:srgbClr val="FFFFFF"/>
                </a:solidFill>
              </a:endParaRPr>
            </a:p>
          </p:txBody>
        </p:sp>
        <p:sp>
          <p:nvSpPr>
            <p:cNvPr id="45" name="Rectangle 44">
              <a:extLst>
                <a:ext uri="{FF2B5EF4-FFF2-40B4-BE49-F238E27FC236}">
                  <a16:creationId xmlns:a16="http://schemas.microsoft.com/office/drawing/2014/main" id="{1A436217-15FA-41F7-80A0-73D1F9E8174E}"/>
                </a:ext>
              </a:extLst>
            </p:cNvPr>
            <p:cNvSpPr>
              <a:spLocks noChangeArrowheads="1"/>
            </p:cNvSpPr>
            <p:nvPr/>
          </p:nvSpPr>
          <p:spPr bwMode="auto">
            <a:xfrm>
              <a:off x="1025"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600">
                <a:solidFill>
                  <a:srgbClr val="FFFFFF"/>
                </a:solidFill>
              </a:endParaRPr>
            </a:p>
          </p:txBody>
        </p:sp>
        <p:sp>
          <p:nvSpPr>
            <p:cNvPr id="46" name="Rectangle 45">
              <a:extLst>
                <a:ext uri="{FF2B5EF4-FFF2-40B4-BE49-F238E27FC236}">
                  <a16:creationId xmlns:a16="http://schemas.microsoft.com/office/drawing/2014/main" id="{2DE45E88-C6AD-4CEB-B726-A96C3D3D47F4}"/>
                </a:ext>
              </a:extLst>
            </p:cNvPr>
            <p:cNvSpPr>
              <a:spLocks noChangeArrowheads="1"/>
            </p:cNvSpPr>
            <p:nvPr/>
          </p:nvSpPr>
          <p:spPr bwMode="auto">
            <a:xfrm>
              <a:off x="1025" y="2577"/>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600">
                <a:solidFill>
                  <a:srgbClr val="FFFFFF"/>
                </a:solidFill>
              </a:endParaRPr>
            </a:p>
          </p:txBody>
        </p:sp>
        <p:sp>
          <p:nvSpPr>
            <p:cNvPr id="47" name="Rectangle 46">
              <a:extLst>
                <a:ext uri="{FF2B5EF4-FFF2-40B4-BE49-F238E27FC236}">
                  <a16:creationId xmlns:a16="http://schemas.microsoft.com/office/drawing/2014/main" id="{09C406EE-2570-42C8-A95C-5142123BC392}"/>
                </a:ext>
              </a:extLst>
            </p:cNvPr>
            <p:cNvSpPr>
              <a:spLocks noChangeArrowheads="1"/>
            </p:cNvSpPr>
            <p:nvPr/>
          </p:nvSpPr>
          <p:spPr bwMode="auto">
            <a:xfrm>
              <a:off x="1025"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600">
                <a:solidFill>
                  <a:srgbClr val="FFFFFF"/>
                </a:solidFill>
              </a:endParaRPr>
            </a:p>
          </p:txBody>
        </p:sp>
        <p:sp>
          <p:nvSpPr>
            <p:cNvPr id="48" name="Rectangle 47">
              <a:extLst>
                <a:ext uri="{FF2B5EF4-FFF2-40B4-BE49-F238E27FC236}">
                  <a16:creationId xmlns:a16="http://schemas.microsoft.com/office/drawing/2014/main" id="{082B8A1A-70DB-46A1-A737-C49C6DE50EFF}"/>
                </a:ext>
              </a:extLst>
            </p:cNvPr>
            <p:cNvSpPr>
              <a:spLocks noChangeArrowheads="1"/>
            </p:cNvSpPr>
            <p:nvPr/>
          </p:nvSpPr>
          <p:spPr bwMode="auto">
            <a:xfrm>
              <a:off x="1025"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600">
                <a:solidFill>
                  <a:srgbClr val="FFFFFF"/>
                </a:solidFill>
              </a:endParaRPr>
            </a:p>
          </p:txBody>
        </p:sp>
        <p:sp>
          <p:nvSpPr>
            <p:cNvPr id="49" name="Rectangle 48">
              <a:extLst>
                <a:ext uri="{FF2B5EF4-FFF2-40B4-BE49-F238E27FC236}">
                  <a16:creationId xmlns:a16="http://schemas.microsoft.com/office/drawing/2014/main" id="{4553A14B-2A0C-4DFF-9B61-C1FB8FA1C453}"/>
                </a:ext>
              </a:extLst>
            </p:cNvPr>
            <p:cNvSpPr>
              <a:spLocks noChangeArrowheads="1"/>
            </p:cNvSpPr>
            <p:nvPr/>
          </p:nvSpPr>
          <p:spPr bwMode="auto">
            <a:xfrm>
              <a:off x="1025" y="2681"/>
              <a:ext cx="130" cy="7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600">
                <a:solidFill>
                  <a:srgbClr val="FFFFFF"/>
                </a:solidFill>
              </a:endParaRPr>
            </a:p>
          </p:txBody>
        </p:sp>
        <p:sp>
          <p:nvSpPr>
            <p:cNvPr id="50" name="Rectangle 49">
              <a:extLst>
                <a:ext uri="{FF2B5EF4-FFF2-40B4-BE49-F238E27FC236}">
                  <a16:creationId xmlns:a16="http://schemas.microsoft.com/office/drawing/2014/main" id="{A33D4774-6DA4-4C46-8068-432A84246B54}"/>
                </a:ext>
              </a:extLst>
            </p:cNvPr>
            <p:cNvSpPr>
              <a:spLocks noChangeArrowheads="1"/>
            </p:cNvSpPr>
            <p:nvPr/>
          </p:nvSpPr>
          <p:spPr bwMode="auto">
            <a:xfrm>
              <a:off x="1025" y="2681"/>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600">
                <a:solidFill>
                  <a:srgbClr val="FFFFFF"/>
                </a:solidFill>
              </a:endParaRPr>
            </a:p>
          </p:txBody>
        </p:sp>
        <p:sp>
          <p:nvSpPr>
            <p:cNvPr id="51" name="Rectangle 50">
              <a:extLst>
                <a:ext uri="{FF2B5EF4-FFF2-40B4-BE49-F238E27FC236}">
                  <a16:creationId xmlns:a16="http://schemas.microsoft.com/office/drawing/2014/main" id="{F00B011E-9529-4B56-885F-6DAB67F5743D}"/>
                </a:ext>
              </a:extLst>
            </p:cNvPr>
            <p:cNvSpPr>
              <a:spLocks noChangeArrowheads="1"/>
            </p:cNvSpPr>
            <p:nvPr/>
          </p:nvSpPr>
          <p:spPr bwMode="auto">
            <a:xfrm>
              <a:off x="1181" y="2681"/>
              <a:ext cx="130" cy="7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600">
                <a:solidFill>
                  <a:srgbClr val="FFFFFF"/>
                </a:solidFill>
              </a:endParaRPr>
            </a:p>
          </p:txBody>
        </p:sp>
        <p:sp>
          <p:nvSpPr>
            <p:cNvPr id="52" name="Rectangle 51">
              <a:extLst>
                <a:ext uri="{FF2B5EF4-FFF2-40B4-BE49-F238E27FC236}">
                  <a16:creationId xmlns:a16="http://schemas.microsoft.com/office/drawing/2014/main" id="{347642CC-EFBE-49AC-BDF5-C16BDF9CD0A0}"/>
                </a:ext>
              </a:extLst>
            </p:cNvPr>
            <p:cNvSpPr>
              <a:spLocks noChangeArrowheads="1"/>
            </p:cNvSpPr>
            <p:nvPr/>
          </p:nvSpPr>
          <p:spPr bwMode="auto">
            <a:xfrm>
              <a:off x="1181"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600">
                <a:solidFill>
                  <a:srgbClr val="FFFFFF"/>
                </a:solidFill>
              </a:endParaRPr>
            </a:p>
          </p:txBody>
        </p:sp>
        <p:sp>
          <p:nvSpPr>
            <p:cNvPr id="53" name="Rectangle 52">
              <a:extLst>
                <a:ext uri="{FF2B5EF4-FFF2-40B4-BE49-F238E27FC236}">
                  <a16:creationId xmlns:a16="http://schemas.microsoft.com/office/drawing/2014/main" id="{B82F9473-E001-4720-948D-90971A406C43}"/>
                </a:ext>
              </a:extLst>
            </p:cNvPr>
            <p:cNvSpPr>
              <a:spLocks noChangeArrowheads="1"/>
            </p:cNvSpPr>
            <p:nvPr/>
          </p:nvSpPr>
          <p:spPr bwMode="auto">
            <a:xfrm>
              <a:off x="1181" y="2577"/>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600">
                <a:solidFill>
                  <a:srgbClr val="FFFFFF"/>
                </a:solidFill>
              </a:endParaRPr>
            </a:p>
          </p:txBody>
        </p:sp>
        <p:sp>
          <p:nvSpPr>
            <p:cNvPr id="54" name="Rectangle 53">
              <a:extLst>
                <a:ext uri="{FF2B5EF4-FFF2-40B4-BE49-F238E27FC236}">
                  <a16:creationId xmlns:a16="http://schemas.microsoft.com/office/drawing/2014/main" id="{F8ED2F2B-EC15-4F0D-AB99-01804935EAF2}"/>
                </a:ext>
              </a:extLst>
            </p:cNvPr>
            <p:cNvSpPr>
              <a:spLocks noChangeArrowheads="1"/>
            </p:cNvSpPr>
            <p:nvPr/>
          </p:nvSpPr>
          <p:spPr bwMode="auto">
            <a:xfrm>
              <a:off x="1181"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600">
                <a:solidFill>
                  <a:srgbClr val="FFFFFF"/>
                </a:solidFill>
              </a:endParaRPr>
            </a:p>
          </p:txBody>
        </p:sp>
        <p:sp>
          <p:nvSpPr>
            <p:cNvPr id="55" name="Rectangle 54">
              <a:extLst>
                <a:ext uri="{FF2B5EF4-FFF2-40B4-BE49-F238E27FC236}">
                  <a16:creationId xmlns:a16="http://schemas.microsoft.com/office/drawing/2014/main" id="{2F63C067-8C40-4368-ADFF-6F67139D5A63}"/>
                </a:ext>
              </a:extLst>
            </p:cNvPr>
            <p:cNvSpPr>
              <a:spLocks noChangeArrowheads="1"/>
            </p:cNvSpPr>
            <p:nvPr/>
          </p:nvSpPr>
          <p:spPr bwMode="auto">
            <a:xfrm>
              <a:off x="1181"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600">
                <a:solidFill>
                  <a:srgbClr val="FFFFFF"/>
                </a:solidFill>
              </a:endParaRPr>
            </a:p>
          </p:txBody>
        </p:sp>
        <p:sp>
          <p:nvSpPr>
            <p:cNvPr id="56" name="Rectangle 55">
              <a:extLst>
                <a:ext uri="{FF2B5EF4-FFF2-40B4-BE49-F238E27FC236}">
                  <a16:creationId xmlns:a16="http://schemas.microsoft.com/office/drawing/2014/main" id="{F92A2008-B473-48B8-95F7-E5AFEB8173DE}"/>
                </a:ext>
              </a:extLst>
            </p:cNvPr>
            <p:cNvSpPr>
              <a:spLocks noChangeArrowheads="1"/>
            </p:cNvSpPr>
            <p:nvPr/>
          </p:nvSpPr>
          <p:spPr bwMode="auto">
            <a:xfrm>
              <a:off x="870"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600">
                <a:solidFill>
                  <a:srgbClr val="FFFFFF"/>
                </a:solidFill>
              </a:endParaRPr>
            </a:p>
          </p:txBody>
        </p:sp>
        <p:sp>
          <p:nvSpPr>
            <p:cNvPr id="57" name="Rectangle 56">
              <a:extLst>
                <a:ext uri="{FF2B5EF4-FFF2-40B4-BE49-F238E27FC236}">
                  <a16:creationId xmlns:a16="http://schemas.microsoft.com/office/drawing/2014/main" id="{F9B60783-D1FD-4A46-96AF-8E312F12289C}"/>
                </a:ext>
              </a:extLst>
            </p:cNvPr>
            <p:cNvSpPr>
              <a:spLocks noChangeArrowheads="1"/>
            </p:cNvSpPr>
            <p:nvPr/>
          </p:nvSpPr>
          <p:spPr bwMode="auto">
            <a:xfrm>
              <a:off x="870"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600">
                <a:solidFill>
                  <a:srgbClr val="FFFFFF"/>
                </a:solidFill>
              </a:endParaRPr>
            </a:p>
          </p:txBody>
        </p:sp>
        <p:sp>
          <p:nvSpPr>
            <p:cNvPr id="58" name="Rectangle 57">
              <a:extLst>
                <a:ext uri="{FF2B5EF4-FFF2-40B4-BE49-F238E27FC236}">
                  <a16:creationId xmlns:a16="http://schemas.microsoft.com/office/drawing/2014/main" id="{7F941DCB-8896-4D09-91F9-F4C14DAF0A59}"/>
                </a:ext>
              </a:extLst>
            </p:cNvPr>
            <p:cNvSpPr>
              <a:spLocks noChangeArrowheads="1"/>
            </p:cNvSpPr>
            <p:nvPr/>
          </p:nvSpPr>
          <p:spPr bwMode="auto">
            <a:xfrm>
              <a:off x="870"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600">
                <a:solidFill>
                  <a:srgbClr val="FFFFFF"/>
                </a:solidFill>
              </a:endParaRPr>
            </a:p>
          </p:txBody>
        </p:sp>
        <p:sp>
          <p:nvSpPr>
            <p:cNvPr id="59" name="Rectangle 58">
              <a:extLst>
                <a:ext uri="{FF2B5EF4-FFF2-40B4-BE49-F238E27FC236}">
                  <a16:creationId xmlns:a16="http://schemas.microsoft.com/office/drawing/2014/main" id="{D01A7035-E895-4599-AD46-37E3748A950A}"/>
                </a:ext>
              </a:extLst>
            </p:cNvPr>
            <p:cNvSpPr>
              <a:spLocks noChangeArrowheads="1"/>
            </p:cNvSpPr>
            <p:nvPr/>
          </p:nvSpPr>
          <p:spPr bwMode="auto">
            <a:xfrm>
              <a:off x="870" y="2577"/>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600">
                <a:solidFill>
                  <a:srgbClr val="FFFFFF"/>
                </a:solidFill>
              </a:endParaRPr>
            </a:p>
          </p:txBody>
        </p:sp>
        <p:sp>
          <p:nvSpPr>
            <p:cNvPr id="60" name="Rectangle 59">
              <a:extLst>
                <a:ext uri="{FF2B5EF4-FFF2-40B4-BE49-F238E27FC236}">
                  <a16:creationId xmlns:a16="http://schemas.microsoft.com/office/drawing/2014/main" id="{B4F00368-96D3-4DED-8F45-8D98A36FD04E}"/>
                </a:ext>
              </a:extLst>
            </p:cNvPr>
            <p:cNvSpPr>
              <a:spLocks noChangeArrowheads="1"/>
            </p:cNvSpPr>
            <p:nvPr/>
          </p:nvSpPr>
          <p:spPr bwMode="auto">
            <a:xfrm>
              <a:off x="870" y="2681"/>
              <a:ext cx="130" cy="7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600">
                <a:solidFill>
                  <a:srgbClr val="FFFFFF"/>
                </a:solidFill>
              </a:endParaRPr>
            </a:p>
          </p:txBody>
        </p:sp>
        <p:sp>
          <p:nvSpPr>
            <p:cNvPr id="61" name="Rectangle 60">
              <a:extLst>
                <a:ext uri="{FF2B5EF4-FFF2-40B4-BE49-F238E27FC236}">
                  <a16:creationId xmlns:a16="http://schemas.microsoft.com/office/drawing/2014/main" id="{11ACDFDE-5A7A-4D2E-9692-7746F15CF0D8}"/>
                </a:ext>
              </a:extLst>
            </p:cNvPr>
            <p:cNvSpPr>
              <a:spLocks noChangeArrowheads="1"/>
            </p:cNvSpPr>
            <p:nvPr/>
          </p:nvSpPr>
          <p:spPr bwMode="auto">
            <a:xfrm>
              <a:off x="870" y="2681"/>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600">
                <a:solidFill>
                  <a:srgbClr val="FFFFFF"/>
                </a:solidFill>
              </a:endParaRPr>
            </a:p>
          </p:txBody>
        </p:sp>
        <p:sp>
          <p:nvSpPr>
            <p:cNvPr id="62" name="Rectangle 61">
              <a:extLst>
                <a:ext uri="{FF2B5EF4-FFF2-40B4-BE49-F238E27FC236}">
                  <a16:creationId xmlns:a16="http://schemas.microsoft.com/office/drawing/2014/main" id="{C293544C-0CE2-421E-8C93-30BA77FE93FD}"/>
                </a:ext>
              </a:extLst>
            </p:cNvPr>
            <p:cNvSpPr>
              <a:spLocks noChangeArrowheads="1"/>
            </p:cNvSpPr>
            <p:nvPr/>
          </p:nvSpPr>
          <p:spPr bwMode="auto">
            <a:xfrm>
              <a:off x="870" y="2786"/>
              <a:ext cx="130" cy="77"/>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600">
                <a:solidFill>
                  <a:srgbClr val="FFFFFF"/>
                </a:solidFill>
              </a:endParaRPr>
            </a:p>
          </p:txBody>
        </p:sp>
        <p:sp>
          <p:nvSpPr>
            <p:cNvPr id="63" name="Rectangle 62">
              <a:extLst>
                <a:ext uri="{FF2B5EF4-FFF2-40B4-BE49-F238E27FC236}">
                  <a16:creationId xmlns:a16="http://schemas.microsoft.com/office/drawing/2014/main" id="{46F793C2-6114-43EC-9082-C7FFF5B320EF}"/>
                </a:ext>
              </a:extLst>
            </p:cNvPr>
            <p:cNvSpPr>
              <a:spLocks noChangeArrowheads="1"/>
            </p:cNvSpPr>
            <p:nvPr/>
          </p:nvSpPr>
          <p:spPr bwMode="auto">
            <a:xfrm>
              <a:off x="870" y="2786"/>
              <a:ext cx="130"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600">
                <a:solidFill>
                  <a:srgbClr val="FFFFFF"/>
                </a:solidFill>
              </a:endParaRPr>
            </a:p>
          </p:txBody>
        </p:sp>
        <p:sp>
          <p:nvSpPr>
            <p:cNvPr id="64" name="Rectangle 63">
              <a:extLst>
                <a:ext uri="{FF2B5EF4-FFF2-40B4-BE49-F238E27FC236}">
                  <a16:creationId xmlns:a16="http://schemas.microsoft.com/office/drawing/2014/main" id="{98B9B6A2-10C1-4CC1-B992-F8743F3F1B95}"/>
                </a:ext>
              </a:extLst>
            </p:cNvPr>
            <p:cNvSpPr>
              <a:spLocks noChangeArrowheads="1"/>
            </p:cNvSpPr>
            <p:nvPr/>
          </p:nvSpPr>
          <p:spPr bwMode="auto">
            <a:xfrm>
              <a:off x="1025" y="2786"/>
              <a:ext cx="130" cy="77"/>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600">
                <a:solidFill>
                  <a:srgbClr val="FFFFFF"/>
                </a:solidFill>
              </a:endParaRPr>
            </a:p>
          </p:txBody>
        </p:sp>
        <p:sp>
          <p:nvSpPr>
            <p:cNvPr id="65" name="Rectangle 64">
              <a:extLst>
                <a:ext uri="{FF2B5EF4-FFF2-40B4-BE49-F238E27FC236}">
                  <a16:creationId xmlns:a16="http://schemas.microsoft.com/office/drawing/2014/main" id="{EBAC73D4-C3F0-498F-9CC2-20466157D0D8}"/>
                </a:ext>
              </a:extLst>
            </p:cNvPr>
            <p:cNvSpPr>
              <a:spLocks noChangeArrowheads="1"/>
            </p:cNvSpPr>
            <p:nvPr/>
          </p:nvSpPr>
          <p:spPr bwMode="auto">
            <a:xfrm>
              <a:off x="1181" y="2786"/>
              <a:ext cx="130" cy="77"/>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600">
                <a:solidFill>
                  <a:srgbClr val="FFFFFF"/>
                </a:solidFill>
              </a:endParaRPr>
            </a:p>
          </p:txBody>
        </p:sp>
        <p:sp>
          <p:nvSpPr>
            <p:cNvPr id="66" name="Rectangle 65">
              <a:extLst>
                <a:ext uri="{FF2B5EF4-FFF2-40B4-BE49-F238E27FC236}">
                  <a16:creationId xmlns:a16="http://schemas.microsoft.com/office/drawing/2014/main" id="{694B875F-157B-4D7B-A0CD-EFBEAE19DAB3}"/>
                </a:ext>
              </a:extLst>
            </p:cNvPr>
            <p:cNvSpPr>
              <a:spLocks noChangeArrowheads="1"/>
            </p:cNvSpPr>
            <p:nvPr/>
          </p:nvSpPr>
          <p:spPr bwMode="auto">
            <a:xfrm>
              <a:off x="1338" y="2681"/>
              <a:ext cx="130" cy="7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600">
                <a:solidFill>
                  <a:srgbClr val="FFFFFF"/>
                </a:solidFill>
              </a:endParaRPr>
            </a:p>
          </p:txBody>
        </p:sp>
        <p:sp>
          <p:nvSpPr>
            <p:cNvPr id="67" name="Rectangle 66">
              <a:extLst>
                <a:ext uri="{FF2B5EF4-FFF2-40B4-BE49-F238E27FC236}">
                  <a16:creationId xmlns:a16="http://schemas.microsoft.com/office/drawing/2014/main" id="{FB913F85-7695-40F6-916D-E78822CDA54E}"/>
                </a:ext>
              </a:extLst>
            </p:cNvPr>
            <p:cNvSpPr>
              <a:spLocks noChangeArrowheads="1"/>
            </p:cNvSpPr>
            <p:nvPr/>
          </p:nvSpPr>
          <p:spPr bwMode="auto">
            <a:xfrm>
              <a:off x="1338"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600">
                <a:solidFill>
                  <a:srgbClr val="FFFFFF"/>
                </a:solidFill>
              </a:endParaRPr>
            </a:p>
          </p:txBody>
        </p:sp>
        <p:sp>
          <p:nvSpPr>
            <p:cNvPr id="68" name="Rectangle 67">
              <a:extLst>
                <a:ext uri="{FF2B5EF4-FFF2-40B4-BE49-F238E27FC236}">
                  <a16:creationId xmlns:a16="http://schemas.microsoft.com/office/drawing/2014/main" id="{0D75D245-8A3A-4937-9B4C-825CF1491AA5}"/>
                </a:ext>
              </a:extLst>
            </p:cNvPr>
            <p:cNvSpPr>
              <a:spLocks noChangeArrowheads="1"/>
            </p:cNvSpPr>
            <p:nvPr/>
          </p:nvSpPr>
          <p:spPr bwMode="auto">
            <a:xfrm>
              <a:off x="1338"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600">
                <a:solidFill>
                  <a:srgbClr val="FFFFFF"/>
                </a:solidFill>
              </a:endParaRPr>
            </a:p>
          </p:txBody>
        </p:sp>
        <p:sp>
          <p:nvSpPr>
            <p:cNvPr id="69" name="Rectangle 68">
              <a:extLst>
                <a:ext uri="{FF2B5EF4-FFF2-40B4-BE49-F238E27FC236}">
                  <a16:creationId xmlns:a16="http://schemas.microsoft.com/office/drawing/2014/main" id="{8AE45C22-D168-4F5C-B01E-1D8D7B842C11}"/>
                </a:ext>
              </a:extLst>
            </p:cNvPr>
            <p:cNvSpPr>
              <a:spLocks noChangeArrowheads="1"/>
            </p:cNvSpPr>
            <p:nvPr/>
          </p:nvSpPr>
          <p:spPr bwMode="auto">
            <a:xfrm>
              <a:off x="1338" y="2786"/>
              <a:ext cx="130" cy="77"/>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600">
                <a:solidFill>
                  <a:srgbClr val="FFFFFF"/>
                </a:solidFill>
              </a:endParaRPr>
            </a:p>
          </p:txBody>
        </p:sp>
        <p:sp>
          <p:nvSpPr>
            <p:cNvPr id="70" name="Freeform 69">
              <a:extLst>
                <a:ext uri="{FF2B5EF4-FFF2-40B4-BE49-F238E27FC236}">
                  <a16:creationId xmlns:a16="http://schemas.microsoft.com/office/drawing/2014/main" id="{B2966E06-4FB9-40E9-A61B-29A2055C8E58}"/>
                </a:ext>
              </a:extLst>
            </p:cNvPr>
            <p:cNvSpPr>
              <a:spLocks noEditPoints="1"/>
            </p:cNvSpPr>
            <p:nvPr/>
          </p:nvSpPr>
          <p:spPr bwMode="auto">
            <a:xfrm>
              <a:off x="840" y="2317"/>
              <a:ext cx="591" cy="0"/>
            </a:xfrm>
            <a:custGeom>
              <a:avLst/>
              <a:gdLst>
                <a:gd name="T0" fmla="*/ 140 w 504"/>
                <a:gd name="T1" fmla="*/ 5 w 504"/>
                <a:gd name="T2" fmla="*/ 0 w 504"/>
                <a:gd name="T3" fmla="*/ 3 w 504"/>
                <a:gd name="T4" fmla="*/ 140 w 504"/>
                <a:gd name="T5" fmla="*/ 140 w 504"/>
                <a:gd name="T6" fmla="*/ 504 w 504"/>
                <a:gd name="T7" fmla="*/ 159 w 504"/>
                <a:gd name="T8" fmla="*/ 159 w 504"/>
                <a:gd name="T9" fmla="*/ 503 w 504"/>
                <a:gd name="T10" fmla="*/ 504 w 504"/>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Lst>
              <a:rect l="0" t="0" r="r" b="b"/>
              <a:pathLst>
                <a:path w="504">
                  <a:moveTo>
                    <a:pt x="140" y="0"/>
                  </a:moveTo>
                  <a:cubicBezTo>
                    <a:pt x="5" y="0"/>
                    <a:pt x="5" y="0"/>
                    <a:pt x="5" y="0"/>
                  </a:cubicBezTo>
                  <a:cubicBezTo>
                    <a:pt x="3" y="0"/>
                    <a:pt x="1" y="0"/>
                    <a:pt x="0" y="0"/>
                  </a:cubicBezTo>
                  <a:cubicBezTo>
                    <a:pt x="1" y="0"/>
                    <a:pt x="2" y="0"/>
                    <a:pt x="3" y="0"/>
                  </a:cubicBezTo>
                  <a:cubicBezTo>
                    <a:pt x="140" y="0"/>
                    <a:pt x="140" y="0"/>
                    <a:pt x="140" y="0"/>
                  </a:cubicBezTo>
                  <a:cubicBezTo>
                    <a:pt x="140" y="0"/>
                    <a:pt x="140" y="0"/>
                    <a:pt x="140" y="0"/>
                  </a:cubicBezTo>
                  <a:moveTo>
                    <a:pt x="504" y="0"/>
                  </a:moveTo>
                  <a:cubicBezTo>
                    <a:pt x="159" y="0"/>
                    <a:pt x="159" y="0"/>
                    <a:pt x="159" y="0"/>
                  </a:cubicBezTo>
                  <a:cubicBezTo>
                    <a:pt x="159" y="0"/>
                    <a:pt x="159" y="0"/>
                    <a:pt x="159" y="0"/>
                  </a:cubicBezTo>
                  <a:cubicBezTo>
                    <a:pt x="503" y="0"/>
                    <a:pt x="503" y="0"/>
                    <a:pt x="503" y="0"/>
                  </a:cubicBezTo>
                  <a:cubicBezTo>
                    <a:pt x="504" y="0"/>
                    <a:pt x="504" y="0"/>
                    <a:pt x="504" y="0"/>
                  </a:cubicBezTo>
                </a:path>
              </a:pathLst>
            </a:custGeom>
            <a:solidFill>
              <a:srgbClr val="1C4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600">
                <a:solidFill>
                  <a:srgbClr val="FFFFFF"/>
                </a:solidFill>
              </a:endParaRPr>
            </a:p>
          </p:txBody>
        </p:sp>
        <p:sp>
          <p:nvSpPr>
            <p:cNvPr id="71" name="Freeform 70">
              <a:extLst>
                <a:ext uri="{FF2B5EF4-FFF2-40B4-BE49-F238E27FC236}">
                  <a16:creationId xmlns:a16="http://schemas.microsoft.com/office/drawing/2014/main" id="{ED30844A-0E4F-4DF2-A04B-76B7578BE5CB}"/>
                </a:ext>
              </a:extLst>
            </p:cNvPr>
            <p:cNvSpPr>
              <a:spLocks/>
            </p:cNvSpPr>
            <p:nvPr/>
          </p:nvSpPr>
          <p:spPr bwMode="auto">
            <a:xfrm>
              <a:off x="1004" y="2317"/>
              <a:ext cx="23" cy="0"/>
            </a:xfrm>
            <a:custGeom>
              <a:avLst/>
              <a:gdLst>
                <a:gd name="T0" fmla="*/ 19 w 19"/>
                <a:gd name="T1" fmla="*/ 0 w 19"/>
                <a:gd name="T2" fmla="*/ 0 w 19"/>
                <a:gd name="T3" fmla="*/ 19 w 19"/>
                <a:gd name="T4" fmla="*/ 19 w 19"/>
              </a:gdLst>
              <a:ahLst/>
              <a:cxnLst>
                <a:cxn ang="0">
                  <a:pos x="T0" y="0"/>
                </a:cxn>
                <a:cxn ang="0">
                  <a:pos x="T1" y="0"/>
                </a:cxn>
                <a:cxn ang="0">
                  <a:pos x="T2" y="0"/>
                </a:cxn>
                <a:cxn ang="0">
                  <a:pos x="T3" y="0"/>
                </a:cxn>
                <a:cxn ang="0">
                  <a:pos x="T4" y="0"/>
                </a:cxn>
              </a:cxnLst>
              <a:rect l="0" t="0" r="r" b="b"/>
              <a:pathLst>
                <a:path w="19">
                  <a:moveTo>
                    <a:pt x="19" y="0"/>
                  </a:moveTo>
                  <a:cubicBezTo>
                    <a:pt x="0" y="0"/>
                    <a:pt x="0" y="0"/>
                    <a:pt x="0" y="0"/>
                  </a:cubicBezTo>
                  <a:cubicBezTo>
                    <a:pt x="0" y="0"/>
                    <a:pt x="0" y="0"/>
                    <a:pt x="0" y="0"/>
                  </a:cubicBezTo>
                  <a:cubicBezTo>
                    <a:pt x="19" y="0"/>
                    <a:pt x="19" y="0"/>
                    <a:pt x="19" y="0"/>
                  </a:cubicBezTo>
                  <a:cubicBezTo>
                    <a:pt x="19" y="0"/>
                    <a:pt x="19" y="0"/>
                    <a:pt x="19" y="0"/>
                  </a:cubicBezTo>
                </a:path>
              </a:pathLst>
            </a:custGeom>
            <a:solidFill>
              <a:srgbClr val="89CF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600">
                <a:solidFill>
                  <a:srgbClr val="FFFFFF"/>
                </a:solidFill>
              </a:endParaRPr>
            </a:p>
          </p:txBody>
        </p:sp>
        <p:sp>
          <p:nvSpPr>
            <p:cNvPr id="72" name="Freeform 71">
              <a:extLst>
                <a:ext uri="{FF2B5EF4-FFF2-40B4-BE49-F238E27FC236}">
                  <a16:creationId xmlns:a16="http://schemas.microsoft.com/office/drawing/2014/main" id="{0DECEC75-2A43-4049-AFB1-C35A9EA6199C}"/>
                </a:ext>
              </a:extLst>
            </p:cNvPr>
            <p:cNvSpPr>
              <a:spLocks/>
            </p:cNvSpPr>
            <p:nvPr/>
          </p:nvSpPr>
          <p:spPr bwMode="auto">
            <a:xfrm>
              <a:off x="842" y="2916"/>
              <a:ext cx="35" cy="0"/>
            </a:xfrm>
            <a:custGeom>
              <a:avLst/>
              <a:gdLst>
                <a:gd name="T0" fmla="*/ 0 w 30"/>
                <a:gd name="T1" fmla="*/ 4 w 30"/>
                <a:gd name="T2" fmla="*/ 30 w 30"/>
                <a:gd name="T3" fmla="*/ 30 w 30"/>
                <a:gd name="T4" fmla="*/ 2 w 30"/>
                <a:gd name="T5" fmla="*/ 0 w 30"/>
              </a:gdLst>
              <a:ahLst/>
              <a:cxnLst>
                <a:cxn ang="0">
                  <a:pos x="T0" y="0"/>
                </a:cxn>
                <a:cxn ang="0">
                  <a:pos x="T1" y="0"/>
                </a:cxn>
                <a:cxn ang="0">
                  <a:pos x="T2" y="0"/>
                </a:cxn>
                <a:cxn ang="0">
                  <a:pos x="T3" y="0"/>
                </a:cxn>
                <a:cxn ang="0">
                  <a:pos x="T4" y="0"/>
                </a:cxn>
                <a:cxn ang="0">
                  <a:pos x="T5" y="0"/>
                </a:cxn>
              </a:cxnLst>
              <a:rect l="0" t="0" r="r" b="b"/>
              <a:pathLst>
                <a:path w="30">
                  <a:moveTo>
                    <a:pt x="0" y="0"/>
                  </a:moveTo>
                  <a:cubicBezTo>
                    <a:pt x="1" y="0"/>
                    <a:pt x="2" y="0"/>
                    <a:pt x="4" y="0"/>
                  </a:cubicBezTo>
                  <a:cubicBezTo>
                    <a:pt x="30" y="0"/>
                    <a:pt x="30" y="0"/>
                    <a:pt x="30" y="0"/>
                  </a:cubicBezTo>
                  <a:cubicBezTo>
                    <a:pt x="30" y="0"/>
                    <a:pt x="30" y="0"/>
                    <a:pt x="30" y="0"/>
                  </a:cubicBezTo>
                  <a:cubicBezTo>
                    <a:pt x="2" y="0"/>
                    <a:pt x="2" y="0"/>
                    <a:pt x="2" y="0"/>
                  </a:cubicBezTo>
                  <a:cubicBezTo>
                    <a:pt x="1" y="0"/>
                    <a:pt x="0" y="0"/>
                    <a:pt x="0" y="0"/>
                  </a:cubicBezTo>
                </a:path>
              </a:pathLst>
            </a:custGeom>
            <a:solidFill>
              <a:srgbClr val="1C4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600">
                <a:solidFill>
                  <a:srgbClr val="FFFFFF"/>
                </a:solidFill>
              </a:endParaRPr>
            </a:p>
          </p:txBody>
        </p:sp>
        <p:sp>
          <p:nvSpPr>
            <p:cNvPr id="73" name="Freeform 72">
              <a:extLst>
                <a:ext uri="{FF2B5EF4-FFF2-40B4-BE49-F238E27FC236}">
                  <a16:creationId xmlns:a16="http://schemas.microsoft.com/office/drawing/2014/main" id="{E8952899-7457-42D6-9304-5BDA4194E8D9}"/>
                </a:ext>
              </a:extLst>
            </p:cNvPr>
            <p:cNvSpPr>
              <a:spLocks noEditPoints="1"/>
            </p:cNvSpPr>
            <p:nvPr/>
          </p:nvSpPr>
          <p:spPr bwMode="auto">
            <a:xfrm>
              <a:off x="818" y="2424"/>
              <a:ext cx="513" cy="492"/>
            </a:xfrm>
            <a:custGeom>
              <a:avLst/>
              <a:gdLst>
                <a:gd name="T0" fmla="*/ 44 w 438"/>
                <a:gd name="T1" fmla="*/ 287 h 420"/>
                <a:gd name="T2" fmla="*/ 44 w 438"/>
                <a:gd name="T3" fmla="*/ 220 h 420"/>
                <a:gd name="T4" fmla="*/ 155 w 438"/>
                <a:gd name="T5" fmla="*/ 220 h 420"/>
                <a:gd name="T6" fmla="*/ 155 w 438"/>
                <a:gd name="T7" fmla="*/ 287 h 420"/>
                <a:gd name="T8" fmla="*/ 44 w 438"/>
                <a:gd name="T9" fmla="*/ 287 h 420"/>
                <a:gd name="T10" fmla="*/ 44 w 438"/>
                <a:gd name="T11" fmla="*/ 198 h 420"/>
                <a:gd name="T12" fmla="*/ 44 w 438"/>
                <a:gd name="T13" fmla="*/ 131 h 420"/>
                <a:gd name="T14" fmla="*/ 155 w 438"/>
                <a:gd name="T15" fmla="*/ 131 h 420"/>
                <a:gd name="T16" fmla="*/ 155 w 438"/>
                <a:gd name="T17" fmla="*/ 198 h 420"/>
                <a:gd name="T18" fmla="*/ 44 w 438"/>
                <a:gd name="T19" fmla="*/ 198 h 420"/>
                <a:gd name="T20" fmla="*/ 44 w 438"/>
                <a:gd name="T21" fmla="*/ 109 h 420"/>
                <a:gd name="T22" fmla="*/ 44 w 438"/>
                <a:gd name="T23" fmla="*/ 42 h 420"/>
                <a:gd name="T24" fmla="*/ 155 w 438"/>
                <a:gd name="T25" fmla="*/ 42 h 420"/>
                <a:gd name="T26" fmla="*/ 155 w 438"/>
                <a:gd name="T27" fmla="*/ 109 h 420"/>
                <a:gd name="T28" fmla="*/ 44 w 438"/>
                <a:gd name="T29" fmla="*/ 109 h 420"/>
                <a:gd name="T30" fmla="*/ 177 w 438"/>
                <a:gd name="T31" fmla="*/ 109 h 420"/>
                <a:gd name="T32" fmla="*/ 177 w 438"/>
                <a:gd name="T33" fmla="*/ 42 h 420"/>
                <a:gd name="T34" fmla="*/ 288 w 438"/>
                <a:gd name="T35" fmla="*/ 42 h 420"/>
                <a:gd name="T36" fmla="*/ 288 w 438"/>
                <a:gd name="T37" fmla="*/ 109 h 420"/>
                <a:gd name="T38" fmla="*/ 177 w 438"/>
                <a:gd name="T39" fmla="*/ 109 h 420"/>
                <a:gd name="T40" fmla="*/ 438 w 438"/>
                <a:gd name="T41" fmla="*/ 0 h 420"/>
                <a:gd name="T42" fmla="*/ 0 w 438"/>
                <a:gd name="T43" fmla="*/ 0 h 420"/>
                <a:gd name="T44" fmla="*/ 0 w 438"/>
                <a:gd name="T45" fmla="*/ 20 h 420"/>
                <a:gd name="T46" fmla="*/ 0 w 438"/>
                <a:gd name="T47" fmla="*/ 60 h 420"/>
                <a:gd name="T48" fmla="*/ 0 w 438"/>
                <a:gd name="T49" fmla="*/ 396 h 420"/>
                <a:gd name="T50" fmla="*/ 20 w 438"/>
                <a:gd name="T51" fmla="*/ 420 h 420"/>
                <a:gd name="T52" fmla="*/ 22 w 438"/>
                <a:gd name="T53" fmla="*/ 420 h 420"/>
                <a:gd name="T54" fmla="*/ 50 w 438"/>
                <a:gd name="T55" fmla="*/ 420 h 420"/>
                <a:gd name="T56" fmla="*/ 91 w 438"/>
                <a:gd name="T57" fmla="*/ 375 h 420"/>
                <a:gd name="T58" fmla="*/ 44 w 438"/>
                <a:gd name="T59" fmla="*/ 375 h 420"/>
                <a:gd name="T60" fmla="*/ 44 w 438"/>
                <a:gd name="T61" fmla="*/ 309 h 420"/>
                <a:gd name="T62" fmla="*/ 153 w 438"/>
                <a:gd name="T63" fmla="*/ 309 h 420"/>
                <a:gd name="T64" fmla="*/ 177 w 438"/>
                <a:gd name="T65" fmla="*/ 282 h 420"/>
                <a:gd name="T66" fmla="*/ 177 w 438"/>
                <a:gd name="T67" fmla="*/ 220 h 420"/>
                <a:gd name="T68" fmla="*/ 235 w 438"/>
                <a:gd name="T69" fmla="*/ 220 h 420"/>
                <a:gd name="T70" fmla="*/ 255 w 438"/>
                <a:gd name="T71" fmla="*/ 198 h 420"/>
                <a:gd name="T72" fmla="*/ 177 w 438"/>
                <a:gd name="T73" fmla="*/ 198 h 420"/>
                <a:gd name="T74" fmla="*/ 177 w 438"/>
                <a:gd name="T75" fmla="*/ 131 h 420"/>
                <a:gd name="T76" fmla="*/ 288 w 438"/>
                <a:gd name="T77" fmla="*/ 131 h 420"/>
                <a:gd name="T78" fmla="*/ 288 w 438"/>
                <a:gd name="T79" fmla="*/ 162 h 420"/>
                <a:gd name="T80" fmla="*/ 310 w 438"/>
                <a:gd name="T81" fmla="*/ 138 h 420"/>
                <a:gd name="T82" fmla="*/ 310 w 438"/>
                <a:gd name="T83" fmla="*/ 131 h 420"/>
                <a:gd name="T84" fmla="*/ 317 w 438"/>
                <a:gd name="T85" fmla="*/ 131 h 420"/>
                <a:gd name="T86" fmla="*/ 338 w 438"/>
                <a:gd name="T87" fmla="*/ 109 h 420"/>
                <a:gd name="T88" fmla="*/ 310 w 438"/>
                <a:gd name="T89" fmla="*/ 109 h 420"/>
                <a:gd name="T90" fmla="*/ 310 w 438"/>
                <a:gd name="T91" fmla="*/ 42 h 420"/>
                <a:gd name="T92" fmla="*/ 399 w 438"/>
                <a:gd name="T93" fmla="*/ 42 h 420"/>
                <a:gd name="T94" fmla="*/ 438 w 438"/>
                <a:gd name="T95"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38" h="420">
                  <a:moveTo>
                    <a:pt x="44" y="287"/>
                  </a:moveTo>
                  <a:cubicBezTo>
                    <a:pt x="44" y="220"/>
                    <a:pt x="44" y="220"/>
                    <a:pt x="44" y="220"/>
                  </a:cubicBezTo>
                  <a:cubicBezTo>
                    <a:pt x="155" y="220"/>
                    <a:pt x="155" y="220"/>
                    <a:pt x="155" y="220"/>
                  </a:cubicBezTo>
                  <a:cubicBezTo>
                    <a:pt x="155" y="287"/>
                    <a:pt x="155" y="287"/>
                    <a:pt x="155" y="287"/>
                  </a:cubicBezTo>
                  <a:cubicBezTo>
                    <a:pt x="44" y="287"/>
                    <a:pt x="44" y="287"/>
                    <a:pt x="44" y="287"/>
                  </a:cubicBezTo>
                  <a:moveTo>
                    <a:pt x="44" y="198"/>
                  </a:moveTo>
                  <a:cubicBezTo>
                    <a:pt x="44" y="131"/>
                    <a:pt x="44" y="131"/>
                    <a:pt x="44" y="131"/>
                  </a:cubicBezTo>
                  <a:cubicBezTo>
                    <a:pt x="155" y="131"/>
                    <a:pt x="155" y="131"/>
                    <a:pt x="155" y="131"/>
                  </a:cubicBezTo>
                  <a:cubicBezTo>
                    <a:pt x="155" y="198"/>
                    <a:pt x="155" y="198"/>
                    <a:pt x="155" y="198"/>
                  </a:cubicBezTo>
                  <a:cubicBezTo>
                    <a:pt x="44" y="198"/>
                    <a:pt x="44" y="198"/>
                    <a:pt x="44" y="198"/>
                  </a:cubicBezTo>
                  <a:moveTo>
                    <a:pt x="44" y="109"/>
                  </a:moveTo>
                  <a:cubicBezTo>
                    <a:pt x="44" y="42"/>
                    <a:pt x="44" y="42"/>
                    <a:pt x="44" y="42"/>
                  </a:cubicBezTo>
                  <a:cubicBezTo>
                    <a:pt x="155" y="42"/>
                    <a:pt x="155" y="42"/>
                    <a:pt x="155" y="42"/>
                  </a:cubicBezTo>
                  <a:cubicBezTo>
                    <a:pt x="155" y="109"/>
                    <a:pt x="155" y="109"/>
                    <a:pt x="155" y="109"/>
                  </a:cubicBezTo>
                  <a:cubicBezTo>
                    <a:pt x="44" y="109"/>
                    <a:pt x="44" y="109"/>
                    <a:pt x="44" y="109"/>
                  </a:cubicBezTo>
                  <a:moveTo>
                    <a:pt x="177" y="109"/>
                  </a:moveTo>
                  <a:cubicBezTo>
                    <a:pt x="177" y="42"/>
                    <a:pt x="177" y="42"/>
                    <a:pt x="177" y="42"/>
                  </a:cubicBezTo>
                  <a:cubicBezTo>
                    <a:pt x="288" y="42"/>
                    <a:pt x="288" y="42"/>
                    <a:pt x="288" y="42"/>
                  </a:cubicBezTo>
                  <a:cubicBezTo>
                    <a:pt x="288" y="109"/>
                    <a:pt x="288" y="109"/>
                    <a:pt x="288" y="109"/>
                  </a:cubicBezTo>
                  <a:cubicBezTo>
                    <a:pt x="177" y="109"/>
                    <a:pt x="177" y="109"/>
                    <a:pt x="177" y="109"/>
                  </a:cubicBezTo>
                  <a:moveTo>
                    <a:pt x="438" y="0"/>
                  </a:moveTo>
                  <a:cubicBezTo>
                    <a:pt x="0" y="0"/>
                    <a:pt x="0" y="0"/>
                    <a:pt x="0" y="0"/>
                  </a:cubicBezTo>
                  <a:cubicBezTo>
                    <a:pt x="0" y="20"/>
                    <a:pt x="0" y="20"/>
                    <a:pt x="0" y="20"/>
                  </a:cubicBezTo>
                  <a:cubicBezTo>
                    <a:pt x="0" y="60"/>
                    <a:pt x="0" y="60"/>
                    <a:pt x="0" y="60"/>
                  </a:cubicBezTo>
                  <a:cubicBezTo>
                    <a:pt x="0" y="396"/>
                    <a:pt x="0" y="396"/>
                    <a:pt x="0" y="396"/>
                  </a:cubicBezTo>
                  <a:cubicBezTo>
                    <a:pt x="0" y="408"/>
                    <a:pt x="8" y="418"/>
                    <a:pt x="20" y="420"/>
                  </a:cubicBezTo>
                  <a:cubicBezTo>
                    <a:pt x="20" y="420"/>
                    <a:pt x="21" y="420"/>
                    <a:pt x="22" y="420"/>
                  </a:cubicBezTo>
                  <a:cubicBezTo>
                    <a:pt x="50" y="420"/>
                    <a:pt x="50" y="420"/>
                    <a:pt x="50" y="420"/>
                  </a:cubicBezTo>
                  <a:cubicBezTo>
                    <a:pt x="91" y="375"/>
                    <a:pt x="91" y="375"/>
                    <a:pt x="91" y="375"/>
                  </a:cubicBezTo>
                  <a:cubicBezTo>
                    <a:pt x="44" y="375"/>
                    <a:pt x="44" y="375"/>
                    <a:pt x="44" y="375"/>
                  </a:cubicBezTo>
                  <a:cubicBezTo>
                    <a:pt x="44" y="309"/>
                    <a:pt x="44" y="309"/>
                    <a:pt x="44" y="309"/>
                  </a:cubicBezTo>
                  <a:cubicBezTo>
                    <a:pt x="153" y="309"/>
                    <a:pt x="153" y="309"/>
                    <a:pt x="153" y="309"/>
                  </a:cubicBezTo>
                  <a:cubicBezTo>
                    <a:pt x="177" y="282"/>
                    <a:pt x="177" y="282"/>
                    <a:pt x="177" y="282"/>
                  </a:cubicBezTo>
                  <a:cubicBezTo>
                    <a:pt x="177" y="220"/>
                    <a:pt x="177" y="220"/>
                    <a:pt x="177" y="220"/>
                  </a:cubicBezTo>
                  <a:cubicBezTo>
                    <a:pt x="235" y="220"/>
                    <a:pt x="235" y="220"/>
                    <a:pt x="235" y="220"/>
                  </a:cubicBezTo>
                  <a:cubicBezTo>
                    <a:pt x="255" y="198"/>
                    <a:pt x="255" y="198"/>
                    <a:pt x="255" y="198"/>
                  </a:cubicBezTo>
                  <a:cubicBezTo>
                    <a:pt x="177" y="198"/>
                    <a:pt x="177" y="198"/>
                    <a:pt x="177" y="198"/>
                  </a:cubicBezTo>
                  <a:cubicBezTo>
                    <a:pt x="177" y="131"/>
                    <a:pt x="177" y="131"/>
                    <a:pt x="177" y="131"/>
                  </a:cubicBezTo>
                  <a:cubicBezTo>
                    <a:pt x="288" y="131"/>
                    <a:pt x="288" y="131"/>
                    <a:pt x="288" y="131"/>
                  </a:cubicBezTo>
                  <a:cubicBezTo>
                    <a:pt x="288" y="162"/>
                    <a:pt x="288" y="162"/>
                    <a:pt x="288" y="162"/>
                  </a:cubicBezTo>
                  <a:cubicBezTo>
                    <a:pt x="310" y="138"/>
                    <a:pt x="310" y="138"/>
                    <a:pt x="310" y="138"/>
                  </a:cubicBezTo>
                  <a:cubicBezTo>
                    <a:pt x="310" y="131"/>
                    <a:pt x="310" y="131"/>
                    <a:pt x="310" y="131"/>
                  </a:cubicBezTo>
                  <a:cubicBezTo>
                    <a:pt x="317" y="131"/>
                    <a:pt x="317" y="131"/>
                    <a:pt x="317" y="131"/>
                  </a:cubicBezTo>
                  <a:cubicBezTo>
                    <a:pt x="338" y="109"/>
                    <a:pt x="338" y="109"/>
                    <a:pt x="338" y="109"/>
                  </a:cubicBezTo>
                  <a:cubicBezTo>
                    <a:pt x="310" y="109"/>
                    <a:pt x="310" y="109"/>
                    <a:pt x="310" y="109"/>
                  </a:cubicBezTo>
                  <a:cubicBezTo>
                    <a:pt x="310" y="42"/>
                    <a:pt x="310" y="42"/>
                    <a:pt x="310" y="42"/>
                  </a:cubicBezTo>
                  <a:cubicBezTo>
                    <a:pt x="399" y="42"/>
                    <a:pt x="399" y="42"/>
                    <a:pt x="399" y="42"/>
                  </a:cubicBezTo>
                  <a:cubicBezTo>
                    <a:pt x="438" y="0"/>
                    <a:pt x="438" y="0"/>
                    <a:pt x="438" y="0"/>
                  </a:cubicBezTo>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600">
                <a:solidFill>
                  <a:srgbClr val="FFFFFF"/>
                </a:solidFill>
              </a:endParaRPr>
            </a:p>
          </p:txBody>
        </p:sp>
        <p:sp>
          <p:nvSpPr>
            <p:cNvPr id="74" name="Freeform 73">
              <a:extLst>
                <a:ext uri="{FF2B5EF4-FFF2-40B4-BE49-F238E27FC236}">
                  <a16:creationId xmlns:a16="http://schemas.microsoft.com/office/drawing/2014/main" id="{89CDE16F-FBCE-4407-AF62-DC1C079313CB}"/>
                </a:ext>
              </a:extLst>
            </p:cNvPr>
            <p:cNvSpPr>
              <a:spLocks/>
            </p:cNvSpPr>
            <p:nvPr/>
          </p:nvSpPr>
          <p:spPr bwMode="auto">
            <a:xfrm>
              <a:off x="818" y="2317"/>
              <a:ext cx="611" cy="107"/>
            </a:xfrm>
            <a:custGeom>
              <a:avLst/>
              <a:gdLst>
                <a:gd name="T0" fmla="*/ 522 w 522"/>
                <a:gd name="T1" fmla="*/ 0 h 91"/>
                <a:gd name="T2" fmla="*/ 178 w 522"/>
                <a:gd name="T3" fmla="*/ 0 h 91"/>
                <a:gd name="T4" fmla="*/ 159 w 522"/>
                <a:gd name="T5" fmla="*/ 0 h 91"/>
                <a:gd name="T6" fmla="*/ 22 w 522"/>
                <a:gd name="T7" fmla="*/ 0 h 91"/>
                <a:gd name="T8" fmla="*/ 19 w 522"/>
                <a:gd name="T9" fmla="*/ 0 h 91"/>
                <a:gd name="T10" fmla="*/ 0 w 522"/>
                <a:gd name="T11" fmla="*/ 24 h 91"/>
                <a:gd name="T12" fmla="*/ 0 w 522"/>
                <a:gd name="T13" fmla="*/ 91 h 91"/>
                <a:gd name="T14" fmla="*/ 438 w 522"/>
                <a:gd name="T15" fmla="*/ 91 h 91"/>
                <a:gd name="T16" fmla="*/ 522 w 522"/>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2" h="91">
                  <a:moveTo>
                    <a:pt x="522" y="0"/>
                  </a:moveTo>
                  <a:cubicBezTo>
                    <a:pt x="178" y="0"/>
                    <a:pt x="178" y="0"/>
                    <a:pt x="178" y="0"/>
                  </a:cubicBezTo>
                  <a:cubicBezTo>
                    <a:pt x="159" y="0"/>
                    <a:pt x="159" y="0"/>
                    <a:pt x="159" y="0"/>
                  </a:cubicBezTo>
                  <a:cubicBezTo>
                    <a:pt x="22" y="0"/>
                    <a:pt x="22" y="0"/>
                    <a:pt x="22" y="0"/>
                  </a:cubicBezTo>
                  <a:cubicBezTo>
                    <a:pt x="21" y="0"/>
                    <a:pt x="20" y="0"/>
                    <a:pt x="19" y="0"/>
                  </a:cubicBezTo>
                  <a:cubicBezTo>
                    <a:pt x="8" y="3"/>
                    <a:pt x="0" y="12"/>
                    <a:pt x="0" y="24"/>
                  </a:cubicBezTo>
                  <a:cubicBezTo>
                    <a:pt x="0" y="91"/>
                    <a:pt x="0" y="91"/>
                    <a:pt x="0" y="91"/>
                  </a:cubicBezTo>
                  <a:cubicBezTo>
                    <a:pt x="438" y="91"/>
                    <a:pt x="438" y="91"/>
                    <a:pt x="438" y="91"/>
                  </a:cubicBezTo>
                  <a:cubicBezTo>
                    <a:pt x="522" y="0"/>
                    <a:pt x="522" y="0"/>
                    <a:pt x="522" y="0"/>
                  </a:cubicBezTo>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600">
                <a:solidFill>
                  <a:srgbClr val="FFFFFF"/>
                </a:solidFill>
              </a:endParaRPr>
            </a:p>
          </p:txBody>
        </p:sp>
        <p:sp>
          <p:nvSpPr>
            <p:cNvPr id="75" name="Freeform 74">
              <a:extLst>
                <a:ext uri="{FF2B5EF4-FFF2-40B4-BE49-F238E27FC236}">
                  <a16:creationId xmlns:a16="http://schemas.microsoft.com/office/drawing/2014/main" id="{7CDB5496-88F6-42FA-B370-042B6868ED79}"/>
                </a:ext>
              </a:extLst>
            </p:cNvPr>
            <p:cNvSpPr>
              <a:spLocks/>
            </p:cNvSpPr>
            <p:nvPr/>
          </p:nvSpPr>
          <p:spPr bwMode="auto">
            <a:xfrm>
              <a:off x="1025" y="2577"/>
              <a:ext cx="130" cy="79"/>
            </a:xfrm>
            <a:custGeom>
              <a:avLst/>
              <a:gdLst>
                <a:gd name="T0" fmla="*/ 130 w 130"/>
                <a:gd name="T1" fmla="*/ 0 h 79"/>
                <a:gd name="T2" fmla="*/ 0 w 130"/>
                <a:gd name="T3" fmla="*/ 0 h 79"/>
                <a:gd name="T4" fmla="*/ 0 w 130"/>
                <a:gd name="T5" fmla="*/ 79 h 79"/>
                <a:gd name="T6" fmla="*/ 92 w 130"/>
                <a:gd name="T7" fmla="*/ 79 h 79"/>
                <a:gd name="T8" fmla="*/ 130 w 130"/>
                <a:gd name="T9" fmla="*/ 36 h 79"/>
                <a:gd name="T10" fmla="*/ 130 w 130"/>
                <a:gd name="T11" fmla="*/ 0 h 79"/>
              </a:gdLst>
              <a:ahLst/>
              <a:cxnLst>
                <a:cxn ang="0">
                  <a:pos x="T0" y="T1"/>
                </a:cxn>
                <a:cxn ang="0">
                  <a:pos x="T2" y="T3"/>
                </a:cxn>
                <a:cxn ang="0">
                  <a:pos x="T4" y="T5"/>
                </a:cxn>
                <a:cxn ang="0">
                  <a:pos x="T6" y="T7"/>
                </a:cxn>
                <a:cxn ang="0">
                  <a:pos x="T8" y="T9"/>
                </a:cxn>
                <a:cxn ang="0">
                  <a:pos x="T10" y="T11"/>
                </a:cxn>
              </a:cxnLst>
              <a:rect l="0" t="0" r="r" b="b"/>
              <a:pathLst>
                <a:path w="130" h="79">
                  <a:moveTo>
                    <a:pt x="130" y="0"/>
                  </a:moveTo>
                  <a:lnTo>
                    <a:pt x="0" y="0"/>
                  </a:lnTo>
                  <a:lnTo>
                    <a:pt x="0" y="79"/>
                  </a:lnTo>
                  <a:lnTo>
                    <a:pt x="92" y="79"/>
                  </a:lnTo>
                  <a:lnTo>
                    <a:pt x="130" y="36"/>
                  </a:lnTo>
                  <a:lnTo>
                    <a:pt x="13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600">
                <a:solidFill>
                  <a:srgbClr val="FFFFFF"/>
                </a:solidFill>
              </a:endParaRPr>
            </a:p>
          </p:txBody>
        </p:sp>
        <p:sp>
          <p:nvSpPr>
            <p:cNvPr id="76" name="Freeform 75">
              <a:extLst>
                <a:ext uri="{FF2B5EF4-FFF2-40B4-BE49-F238E27FC236}">
                  <a16:creationId xmlns:a16="http://schemas.microsoft.com/office/drawing/2014/main" id="{AD9490A0-5CD2-4AF2-B266-7A6AFFA80502}"/>
                </a:ext>
              </a:extLst>
            </p:cNvPr>
            <p:cNvSpPr>
              <a:spLocks/>
            </p:cNvSpPr>
            <p:nvPr/>
          </p:nvSpPr>
          <p:spPr bwMode="auto">
            <a:xfrm>
              <a:off x="1025" y="2577"/>
              <a:ext cx="130" cy="79"/>
            </a:xfrm>
            <a:custGeom>
              <a:avLst/>
              <a:gdLst>
                <a:gd name="T0" fmla="*/ 130 w 130"/>
                <a:gd name="T1" fmla="*/ 0 h 79"/>
                <a:gd name="T2" fmla="*/ 0 w 130"/>
                <a:gd name="T3" fmla="*/ 0 h 79"/>
                <a:gd name="T4" fmla="*/ 0 w 130"/>
                <a:gd name="T5" fmla="*/ 79 h 79"/>
                <a:gd name="T6" fmla="*/ 92 w 130"/>
                <a:gd name="T7" fmla="*/ 79 h 79"/>
                <a:gd name="T8" fmla="*/ 130 w 130"/>
                <a:gd name="T9" fmla="*/ 36 h 79"/>
                <a:gd name="T10" fmla="*/ 130 w 130"/>
                <a:gd name="T11" fmla="*/ 0 h 79"/>
              </a:gdLst>
              <a:ahLst/>
              <a:cxnLst>
                <a:cxn ang="0">
                  <a:pos x="T0" y="T1"/>
                </a:cxn>
                <a:cxn ang="0">
                  <a:pos x="T2" y="T3"/>
                </a:cxn>
                <a:cxn ang="0">
                  <a:pos x="T4" y="T5"/>
                </a:cxn>
                <a:cxn ang="0">
                  <a:pos x="T6" y="T7"/>
                </a:cxn>
                <a:cxn ang="0">
                  <a:pos x="T8" y="T9"/>
                </a:cxn>
                <a:cxn ang="0">
                  <a:pos x="T10" y="T11"/>
                </a:cxn>
              </a:cxnLst>
              <a:rect l="0" t="0" r="r" b="b"/>
              <a:pathLst>
                <a:path w="130" h="79">
                  <a:moveTo>
                    <a:pt x="130" y="0"/>
                  </a:moveTo>
                  <a:lnTo>
                    <a:pt x="0" y="0"/>
                  </a:lnTo>
                  <a:lnTo>
                    <a:pt x="0" y="79"/>
                  </a:lnTo>
                  <a:lnTo>
                    <a:pt x="92" y="79"/>
                  </a:lnTo>
                  <a:lnTo>
                    <a:pt x="130" y="36"/>
                  </a:lnTo>
                  <a:lnTo>
                    <a:pt x="1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600">
                <a:solidFill>
                  <a:srgbClr val="FFFFFF"/>
                </a:solidFill>
              </a:endParaRPr>
            </a:p>
          </p:txBody>
        </p:sp>
        <p:sp>
          <p:nvSpPr>
            <p:cNvPr id="77" name="Rectangle 76">
              <a:extLst>
                <a:ext uri="{FF2B5EF4-FFF2-40B4-BE49-F238E27FC236}">
                  <a16:creationId xmlns:a16="http://schemas.microsoft.com/office/drawing/2014/main" id="{57728DC4-D274-485C-ACDB-8CDEA636C7A9}"/>
                </a:ext>
              </a:extLst>
            </p:cNvPr>
            <p:cNvSpPr>
              <a:spLocks noChangeArrowheads="1"/>
            </p:cNvSpPr>
            <p:nvPr/>
          </p:nvSpPr>
          <p:spPr bwMode="auto">
            <a:xfrm>
              <a:off x="1025"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600">
                <a:solidFill>
                  <a:srgbClr val="FFFFFF"/>
                </a:solidFill>
              </a:endParaRPr>
            </a:p>
          </p:txBody>
        </p:sp>
        <p:sp>
          <p:nvSpPr>
            <p:cNvPr id="78" name="Rectangle 77">
              <a:extLst>
                <a:ext uri="{FF2B5EF4-FFF2-40B4-BE49-F238E27FC236}">
                  <a16:creationId xmlns:a16="http://schemas.microsoft.com/office/drawing/2014/main" id="{BEB2AEBC-A756-48B6-9E46-56B43312645B}"/>
                </a:ext>
              </a:extLst>
            </p:cNvPr>
            <p:cNvSpPr>
              <a:spLocks noChangeArrowheads="1"/>
            </p:cNvSpPr>
            <p:nvPr/>
          </p:nvSpPr>
          <p:spPr bwMode="auto">
            <a:xfrm>
              <a:off x="1025"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600">
                <a:solidFill>
                  <a:srgbClr val="FFFFFF"/>
                </a:solidFill>
              </a:endParaRPr>
            </a:p>
          </p:txBody>
        </p:sp>
        <p:sp>
          <p:nvSpPr>
            <p:cNvPr id="79" name="Freeform 78">
              <a:extLst>
                <a:ext uri="{FF2B5EF4-FFF2-40B4-BE49-F238E27FC236}">
                  <a16:creationId xmlns:a16="http://schemas.microsoft.com/office/drawing/2014/main" id="{501FCE92-840B-4745-93B7-A4EA62B1C17B}"/>
                </a:ext>
              </a:extLst>
            </p:cNvPr>
            <p:cNvSpPr>
              <a:spLocks/>
            </p:cNvSpPr>
            <p:nvPr/>
          </p:nvSpPr>
          <p:spPr bwMode="auto">
            <a:xfrm>
              <a:off x="1025" y="2681"/>
              <a:ext cx="68" cy="73"/>
            </a:xfrm>
            <a:custGeom>
              <a:avLst/>
              <a:gdLst>
                <a:gd name="T0" fmla="*/ 68 w 68"/>
                <a:gd name="T1" fmla="*/ 0 h 73"/>
                <a:gd name="T2" fmla="*/ 0 w 68"/>
                <a:gd name="T3" fmla="*/ 0 h 73"/>
                <a:gd name="T4" fmla="*/ 0 w 68"/>
                <a:gd name="T5" fmla="*/ 73 h 73"/>
                <a:gd name="T6" fmla="*/ 68 w 68"/>
                <a:gd name="T7" fmla="*/ 0 h 73"/>
              </a:gdLst>
              <a:ahLst/>
              <a:cxnLst>
                <a:cxn ang="0">
                  <a:pos x="T0" y="T1"/>
                </a:cxn>
                <a:cxn ang="0">
                  <a:pos x="T2" y="T3"/>
                </a:cxn>
                <a:cxn ang="0">
                  <a:pos x="T4" y="T5"/>
                </a:cxn>
                <a:cxn ang="0">
                  <a:pos x="T6" y="T7"/>
                </a:cxn>
              </a:cxnLst>
              <a:rect l="0" t="0" r="r" b="b"/>
              <a:pathLst>
                <a:path w="68" h="73">
                  <a:moveTo>
                    <a:pt x="68" y="0"/>
                  </a:moveTo>
                  <a:lnTo>
                    <a:pt x="0" y="0"/>
                  </a:lnTo>
                  <a:lnTo>
                    <a:pt x="0" y="73"/>
                  </a:lnTo>
                  <a:lnTo>
                    <a:pt x="68" y="0"/>
                  </a:lnTo>
                  <a:close/>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600">
                <a:solidFill>
                  <a:srgbClr val="FFFFFF"/>
                </a:solidFill>
              </a:endParaRPr>
            </a:p>
          </p:txBody>
        </p:sp>
        <p:sp>
          <p:nvSpPr>
            <p:cNvPr id="80" name="Freeform 79">
              <a:extLst>
                <a:ext uri="{FF2B5EF4-FFF2-40B4-BE49-F238E27FC236}">
                  <a16:creationId xmlns:a16="http://schemas.microsoft.com/office/drawing/2014/main" id="{AB5F49ED-9623-47E8-91DA-993A951E39E9}"/>
                </a:ext>
              </a:extLst>
            </p:cNvPr>
            <p:cNvSpPr>
              <a:spLocks/>
            </p:cNvSpPr>
            <p:nvPr/>
          </p:nvSpPr>
          <p:spPr bwMode="auto">
            <a:xfrm>
              <a:off x="1025" y="2681"/>
              <a:ext cx="68" cy="73"/>
            </a:xfrm>
            <a:custGeom>
              <a:avLst/>
              <a:gdLst>
                <a:gd name="T0" fmla="*/ 68 w 68"/>
                <a:gd name="T1" fmla="*/ 0 h 73"/>
                <a:gd name="T2" fmla="*/ 0 w 68"/>
                <a:gd name="T3" fmla="*/ 0 h 73"/>
                <a:gd name="T4" fmla="*/ 0 w 68"/>
                <a:gd name="T5" fmla="*/ 73 h 73"/>
                <a:gd name="T6" fmla="*/ 68 w 68"/>
                <a:gd name="T7" fmla="*/ 0 h 73"/>
              </a:gdLst>
              <a:ahLst/>
              <a:cxnLst>
                <a:cxn ang="0">
                  <a:pos x="T0" y="T1"/>
                </a:cxn>
                <a:cxn ang="0">
                  <a:pos x="T2" y="T3"/>
                </a:cxn>
                <a:cxn ang="0">
                  <a:pos x="T4" y="T5"/>
                </a:cxn>
                <a:cxn ang="0">
                  <a:pos x="T6" y="T7"/>
                </a:cxn>
              </a:cxnLst>
              <a:rect l="0" t="0" r="r" b="b"/>
              <a:pathLst>
                <a:path w="68" h="73">
                  <a:moveTo>
                    <a:pt x="68" y="0"/>
                  </a:moveTo>
                  <a:lnTo>
                    <a:pt x="0" y="0"/>
                  </a:lnTo>
                  <a:lnTo>
                    <a:pt x="0" y="73"/>
                  </a:lnTo>
                  <a:lnTo>
                    <a:pt x="6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600">
                <a:solidFill>
                  <a:srgbClr val="FFFFFF"/>
                </a:solidFill>
              </a:endParaRPr>
            </a:p>
          </p:txBody>
        </p:sp>
        <p:sp>
          <p:nvSpPr>
            <p:cNvPr id="81" name="Freeform 80">
              <a:extLst>
                <a:ext uri="{FF2B5EF4-FFF2-40B4-BE49-F238E27FC236}">
                  <a16:creationId xmlns:a16="http://schemas.microsoft.com/office/drawing/2014/main" id="{4567F702-BEFF-48DC-86C1-7998D6BF19CA}"/>
                </a:ext>
              </a:extLst>
            </p:cNvPr>
            <p:cNvSpPr>
              <a:spLocks/>
            </p:cNvSpPr>
            <p:nvPr/>
          </p:nvSpPr>
          <p:spPr bwMode="auto">
            <a:xfrm>
              <a:off x="1181" y="2577"/>
              <a:ext cx="8" cy="8"/>
            </a:xfrm>
            <a:custGeom>
              <a:avLst/>
              <a:gdLst>
                <a:gd name="T0" fmla="*/ 8 w 8"/>
                <a:gd name="T1" fmla="*/ 0 h 8"/>
                <a:gd name="T2" fmla="*/ 0 w 8"/>
                <a:gd name="T3" fmla="*/ 0 h 8"/>
                <a:gd name="T4" fmla="*/ 0 w 8"/>
                <a:gd name="T5" fmla="*/ 8 h 8"/>
                <a:gd name="T6" fmla="*/ 8 w 8"/>
                <a:gd name="T7" fmla="*/ 0 h 8"/>
              </a:gdLst>
              <a:ahLst/>
              <a:cxnLst>
                <a:cxn ang="0">
                  <a:pos x="T0" y="T1"/>
                </a:cxn>
                <a:cxn ang="0">
                  <a:pos x="T2" y="T3"/>
                </a:cxn>
                <a:cxn ang="0">
                  <a:pos x="T4" y="T5"/>
                </a:cxn>
                <a:cxn ang="0">
                  <a:pos x="T6" y="T7"/>
                </a:cxn>
              </a:cxnLst>
              <a:rect l="0" t="0" r="r" b="b"/>
              <a:pathLst>
                <a:path w="8" h="8">
                  <a:moveTo>
                    <a:pt x="8" y="0"/>
                  </a:moveTo>
                  <a:lnTo>
                    <a:pt x="0" y="0"/>
                  </a:lnTo>
                  <a:lnTo>
                    <a:pt x="0" y="8"/>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600">
                <a:solidFill>
                  <a:srgbClr val="FFFFFF"/>
                </a:solidFill>
              </a:endParaRPr>
            </a:p>
          </p:txBody>
        </p:sp>
        <p:sp>
          <p:nvSpPr>
            <p:cNvPr id="82" name="Freeform 81">
              <a:extLst>
                <a:ext uri="{FF2B5EF4-FFF2-40B4-BE49-F238E27FC236}">
                  <a16:creationId xmlns:a16="http://schemas.microsoft.com/office/drawing/2014/main" id="{276DE77C-7662-4F42-937F-D6220B54873C}"/>
                </a:ext>
              </a:extLst>
            </p:cNvPr>
            <p:cNvSpPr>
              <a:spLocks/>
            </p:cNvSpPr>
            <p:nvPr/>
          </p:nvSpPr>
          <p:spPr bwMode="auto">
            <a:xfrm>
              <a:off x="1181" y="2577"/>
              <a:ext cx="8" cy="8"/>
            </a:xfrm>
            <a:custGeom>
              <a:avLst/>
              <a:gdLst>
                <a:gd name="T0" fmla="*/ 8 w 8"/>
                <a:gd name="T1" fmla="*/ 0 h 8"/>
                <a:gd name="T2" fmla="*/ 0 w 8"/>
                <a:gd name="T3" fmla="*/ 0 h 8"/>
                <a:gd name="T4" fmla="*/ 0 w 8"/>
                <a:gd name="T5" fmla="*/ 8 h 8"/>
                <a:gd name="T6" fmla="*/ 8 w 8"/>
                <a:gd name="T7" fmla="*/ 0 h 8"/>
              </a:gdLst>
              <a:ahLst/>
              <a:cxnLst>
                <a:cxn ang="0">
                  <a:pos x="T0" y="T1"/>
                </a:cxn>
                <a:cxn ang="0">
                  <a:pos x="T2" y="T3"/>
                </a:cxn>
                <a:cxn ang="0">
                  <a:pos x="T4" y="T5"/>
                </a:cxn>
                <a:cxn ang="0">
                  <a:pos x="T6" y="T7"/>
                </a:cxn>
              </a:cxnLst>
              <a:rect l="0" t="0" r="r" b="b"/>
              <a:pathLst>
                <a:path w="8" h="8">
                  <a:moveTo>
                    <a:pt x="8" y="0"/>
                  </a:moveTo>
                  <a:lnTo>
                    <a:pt x="0" y="0"/>
                  </a:lnTo>
                  <a:lnTo>
                    <a:pt x="0" y="8"/>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600">
                <a:solidFill>
                  <a:srgbClr val="FFFFFF"/>
                </a:solidFill>
              </a:endParaRPr>
            </a:p>
          </p:txBody>
        </p:sp>
        <p:sp>
          <p:nvSpPr>
            <p:cNvPr id="83" name="Freeform 82">
              <a:extLst>
                <a:ext uri="{FF2B5EF4-FFF2-40B4-BE49-F238E27FC236}">
                  <a16:creationId xmlns:a16="http://schemas.microsoft.com/office/drawing/2014/main" id="{BF63A2A7-4927-4AEA-93EE-2E2497B7EC38}"/>
                </a:ext>
              </a:extLst>
            </p:cNvPr>
            <p:cNvSpPr>
              <a:spLocks/>
            </p:cNvSpPr>
            <p:nvPr/>
          </p:nvSpPr>
          <p:spPr bwMode="auto">
            <a:xfrm>
              <a:off x="1181" y="2473"/>
              <a:ext cx="104" cy="78"/>
            </a:xfrm>
            <a:custGeom>
              <a:avLst/>
              <a:gdLst>
                <a:gd name="T0" fmla="*/ 104 w 104"/>
                <a:gd name="T1" fmla="*/ 0 h 78"/>
                <a:gd name="T2" fmla="*/ 0 w 104"/>
                <a:gd name="T3" fmla="*/ 0 h 78"/>
                <a:gd name="T4" fmla="*/ 0 w 104"/>
                <a:gd name="T5" fmla="*/ 78 h 78"/>
                <a:gd name="T6" fmla="*/ 33 w 104"/>
                <a:gd name="T7" fmla="*/ 78 h 78"/>
                <a:gd name="T8" fmla="*/ 104 w 104"/>
                <a:gd name="T9" fmla="*/ 0 h 78"/>
              </a:gdLst>
              <a:ahLst/>
              <a:cxnLst>
                <a:cxn ang="0">
                  <a:pos x="T0" y="T1"/>
                </a:cxn>
                <a:cxn ang="0">
                  <a:pos x="T2" y="T3"/>
                </a:cxn>
                <a:cxn ang="0">
                  <a:pos x="T4" y="T5"/>
                </a:cxn>
                <a:cxn ang="0">
                  <a:pos x="T6" y="T7"/>
                </a:cxn>
                <a:cxn ang="0">
                  <a:pos x="T8" y="T9"/>
                </a:cxn>
              </a:cxnLst>
              <a:rect l="0" t="0" r="r" b="b"/>
              <a:pathLst>
                <a:path w="104" h="78">
                  <a:moveTo>
                    <a:pt x="104" y="0"/>
                  </a:moveTo>
                  <a:lnTo>
                    <a:pt x="0" y="0"/>
                  </a:lnTo>
                  <a:lnTo>
                    <a:pt x="0" y="78"/>
                  </a:lnTo>
                  <a:lnTo>
                    <a:pt x="33" y="78"/>
                  </a:lnTo>
                  <a:lnTo>
                    <a:pt x="10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600">
                <a:solidFill>
                  <a:srgbClr val="FFFFFF"/>
                </a:solidFill>
              </a:endParaRPr>
            </a:p>
          </p:txBody>
        </p:sp>
        <p:sp>
          <p:nvSpPr>
            <p:cNvPr id="84" name="Freeform 83">
              <a:extLst>
                <a:ext uri="{FF2B5EF4-FFF2-40B4-BE49-F238E27FC236}">
                  <a16:creationId xmlns:a16="http://schemas.microsoft.com/office/drawing/2014/main" id="{090DA811-0DF6-443E-AFEB-4FD99D1604F0}"/>
                </a:ext>
              </a:extLst>
            </p:cNvPr>
            <p:cNvSpPr>
              <a:spLocks/>
            </p:cNvSpPr>
            <p:nvPr/>
          </p:nvSpPr>
          <p:spPr bwMode="auto">
            <a:xfrm>
              <a:off x="1181" y="2473"/>
              <a:ext cx="104" cy="78"/>
            </a:xfrm>
            <a:custGeom>
              <a:avLst/>
              <a:gdLst>
                <a:gd name="T0" fmla="*/ 104 w 104"/>
                <a:gd name="T1" fmla="*/ 0 h 78"/>
                <a:gd name="T2" fmla="*/ 0 w 104"/>
                <a:gd name="T3" fmla="*/ 0 h 78"/>
                <a:gd name="T4" fmla="*/ 0 w 104"/>
                <a:gd name="T5" fmla="*/ 78 h 78"/>
                <a:gd name="T6" fmla="*/ 33 w 104"/>
                <a:gd name="T7" fmla="*/ 78 h 78"/>
                <a:gd name="T8" fmla="*/ 104 w 104"/>
                <a:gd name="T9" fmla="*/ 0 h 78"/>
              </a:gdLst>
              <a:ahLst/>
              <a:cxnLst>
                <a:cxn ang="0">
                  <a:pos x="T0" y="T1"/>
                </a:cxn>
                <a:cxn ang="0">
                  <a:pos x="T2" y="T3"/>
                </a:cxn>
                <a:cxn ang="0">
                  <a:pos x="T4" y="T5"/>
                </a:cxn>
                <a:cxn ang="0">
                  <a:pos x="T6" y="T7"/>
                </a:cxn>
                <a:cxn ang="0">
                  <a:pos x="T8" y="T9"/>
                </a:cxn>
              </a:cxnLst>
              <a:rect l="0" t="0" r="r" b="b"/>
              <a:pathLst>
                <a:path w="104" h="78">
                  <a:moveTo>
                    <a:pt x="104" y="0"/>
                  </a:moveTo>
                  <a:lnTo>
                    <a:pt x="0" y="0"/>
                  </a:lnTo>
                  <a:lnTo>
                    <a:pt x="0" y="78"/>
                  </a:lnTo>
                  <a:lnTo>
                    <a:pt x="33" y="78"/>
                  </a:lnTo>
                  <a:lnTo>
                    <a:pt x="1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600">
                <a:solidFill>
                  <a:srgbClr val="FFFFFF"/>
                </a:solidFill>
              </a:endParaRPr>
            </a:p>
          </p:txBody>
        </p:sp>
        <p:sp>
          <p:nvSpPr>
            <p:cNvPr id="85" name="Rectangle 84">
              <a:extLst>
                <a:ext uri="{FF2B5EF4-FFF2-40B4-BE49-F238E27FC236}">
                  <a16:creationId xmlns:a16="http://schemas.microsoft.com/office/drawing/2014/main" id="{A4FB6825-DCFC-4568-A333-8353CB63E0C2}"/>
                </a:ext>
              </a:extLst>
            </p:cNvPr>
            <p:cNvSpPr>
              <a:spLocks noChangeArrowheads="1"/>
            </p:cNvSpPr>
            <p:nvPr/>
          </p:nvSpPr>
          <p:spPr bwMode="auto">
            <a:xfrm>
              <a:off x="870"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600">
                <a:solidFill>
                  <a:srgbClr val="FFFFFF"/>
                </a:solidFill>
              </a:endParaRPr>
            </a:p>
          </p:txBody>
        </p:sp>
        <p:sp>
          <p:nvSpPr>
            <p:cNvPr id="86" name="Rectangle 85">
              <a:extLst>
                <a:ext uri="{FF2B5EF4-FFF2-40B4-BE49-F238E27FC236}">
                  <a16:creationId xmlns:a16="http://schemas.microsoft.com/office/drawing/2014/main" id="{1E8833FC-19D9-40AD-8B27-9A8A2ED1DCCF}"/>
                </a:ext>
              </a:extLst>
            </p:cNvPr>
            <p:cNvSpPr>
              <a:spLocks noChangeArrowheads="1"/>
            </p:cNvSpPr>
            <p:nvPr/>
          </p:nvSpPr>
          <p:spPr bwMode="auto">
            <a:xfrm>
              <a:off x="870"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600">
                <a:solidFill>
                  <a:srgbClr val="FFFFFF"/>
                </a:solidFill>
              </a:endParaRPr>
            </a:p>
          </p:txBody>
        </p:sp>
        <p:sp>
          <p:nvSpPr>
            <p:cNvPr id="87" name="Rectangle 86">
              <a:extLst>
                <a:ext uri="{FF2B5EF4-FFF2-40B4-BE49-F238E27FC236}">
                  <a16:creationId xmlns:a16="http://schemas.microsoft.com/office/drawing/2014/main" id="{BDCC825A-FC07-4AB1-A974-EFA17975228E}"/>
                </a:ext>
              </a:extLst>
            </p:cNvPr>
            <p:cNvSpPr>
              <a:spLocks noChangeArrowheads="1"/>
            </p:cNvSpPr>
            <p:nvPr/>
          </p:nvSpPr>
          <p:spPr bwMode="auto">
            <a:xfrm>
              <a:off x="870"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600">
                <a:solidFill>
                  <a:srgbClr val="FFFFFF"/>
                </a:solidFill>
              </a:endParaRPr>
            </a:p>
          </p:txBody>
        </p:sp>
        <p:sp>
          <p:nvSpPr>
            <p:cNvPr id="88" name="Rectangle 87">
              <a:extLst>
                <a:ext uri="{FF2B5EF4-FFF2-40B4-BE49-F238E27FC236}">
                  <a16:creationId xmlns:a16="http://schemas.microsoft.com/office/drawing/2014/main" id="{9965BE68-E737-4611-8B50-9C07D3264949}"/>
                </a:ext>
              </a:extLst>
            </p:cNvPr>
            <p:cNvSpPr>
              <a:spLocks noChangeArrowheads="1"/>
            </p:cNvSpPr>
            <p:nvPr/>
          </p:nvSpPr>
          <p:spPr bwMode="auto">
            <a:xfrm>
              <a:off x="870" y="2577"/>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600">
                <a:solidFill>
                  <a:srgbClr val="FFFFFF"/>
                </a:solidFill>
              </a:endParaRPr>
            </a:p>
          </p:txBody>
        </p:sp>
        <p:sp>
          <p:nvSpPr>
            <p:cNvPr id="89" name="Rectangle 88">
              <a:extLst>
                <a:ext uri="{FF2B5EF4-FFF2-40B4-BE49-F238E27FC236}">
                  <a16:creationId xmlns:a16="http://schemas.microsoft.com/office/drawing/2014/main" id="{E40A890F-61A1-42D5-9432-DA519AD6DD5F}"/>
                </a:ext>
              </a:extLst>
            </p:cNvPr>
            <p:cNvSpPr>
              <a:spLocks noChangeArrowheads="1"/>
            </p:cNvSpPr>
            <p:nvPr/>
          </p:nvSpPr>
          <p:spPr bwMode="auto">
            <a:xfrm>
              <a:off x="870" y="2681"/>
              <a:ext cx="130" cy="79"/>
            </a:xfrm>
            <a:prstGeom prst="rect">
              <a:avLst/>
            </a:prstGeom>
            <a:solidFill>
              <a:srgbClr val="99CC5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600">
                <a:solidFill>
                  <a:srgbClr val="FFFFFF"/>
                </a:solidFill>
              </a:endParaRPr>
            </a:p>
          </p:txBody>
        </p:sp>
        <p:sp>
          <p:nvSpPr>
            <p:cNvPr id="90" name="Rectangle 89">
              <a:extLst>
                <a:ext uri="{FF2B5EF4-FFF2-40B4-BE49-F238E27FC236}">
                  <a16:creationId xmlns:a16="http://schemas.microsoft.com/office/drawing/2014/main" id="{EFFE8F9E-47D7-4B30-B777-0086C585A3B7}"/>
                </a:ext>
              </a:extLst>
            </p:cNvPr>
            <p:cNvSpPr>
              <a:spLocks noChangeArrowheads="1"/>
            </p:cNvSpPr>
            <p:nvPr/>
          </p:nvSpPr>
          <p:spPr bwMode="auto">
            <a:xfrm>
              <a:off x="870" y="2681"/>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600">
                <a:solidFill>
                  <a:srgbClr val="FFFFFF"/>
                </a:solidFill>
              </a:endParaRPr>
            </a:p>
          </p:txBody>
        </p:sp>
        <p:sp>
          <p:nvSpPr>
            <p:cNvPr id="91" name="Freeform 90">
              <a:extLst>
                <a:ext uri="{FF2B5EF4-FFF2-40B4-BE49-F238E27FC236}">
                  <a16:creationId xmlns:a16="http://schemas.microsoft.com/office/drawing/2014/main" id="{07E4C68B-7479-4165-813A-4CA30676B834}"/>
                </a:ext>
              </a:extLst>
            </p:cNvPr>
            <p:cNvSpPr>
              <a:spLocks/>
            </p:cNvSpPr>
            <p:nvPr/>
          </p:nvSpPr>
          <p:spPr bwMode="auto">
            <a:xfrm>
              <a:off x="870" y="2786"/>
              <a:ext cx="127" cy="77"/>
            </a:xfrm>
            <a:custGeom>
              <a:avLst/>
              <a:gdLst>
                <a:gd name="T0" fmla="*/ 127 w 127"/>
                <a:gd name="T1" fmla="*/ 0 h 77"/>
                <a:gd name="T2" fmla="*/ 0 w 127"/>
                <a:gd name="T3" fmla="*/ 0 h 77"/>
                <a:gd name="T4" fmla="*/ 0 w 127"/>
                <a:gd name="T5" fmla="*/ 77 h 77"/>
                <a:gd name="T6" fmla="*/ 55 w 127"/>
                <a:gd name="T7" fmla="*/ 77 h 77"/>
                <a:gd name="T8" fmla="*/ 127 w 127"/>
                <a:gd name="T9" fmla="*/ 0 h 77"/>
              </a:gdLst>
              <a:ahLst/>
              <a:cxnLst>
                <a:cxn ang="0">
                  <a:pos x="T0" y="T1"/>
                </a:cxn>
                <a:cxn ang="0">
                  <a:pos x="T2" y="T3"/>
                </a:cxn>
                <a:cxn ang="0">
                  <a:pos x="T4" y="T5"/>
                </a:cxn>
                <a:cxn ang="0">
                  <a:pos x="T6" y="T7"/>
                </a:cxn>
                <a:cxn ang="0">
                  <a:pos x="T8" y="T9"/>
                </a:cxn>
              </a:cxnLst>
              <a:rect l="0" t="0" r="r" b="b"/>
              <a:pathLst>
                <a:path w="127" h="77">
                  <a:moveTo>
                    <a:pt x="127" y="0"/>
                  </a:moveTo>
                  <a:lnTo>
                    <a:pt x="0" y="0"/>
                  </a:lnTo>
                  <a:lnTo>
                    <a:pt x="0" y="77"/>
                  </a:lnTo>
                  <a:lnTo>
                    <a:pt x="55" y="77"/>
                  </a:lnTo>
                  <a:lnTo>
                    <a:pt x="127" y="0"/>
                  </a:lnTo>
                  <a:close/>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600">
                <a:solidFill>
                  <a:srgbClr val="FFFFFF"/>
                </a:solidFill>
              </a:endParaRPr>
            </a:p>
          </p:txBody>
        </p:sp>
        <p:sp>
          <p:nvSpPr>
            <p:cNvPr id="92" name="Freeform 91">
              <a:extLst>
                <a:ext uri="{FF2B5EF4-FFF2-40B4-BE49-F238E27FC236}">
                  <a16:creationId xmlns:a16="http://schemas.microsoft.com/office/drawing/2014/main" id="{D6ABA913-4012-47F9-ACA7-EEE2DD5E7B70}"/>
                </a:ext>
              </a:extLst>
            </p:cNvPr>
            <p:cNvSpPr>
              <a:spLocks/>
            </p:cNvSpPr>
            <p:nvPr/>
          </p:nvSpPr>
          <p:spPr bwMode="auto">
            <a:xfrm>
              <a:off x="870" y="2786"/>
              <a:ext cx="127" cy="77"/>
            </a:xfrm>
            <a:custGeom>
              <a:avLst/>
              <a:gdLst>
                <a:gd name="T0" fmla="*/ 127 w 127"/>
                <a:gd name="T1" fmla="*/ 0 h 77"/>
                <a:gd name="T2" fmla="*/ 0 w 127"/>
                <a:gd name="T3" fmla="*/ 0 h 77"/>
                <a:gd name="T4" fmla="*/ 0 w 127"/>
                <a:gd name="T5" fmla="*/ 77 h 77"/>
                <a:gd name="T6" fmla="*/ 55 w 127"/>
                <a:gd name="T7" fmla="*/ 77 h 77"/>
                <a:gd name="T8" fmla="*/ 127 w 127"/>
                <a:gd name="T9" fmla="*/ 0 h 77"/>
              </a:gdLst>
              <a:ahLst/>
              <a:cxnLst>
                <a:cxn ang="0">
                  <a:pos x="T0" y="T1"/>
                </a:cxn>
                <a:cxn ang="0">
                  <a:pos x="T2" y="T3"/>
                </a:cxn>
                <a:cxn ang="0">
                  <a:pos x="T4" y="T5"/>
                </a:cxn>
                <a:cxn ang="0">
                  <a:pos x="T6" y="T7"/>
                </a:cxn>
                <a:cxn ang="0">
                  <a:pos x="T8" y="T9"/>
                </a:cxn>
              </a:cxnLst>
              <a:rect l="0" t="0" r="r" b="b"/>
              <a:pathLst>
                <a:path w="127" h="77">
                  <a:moveTo>
                    <a:pt x="127" y="0"/>
                  </a:moveTo>
                  <a:lnTo>
                    <a:pt x="0" y="0"/>
                  </a:lnTo>
                  <a:lnTo>
                    <a:pt x="0" y="77"/>
                  </a:lnTo>
                  <a:lnTo>
                    <a:pt x="55" y="77"/>
                  </a:lnTo>
                  <a:lnTo>
                    <a:pt x="1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600">
                <a:solidFill>
                  <a:srgbClr val="FFFFFF"/>
                </a:solidFill>
              </a:endParaRPr>
            </a:p>
          </p:txBody>
        </p:sp>
        <p:sp>
          <p:nvSpPr>
            <p:cNvPr id="93" name="Rectangle 92">
              <a:extLst>
                <a:ext uri="{FF2B5EF4-FFF2-40B4-BE49-F238E27FC236}">
                  <a16:creationId xmlns:a16="http://schemas.microsoft.com/office/drawing/2014/main" id="{E1BCDCAD-6378-4BB5-B731-FB6F99403C53}"/>
                </a:ext>
              </a:extLst>
            </p:cNvPr>
            <p:cNvSpPr>
              <a:spLocks noChangeArrowheads="1"/>
            </p:cNvSpPr>
            <p:nvPr/>
          </p:nvSpPr>
          <p:spPr bwMode="auto">
            <a:xfrm>
              <a:off x="1487" y="2092"/>
              <a:ext cx="368"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200" b="1">
                  <a:solidFill>
                    <a:srgbClr val="FFFFFF"/>
                  </a:solidFill>
                  <a:latin typeface="Segoe UI Semibold" panose="020B0702040204020203" pitchFamily="34" charset="0"/>
                </a:rPr>
                <a:t>RESOU</a:t>
              </a:r>
              <a:endParaRPr lang="en-US" altLang="en-US" sz="1600">
                <a:solidFill>
                  <a:srgbClr val="FFFFFF"/>
                </a:solidFill>
              </a:endParaRPr>
            </a:p>
          </p:txBody>
        </p:sp>
        <p:sp>
          <p:nvSpPr>
            <p:cNvPr id="94" name="Rectangle 93">
              <a:extLst>
                <a:ext uri="{FF2B5EF4-FFF2-40B4-BE49-F238E27FC236}">
                  <a16:creationId xmlns:a16="http://schemas.microsoft.com/office/drawing/2014/main" id="{75AFF152-31D9-43B4-A509-E8E6E8460ABD}"/>
                </a:ext>
              </a:extLst>
            </p:cNvPr>
            <p:cNvSpPr>
              <a:spLocks noChangeArrowheads="1"/>
            </p:cNvSpPr>
            <p:nvPr/>
          </p:nvSpPr>
          <p:spPr bwMode="auto">
            <a:xfrm>
              <a:off x="1838" y="2092"/>
              <a:ext cx="73"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200" b="1">
                  <a:solidFill>
                    <a:srgbClr val="FFFFFF"/>
                  </a:solidFill>
                  <a:latin typeface="Segoe UI Semibold" panose="020B0702040204020203" pitchFamily="34" charset="0"/>
                </a:rPr>
                <a:t>R</a:t>
              </a:r>
              <a:endParaRPr lang="en-US" altLang="en-US" sz="1600">
                <a:solidFill>
                  <a:srgbClr val="FFFFFF"/>
                </a:solidFill>
              </a:endParaRPr>
            </a:p>
          </p:txBody>
        </p:sp>
        <p:sp>
          <p:nvSpPr>
            <p:cNvPr id="95" name="Rectangle 94">
              <a:extLst>
                <a:ext uri="{FF2B5EF4-FFF2-40B4-BE49-F238E27FC236}">
                  <a16:creationId xmlns:a16="http://schemas.microsoft.com/office/drawing/2014/main" id="{140AA515-DE8E-4C6A-A934-28E6CC07808A}"/>
                </a:ext>
              </a:extLst>
            </p:cNvPr>
            <p:cNvSpPr>
              <a:spLocks noChangeArrowheads="1"/>
            </p:cNvSpPr>
            <p:nvPr/>
          </p:nvSpPr>
          <p:spPr bwMode="auto">
            <a:xfrm>
              <a:off x="1906" y="2092"/>
              <a:ext cx="24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200" b="1">
                  <a:solidFill>
                    <a:srgbClr val="FFFFFF"/>
                  </a:solidFill>
                  <a:latin typeface="Segoe UI Semibold" panose="020B0702040204020203" pitchFamily="34" charset="0"/>
                </a:rPr>
                <a:t>CE G</a:t>
              </a:r>
              <a:endParaRPr lang="en-US" altLang="en-US" sz="1600">
                <a:solidFill>
                  <a:srgbClr val="FFFFFF"/>
                </a:solidFill>
              </a:endParaRPr>
            </a:p>
          </p:txBody>
        </p:sp>
        <p:sp>
          <p:nvSpPr>
            <p:cNvPr id="96" name="Rectangle 95">
              <a:extLst>
                <a:ext uri="{FF2B5EF4-FFF2-40B4-BE49-F238E27FC236}">
                  <a16:creationId xmlns:a16="http://schemas.microsoft.com/office/drawing/2014/main" id="{58030C0A-D163-4E89-B8AA-B0D81B1B4B1D}"/>
                </a:ext>
              </a:extLst>
            </p:cNvPr>
            <p:cNvSpPr>
              <a:spLocks noChangeArrowheads="1"/>
            </p:cNvSpPr>
            <p:nvPr/>
          </p:nvSpPr>
          <p:spPr bwMode="auto">
            <a:xfrm>
              <a:off x="2142" y="2092"/>
              <a:ext cx="73"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200" b="1" dirty="0">
                  <a:solidFill>
                    <a:srgbClr val="FFFFFF"/>
                  </a:solidFill>
                  <a:latin typeface="Segoe UI Semibold" panose="020B0702040204020203" pitchFamily="34" charset="0"/>
                </a:rPr>
                <a:t>R</a:t>
              </a:r>
              <a:endParaRPr lang="en-US" altLang="en-US" sz="1600" dirty="0">
                <a:solidFill>
                  <a:srgbClr val="FFFFFF"/>
                </a:solidFill>
              </a:endParaRPr>
            </a:p>
          </p:txBody>
        </p:sp>
        <p:sp>
          <p:nvSpPr>
            <p:cNvPr id="97" name="Rectangle 96">
              <a:extLst>
                <a:ext uri="{FF2B5EF4-FFF2-40B4-BE49-F238E27FC236}">
                  <a16:creationId xmlns:a16="http://schemas.microsoft.com/office/drawing/2014/main" id="{34EE6F35-CF6D-4738-BD81-DD7371EBE90B}"/>
                </a:ext>
              </a:extLst>
            </p:cNvPr>
            <p:cNvSpPr>
              <a:spLocks noChangeArrowheads="1"/>
            </p:cNvSpPr>
            <p:nvPr/>
          </p:nvSpPr>
          <p:spPr bwMode="auto">
            <a:xfrm>
              <a:off x="2210" y="2092"/>
              <a:ext cx="239"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200" b="1">
                  <a:solidFill>
                    <a:srgbClr val="FFFFFF"/>
                  </a:solidFill>
                  <a:latin typeface="Segoe UI Semibold" panose="020B0702040204020203" pitchFamily="34" charset="0"/>
                </a:rPr>
                <a:t>OUP</a:t>
              </a:r>
              <a:endParaRPr lang="en-US" altLang="en-US" sz="1600">
                <a:solidFill>
                  <a:srgbClr val="FFFFFF"/>
                </a:solidFill>
              </a:endParaRPr>
            </a:p>
          </p:txBody>
        </p:sp>
        <p:sp>
          <p:nvSpPr>
            <p:cNvPr id="98" name="Freeform 97">
              <a:extLst>
                <a:ext uri="{FF2B5EF4-FFF2-40B4-BE49-F238E27FC236}">
                  <a16:creationId xmlns:a16="http://schemas.microsoft.com/office/drawing/2014/main" id="{0CBAC087-796D-4715-AA56-382204073C61}"/>
                </a:ext>
              </a:extLst>
            </p:cNvPr>
            <p:cNvSpPr>
              <a:spLocks/>
            </p:cNvSpPr>
            <p:nvPr/>
          </p:nvSpPr>
          <p:spPr bwMode="auto">
            <a:xfrm>
              <a:off x="1735" y="1276"/>
              <a:ext cx="90" cy="16"/>
            </a:xfrm>
            <a:custGeom>
              <a:avLst/>
              <a:gdLst>
                <a:gd name="T0" fmla="*/ 7 w 77"/>
                <a:gd name="T1" fmla="*/ 14 h 14"/>
                <a:gd name="T2" fmla="*/ 0 w 77"/>
                <a:gd name="T3" fmla="*/ 7 h 14"/>
                <a:gd name="T4" fmla="*/ 7 w 77"/>
                <a:gd name="T5" fmla="*/ 0 h 14"/>
                <a:gd name="T6" fmla="*/ 70 w 77"/>
                <a:gd name="T7" fmla="*/ 0 h 14"/>
                <a:gd name="T8" fmla="*/ 77 w 77"/>
                <a:gd name="T9" fmla="*/ 7 h 14"/>
                <a:gd name="T10" fmla="*/ 70 w 77"/>
                <a:gd name="T11" fmla="*/ 14 h 14"/>
                <a:gd name="T12" fmla="*/ 7 w 77"/>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77" h="14">
                  <a:moveTo>
                    <a:pt x="7" y="14"/>
                  </a:moveTo>
                  <a:cubicBezTo>
                    <a:pt x="3" y="14"/>
                    <a:pt x="0" y="11"/>
                    <a:pt x="0" y="7"/>
                  </a:cubicBezTo>
                  <a:cubicBezTo>
                    <a:pt x="0" y="3"/>
                    <a:pt x="3" y="0"/>
                    <a:pt x="7" y="0"/>
                  </a:cubicBezTo>
                  <a:cubicBezTo>
                    <a:pt x="70" y="0"/>
                    <a:pt x="70" y="0"/>
                    <a:pt x="70" y="0"/>
                  </a:cubicBezTo>
                  <a:cubicBezTo>
                    <a:pt x="74" y="0"/>
                    <a:pt x="77" y="3"/>
                    <a:pt x="77" y="7"/>
                  </a:cubicBezTo>
                  <a:cubicBezTo>
                    <a:pt x="77" y="11"/>
                    <a:pt x="74" y="14"/>
                    <a:pt x="70" y="14"/>
                  </a:cubicBezTo>
                  <a:lnTo>
                    <a:pt x="7" y="14"/>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600">
                <a:solidFill>
                  <a:srgbClr val="FFFFFF"/>
                </a:solidFill>
              </a:endParaRPr>
            </a:p>
          </p:txBody>
        </p:sp>
        <p:sp>
          <p:nvSpPr>
            <p:cNvPr id="99" name="Freeform 98">
              <a:extLst>
                <a:ext uri="{FF2B5EF4-FFF2-40B4-BE49-F238E27FC236}">
                  <a16:creationId xmlns:a16="http://schemas.microsoft.com/office/drawing/2014/main" id="{48FF6781-D19F-4592-B119-22F242AFCADB}"/>
                </a:ext>
              </a:extLst>
            </p:cNvPr>
            <p:cNvSpPr>
              <a:spLocks/>
            </p:cNvSpPr>
            <p:nvPr/>
          </p:nvSpPr>
          <p:spPr bwMode="auto">
            <a:xfrm>
              <a:off x="1735" y="1276"/>
              <a:ext cx="28" cy="16"/>
            </a:xfrm>
            <a:custGeom>
              <a:avLst/>
              <a:gdLst>
                <a:gd name="T0" fmla="*/ 22 w 24"/>
                <a:gd name="T1" fmla="*/ 0 h 14"/>
                <a:gd name="T2" fmla="*/ 7 w 24"/>
                <a:gd name="T3" fmla="*/ 0 h 14"/>
                <a:gd name="T4" fmla="*/ 0 w 24"/>
                <a:gd name="T5" fmla="*/ 7 h 14"/>
                <a:gd name="T6" fmla="*/ 7 w 24"/>
                <a:gd name="T7" fmla="*/ 14 h 14"/>
                <a:gd name="T8" fmla="*/ 22 w 24"/>
                <a:gd name="T9" fmla="*/ 14 h 14"/>
                <a:gd name="T10" fmla="*/ 24 w 24"/>
                <a:gd name="T11" fmla="*/ 7 h 14"/>
                <a:gd name="T12" fmla="*/ 22 w 2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24" h="14">
                  <a:moveTo>
                    <a:pt x="22" y="0"/>
                  </a:moveTo>
                  <a:cubicBezTo>
                    <a:pt x="7" y="0"/>
                    <a:pt x="7" y="0"/>
                    <a:pt x="7" y="0"/>
                  </a:cubicBezTo>
                  <a:cubicBezTo>
                    <a:pt x="3" y="0"/>
                    <a:pt x="0" y="3"/>
                    <a:pt x="0" y="7"/>
                  </a:cubicBezTo>
                  <a:cubicBezTo>
                    <a:pt x="0" y="11"/>
                    <a:pt x="3" y="14"/>
                    <a:pt x="7" y="14"/>
                  </a:cubicBezTo>
                  <a:cubicBezTo>
                    <a:pt x="22" y="14"/>
                    <a:pt x="22" y="14"/>
                    <a:pt x="22" y="14"/>
                  </a:cubicBezTo>
                  <a:cubicBezTo>
                    <a:pt x="23" y="12"/>
                    <a:pt x="24" y="10"/>
                    <a:pt x="24" y="7"/>
                  </a:cubicBezTo>
                  <a:cubicBezTo>
                    <a:pt x="24" y="5"/>
                    <a:pt x="23" y="2"/>
                    <a:pt x="22"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600">
                <a:solidFill>
                  <a:srgbClr val="FFFFFF"/>
                </a:solidFill>
              </a:endParaRPr>
            </a:p>
          </p:txBody>
        </p:sp>
        <p:sp>
          <p:nvSpPr>
            <p:cNvPr id="100" name="Freeform 99">
              <a:extLst>
                <a:ext uri="{FF2B5EF4-FFF2-40B4-BE49-F238E27FC236}">
                  <a16:creationId xmlns:a16="http://schemas.microsoft.com/office/drawing/2014/main" id="{7750080F-9E2C-4D3A-8222-273618336691}"/>
                </a:ext>
              </a:extLst>
            </p:cNvPr>
            <p:cNvSpPr>
              <a:spLocks/>
            </p:cNvSpPr>
            <p:nvPr/>
          </p:nvSpPr>
          <p:spPr bwMode="auto">
            <a:xfrm>
              <a:off x="1776" y="1276"/>
              <a:ext cx="8" cy="16"/>
            </a:xfrm>
            <a:custGeom>
              <a:avLst/>
              <a:gdLst>
                <a:gd name="T0" fmla="*/ 7 w 7"/>
                <a:gd name="T1" fmla="*/ 0 h 14"/>
                <a:gd name="T2" fmla="*/ 0 w 7"/>
                <a:gd name="T3" fmla="*/ 0 h 14"/>
                <a:gd name="T4" fmla="*/ 1 w 7"/>
                <a:gd name="T5" fmla="*/ 7 h 14"/>
                <a:gd name="T6" fmla="*/ 0 w 7"/>
                <a:gd name="T7" fmla="*/ 14 h 14"/>
                <a:gd name="T8" fmla="*/ 7 w 7"/>
                <a:gd name="T9" fmla="*/ 14 h 14"/>
                <a:gd name="T10" fmla="*/ 6 w 7"/>
                <a:gd name="T11" fmla="*/ 7 h 14"/>
                <a:gd name="T12" fmla="*/ 7 w 7"/>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7" h="14">
                  <a:moveTo>
                    <a:pt x="7" y="0"/>
                  </a:moveTo>
                  <a:cubicBezTo>
                    <a:pt x="0" y="0"/>
                    <a:pt x="0" y="0"/>
                    <a:pt x="0" y="0"/>
                  </a:cubicBezTo>
                  <a:cubicBezTo>
                    <a:pt x="1" y="2"/>
                    <a:pt x="1" y="5"/>
                    <a:pt x="1" y="7"/>
                  </a:cubicBezTo>
                  <a:cubicBezTo>
                    <a:pt x="1" y="10"/>
                    <a:pt x="1" y="12"/>
                    <a:pt x="0" y="14"/>
                  </a:cubicBezTo>
                  <a:cubicBezTo>
                    <a:pt x="7" y="14"/>
                    <a:pt x="7" y="14"/>
                    <a:pt x="7" y="14"/>
                  </a:cubicBezTo>
                  <a:cubicBezTo>
                    <a:pt x="6" y="12"/>
                    <a:pt x="6" y="10"/>
                    <a:pt x="6" y="7"/>
                  </a:cubicBezTo>
                  <a:cubicBezTo>
                    <a:pt x="6" y="5"/>
                    <a:pt x="6" y="2"/>
                    <a:pt x="7"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600">
                <a:solidFill>
                  <a:srgbClr val="FFFFFF"/>
                </a:solidFill>
              </a:endParaRPr>
            </a:p>
          </p:txBody>
        </p:sp>
        <p:sp>
          <p:nvSpPr>
            <p:cNvPr id="101" name="Freeform 100">
              <a:extLst>
                <a:ext uri="{FF2B5EF4-FFF2-40B4-BE49-F238E27FC236}">
                  <a16:creationId xmlns:a16="http://schemas.microsoft.com/office/drawing/2014/main" id="{B48A5E13-B95C-4972-9EAC-1F479A7DE57D}"/>
                </a:ext>
              </a:extLst>
            </p:cNvPr>
            <p:cNvSpPr>
              <a:spLocks/>
            </p:cNvSpPr>
            <p:nvPr/>
          </p:nvSpPr>
          <p:spPr bwMode="auto">
            <a:xfrm>
              <a:off x="1797" y="1276"/>
              <a:ext cx="28" cy="16"/>
            </a:xfrm>
            <a:custGeom>
              <a:avLst/>
              <a:gdLst>
                <a:gd name="T0" fmla="*/ 24 w 24"/>
                <a:gd name="T1" fmla="*/ 7 h 14"/>
                <a:gd name="T2" fmla="*/ 17 w 24"/>
                <a:gd name="T3" fmla="*/ 0 h 14"/>
                <a:gd name="T4" fmla="*/ 2 w 24"/>
                <a:gd name="T5" fmla="*/ 0 h 14"/>
                <a:gd name="T6" fmla="*/ 0 w 24"/>
                <a:gd name="T7" fmla="*/ 7 h 14"/>
                <a:gd name="T8" fmla="*/ 2 w 24"/>
                <a:gd name="T9" fmla="*/ 14 h 14"/>
                <a:gd name="T10" fmla="*/ 17 w 24"/>
                <a:gd name="T11" fmla="*/ 14 h 14"/>
                <a:gd name="T12" fmla="*/ 24 w 24"/>
                <a:gd name="T13" fmla="*/ 7 h 14"/>
              </a:gdLst>
              <a:ahLst/>
              <a:cxnLst>
                <a:cxn ang="0">
                  <a:pos x="T0" y="T1"/>
                </a:cxn>
                <a:cxn ang="0">
                  <a:pos x="T2" y="T3"/>
                </a:cxn>
                <a:cxn ang="0">
                  <a:pos x="T4" y="T5"/>
                </a:cxn>
                <a:cxn ang="0">
                  <a:pos x="T6" y="T7"/>
                </a:cxn>
                <a:cxn ang="0">
                  <a:pos x="T8" y="T9"/>
                </a:cxn>
                <a:cxn ang="0">
                  <a:pos x="T10" y="T11"/>
                </a:cxn>
                <a:cxn ang="0">
                  <a:pos x="T12" y="T13"/>
                </a:cxn>
              </a:cxnLst>
              <a:rect l="0" t="0" r="r" b="b"/>
              <a:pathLst>
                <a:path w="24" h="14">
                  <a:moveTo>
                    <a:pt x="24" y="7"/>
                  </a:moveTo>
                  <a:cubicBezTo>
                    <a:pt x="24" y="3"/>
                    <a:pt x="21" y="0"/>
                    <a:pt x="17" y="0"/>
                  </a:cubicBezTo>
                  <a:cubicBezTo>
                    <a:pt x="2" y="0"/>
                    <a:pt x="2" y="0"/>
                    <a:pt x="2" y="0"/>
                  </a:cubicBezTo>
                  <a:cubicBezTo>
                    <a:pt x="1" y="2"/>
                    <a:pt x="0" y="5"/>
                    <a:pt x="0" y="7"/>
                  </a:cubicBezTo>
                  <a:cubicBezTo>
                    <a:pt x="0" y="10"/>
                    <a:pt x="1" y="12"/>
                    <a:pt x="2" y="14"/>
                  </a:cubicBezTo>
                  <a:cubicBezTo>
                    <a:pt x="17" y="14"/>
                    <a:pt x="17" y="14"/>
                    <a:pt x="17" y="14"/>
                  </a:cubicBezTo>
                  <a:cubicBezTo>
                    <a:pt x="21" y="14"/>
                    <a:pt x="24" y="11"/>
                    <a:pt x="24" y="7"/>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600">
                <a:solidFill>
                  <a:srgbClr val="FFFFFF"/>
                </a:solidFill>
              </a:endParaRPr>
            </a:p>
          </p:txBody>
        </p:sp>
        <p:sp>
          <p:nvSpPr>
            <p:cNvPr id="102" name="Freeform 101">
              <a:extLst>
                <a:ext uri="{FF2B5EF4-FFF2-40B4-BE49-F238E27FC236}">
                  <a16:creationId xmlns:a16="http://schemas.microsoft.com/office/drawing/2014/main" id="{4AFCFBBC-AF61-4574-B559-B8CE3BCEED70}"/>
                </a:ext>
              </a:extLst>
            </p:cNvPr>
            <p:cNvSpPr>
              <a:spLocks/>
            </p:cNvSpPr>
            <p:nvPr/>
          </p:nvSpPr>
          <p:spPr bwMode="auto">
            <a:xfrm>
              <a:off x="1761" y="1276"/>
              <a:ext cx="16" cy="16"/>
            </a:xfrm>
            <a:custGeom>
              <a:avLst/>
              <a:gdLst>
                <a:gd name="T0" fmla="*/ 13 w 14"/>
                <a:gd name="T1" fmla="*/ 0 h 14"/>
                <a:gd name="T2" fmla="*/ 0 w 14"/>
                <a:gd name="T3" fmla="*/ 0 h 14"/>
                <a:gd name="T4" fmla="*/ 2 w 14"/>
                <a:gd name="T5" fmla="*/ 7 h 14"/>
                <a:gd name="T6" fmla="*/ 0 w 14"/>
                <a:gd name="T7" fmla="*/ 14 h 14"/>
                <a:gd name="T8" fmla="*/ 13 w 14"/>
                <a:gd name="T9" fmla="*/ 14 h 14"/>
                <a:gd name="T10" fmla="*/ 14 w 14"/>
                <a:gd name="T11" fmla="*/ 7 h 14"/>
                <a:gd name="T12" fmla="*/ 13 w 1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13" y="0"/>
                  </a:moveTo>
                  <a:cubicBezTo>
                    <a:pt x="0" y="0"/>
                    <a:pt x="0" y="0"/>
                    <a:pt x="0" y="0"/>
                  </a:cubicBezTo>
                  <a:cubicBezTo>
                    <a:pt x="1" y="2"/>
                    <a:pt x="2" y="5"/>
                    <a:pt x="2" y="7"/>
                  </a:cubicBezTo>
                  <a:cubicBezTo>
                    <a:pt x="2" y="10"/>
                    <a:pt x="1" y="12"/>
                    <a:pt x="0" y="14"/>
                  </a:cubicBezTo>
                  <a:cubicBezTo>
                    <a:pt x="13" y="14"/>
                    <a:pt x="13" y="14"/>
                    <a:pt x="13" y="14"/>
                  </a:cubicBezTo>
                  <a:cubicBezTo>
                    <a:pt x="14" y="12"/>
                    <a:pt x="14" y="10"/>
                    <a:pt x="14" y="7"/>
                  </a:cubicBezTo>
                  <a:cubicBezTo>
                    <a:pt x="14" y="5"/>
                    <a:pt x="14" y="2"/>
                    <a:pt x="13"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600">
                <a:solidFill>
                  <a:srgbClr val="FFFFFF"/>
                </a:solidFill>
              </a:endParaRPr>
            </a:p>
          </p:txBody>
        </p:sp>
        <p:sp>
          <p:nvSpPr>
            <p:cNvPr id="103" name="Freeform 102">
              <a:extLst>
                <a:ext uri="{FF2B5EF4-FFF2-40B4-BE49-F238E27FC236}">
                  <a16:creationId xmlns:a16="http://schemas.microsoft.com/office/drawing/2014/main" id="{769522A5-A10C-4411-8114-7B0B3ABBF0F5}"/>
                </a:ext>
              </a:extLst>
            </p:cNvPr>
            <p:cNvSpPr>
              <a:spLocks/>
            </p:cNvSpPr>
            <p:nvPr/>
          </p:nvSpPr>
          <p:spPr bwMode="auto">
            <a:xfrm>
              <a:off x="1698" y="1257"/>
              <a:ext cx="76" cy="55"/>
            </a:xfrm>
            <a:custGeom>
              <a:avLst/>
              <a:gdLst>
                <a:gd name="T0" fmla="*/ 45 w 65"/>
                <a:gd name="T1" fmla="*/ 35 h 47"/>
                <a:gd name="T2" fmla="*/ 23 w 65"/>
                <a:gd name="T3" fmla="*/ 35 h 47"/>
                <a:gd name="T4" fmla="*/ 12 w 65"/>
                <a:gd name="T5" fmla="*/ 23 h 47"/>
                <a:gd name="T6" fmla="*/ 23 w 65"/>
                <a:gd name="T7" fmla="*/ 12 h 47"/>
                <a:gd name="T8" fmla="*/ 45 w 65"/>
                <a:gd name="T9" fmla="*/ 12 h 47"/>
                <a:gd name="T10" fmla="*/ 46 w 65"/>
                <a:gd name="T11" fmla="*/ 12 h 47"/>
                <a:gd name="T12" fmla="*/ 65 w 65"/>
                <a:gd name="T13" fmla="*/ 12 h 47"/>
                <a:gd name="T14" fmla="*/ 45 w 65"/>
                <a:gd name="T15" fmla="*/ 0 h 47"/>
                <a:gd name="T16" fmla="*/ 23 w 65"/>
                <a:gd name="T17" fmla="*/ 0 h 47"/>
                <a:gd name="T18" fmla="*/ 0 w 65"/>
                <a:gd name="T19" fmla="*/ 23 h 47"/>
                <a:gd name="T20" fmla="*/ 23 w 65"/>
                <a:gd name="T21" fmla="*/ 47 h 47"/>
                <a:gd name="T22" fmla="*/ 45 w 65"/>
                <a:gd name="T23" fmla="*/ 47 h 47"/>
                <a:gd name="T24" fmla="*/ 65 w 65"/>
                <a:gd name="T25" fmla="*/ 35 h 47"/>
                <a:gd name="T26" fmla="*/ 46 w 65"/>
                <a:gd name="T27" fmla="*/ 35 h 47"/>
                <a:gd name="T28" fmla="*/ 45 w 65"/>
                <a:gd name="T29" fmla="*/ 3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47">
                  <a:moveTo>
                    <a:pt x="45" y="35"/>
                  </a:moveTo>
                  <a:cubicBezTo>
                    <a:pt x="23" y="35"/>
                    <a:pt x="23" y="35"/>
                    <a:pt x="23" y="35"/>
                  </a:cubicBezTo>
                  <a:cubicBezTo>
                    <a:pt x="17" y="35"/>
                    <a:pt x="12" y="30"/>
                    <a:pt x="12" y="23"/>
                  </a:cubicBezTo>
                  <a:cubicBezTo>
                    <a:pt x="12" y="17"/>
                    <a:pt x="17" y="12"/>
                    <a:pt x="23" y="12"/>
                  </a:cubicBezTo>
                  <a:cubicBezTo>
                    <a:pt x="45" y="12"/>
                    <a:pt x="45" y="12"/>
                    <a:pt x="45" y="12"/>
                  </a:cubicBezTo>
                  <a:cubicBezTo>
                    <a:pt x="45" y="12"/>
                    <a:pt x="46" y="12"/>
                    <a:pt x="46" y="12"/>
                  </a:cubicBezTo>
                  <a:cubicBezTo>
                    <a:pt x="65" y="12"/>
                    <a:pt x="65" y="12"/>
                    <a:pt x="65" y="12"/>
                  </a:cubicBezTo>
                  <a:cubicBezTo>
                    <a:pt x="61" y="5"/>
                    <a:pt x="54" y="0"/>
                    <a:pt x="45" y="0"/>
                  </a:cubicBezTo>
                  <a:cubicBezTo>
                    <a:pt x="23" y="0"/>
                    <a:pt x="23" y="0"/>
                    <a:pt x="23" y="0"/>
                  </a:cubicBezTo>
                  <a:cubicBezTo>
                    <a:pt x="10" y="0"/>
                    <a:pt x="0" y="10"/>
                    <a:pt x="0" y="23"/>
                  </a:cubicBezTo>
                  <a:cubicBezTo>
                    <a:pt x="0" y="36"/>
                    <a:pt x="10" y="47"/>
                    <a:pt x="23" y="47"/>
                  </a:cubicBezTo>
                  <a:cubicBezTo>
                    <a:pt x="45" y="47"/>
                    <a:pt x="45" y="47"/>
                    <a:pt x="45" y="47"/>
                  </a:cubicBezTo>
                  <a:cubicBezTo>
                    <a:pt x="54" y="47"/>
                    <a:pt x="61" y="42"/>
                    <a:pt x="65" y="35"/>
                  </a:cubicBezTo>
                  <a:cubicBezTo>
                    <a:pt x="46" y="35"/>
                    <a:pt x="46" y="35"/>
                    <a:pt x="46" y="35"/>
                  </a:cubicBezTo>
                  <a:cubicBezTo>
                    <a:pt x="46" y="35"/>
                    <a:pt x="45" y="35"/>
                    <a:pt x="45" y="35"/>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600">
                <a:solidFill>
                  <a:srgbClr val="FFFFFF"/>
                </a:solidFill>
              </a:endParaRPr>
            </a:p>
          </p:txBody>
        </p:sp>
        <p:sp>
          <p:nvSpPr>
            <p:cNvPr id="104" name="Freeform 103">
              <a:extLst>
                <a:ext uri="{FF2B5EF4-FFF2-40B4-BE49-F238E27FC236}">
                  <a16:creationId xmlns:a16="http://schemas.microsoft.com/office/drawing/2014/main" id="{9CA03120-FAA7-4E2C-A3A0-2C575678A0E4}"/>
                </a:ext>
              </a:extLst>
            </p:cNvPr>
            <p:cNvSpPr>
              <a:spLocks/>
            </p:cNvSpPr>
            <p:nvPr/>
          </p:nvSpPr>
          <p:spPr bwMode="auto">
            <a:xfrm>
              <a:off x="1783" y="1276"/>
              <a:ext cx="17" cy="16"/>
            </a:xfrm>
            <a:custGeom>
              <a:avLst/>
              <a:gdLst>
                <a:gd name="T0" fmla="*/ 14 w 14"/>
                <a:gd name="T1" fmla="*/ 0 h 14"/>
                <a:gd name="T2" fmla="*/ 1 w 14"/>
                <a:gd name="T3" fmla="*/ 0 h 14"/>
                <a:gd name="T4" fmla="*/ 0 w 14"/>
                <a:gd name="T5" fmla="*/ 7 h 14"/>
                <a:gd name="T6" fmla="*/ 1 w 14"/>
                <a:gd name="T7" fmla="*/ 14 h 14"/>
                <a:gd name="T8" fmla="*/ 14 w 14"/>
                <a:gd name="T9" fmla="*/ 14 h 14"/>
                <a:gd name="T10" fmla="*/ 12 w 14"/>
                <a:gd name="T11" fmla="*/ 7 h 14"/>
                <a:gd name="T12" fmla="*/ 14 w 1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14" y="0"/>
                  </a:moveTo>
                  <a:cubicBezTo>
                    <a:pt x="1" y="0"/>
                    <a:pt x="1" y="0"/>
                    <a:pt x="1" y="0"/>
                  </a:cubicBezTo>
                  <a:cubicBezTo>
                    <a:pt x="0" y="2"/>
                    <a:pt x="0" y="5"/>
                    <a:pt x="0" y="7"/>
                  </a:cubicBezTo>
                  <a:cubicBezTo>
                    <a:pt x="0" y="10"/>
                    <a:pt x="0" y="12"/>
                    <a:pt x="1" y="14"/>
                  </a:cubicBezTo>
                  <a:cubicBezTo>
                    <a:pt x="14" y="14"/>
                    <a:pt x="14" y="14"/>
                    <a:pt x="14" y="14"/>
                  </a:cubicBezTo>
                  <a:cubicBezTo>
                    <a:pt x="13" y="12"/>
                    <a:pt x="12" y="10"/>
                    <a:pt x="12" y="7"/>
                  </a:cubicBezTo>
                  <a:cubicBezTo>
                    <a:pt x="12" y="5"/>
                    <a:pt x="13" y="2"/>
                    <a:pt x="14"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600">
                <a:solidFill>
                  <a:srgbClr val="FFFFFF"/>
                </a:solidFill>
              </a:endParaRPr>
            </a:p>
          </p:txBody>
        </p:sp>
        <p:sp>
          <p:nvSpPr>
            <p:cNvPr id="105" name="Freeform 104">
              <a:extLst>
                <a:ext uri="{FF2B5EF4-FFF2-40B4-BE49-F238E27FC236}">
                  <a16:creationId xmlns:a16="http://schemas.microsoft.com/office/drawing/2014/main" id="{80BB8007-6CE6-445A-BC69-8A5F67E9BE3A}"/>
                </a:ext>
              </a:extLst>
            </p:cNvPr>
            <p:cNvSpPr>
              <a:spLocks/>
            </p:cNvSpPr>
            <p:nvPr/>
          </p:nvSpPr>
          <p:spPr bwMode="auto">
            <a:xfrm>
              <a:off x="1787" y="1257"/>
              <a:ext cx="77" cy="55"/>
            </a:xfrm>
            <a:custGeom>
              <a:avLst/>
              <a:gdLst>
                <a:gd name="T0" fmla="*/ 42 w 66"/>
                <a:gd name="T1" fmla="*/ 0 h 47"/>
                <a:gd name="T2" fmla="*/ 20 w 66"/>
                <a:gd name="T3" fmla="*/ 0 h 47"/>
                <a:gd name="T4" fmla="*/ 0 w 66"/>
                <a:gd name="T5" fmla="*/ 12 h 47"/>
                <a:gd name="T6" fmla="*/ 19 w 66"/>
                <a:gd name="T7" fmla="*/ 12 h 47"/>
                <a:gd name="T8" fmla="*/ 20 w 66"/>
                <a:gd name="T9" fmla="*/ 12 h 47"/>
                <a:gd name="T10" fmla="*/ 42 w 66"/>
                <a:gd name="T11" fmla="*/ 12 h 47"/>
                <a:gd name="T12" fmla="*/ 54 w 66"/>
                <a:gd name="T13" fmla="*/ 23 h 47"/>
                <a:gd name="T14" fmla="*/ 42 w 66"/>
                <a:gd name="T15" fmla="*/ 35 h 47"/>
                <a:gd name="T16" fmla="*/ 20 w 66"/>
                <a:gd name="T17" fmla="*/ 35 h 47"/>
                <a:gd name="T18" fmla="*/ 19 w 66"/>
                <a:gd name="T19" fmla="*/ 35 h 47"/>
                <a:gd name="T20" fmla="*/ 0 w 66"/>
                <a:gd name="T21" fmla="*/ 35 h 47"/>
                <a:gd name="T22" fmla="*/ 20 w 66"/>
                <a:gd name="T23" fmla="*/ 47 h 47"/>
                <a:gd name="T24" fmla="*/ 42 w 66"/>
                <a:gd name="T25" fmla="*/ 47 h 47"/>
                <a:gd name="T26" fmla="*/ 66 w 66"/>
                <a:gd name="T27" fmla="*/ 23 h 47"/>
                <a:gd name="T28" fmla="*/ 42 w 66"/>
                <a:gd name="T2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47">
                  <a:moveTo>
                    <a:pt x="42" y="0"/>
                  </a:moveTo>
                  <a:cubicBezTo>
                    <a:pt x="20" y="0"/>
                    <a:pt x="20" y="0"/>
                    <a:pt x="20" y="0"/>
                  </a:cubicBezTo>
                  <a:cubicBezTo>
                    <a:pt x="11" y="0"/>
                    <a:pt x="4" y="5"/>
                    <a:pt x="0" y="12"/>
                  </a:cubicBezTo>
                  <a:cubicBezTo>
                    <a:pt x="19" y="12"/>
                    <a:pt x="19" y="12"/>
                    <a:pt x="19" y="12"/>
                  </a:cubicBezTo>
                  <a:cubicBezTo>
                    <a:pt x="19" y="12"/>
                    <a:pt x="20" y="12"/>
                    <a:pt x="20" y="12"/>
                  </a:cubicBezTo>
                  <a:cubicBezTo>
                    <a:pt x="42" y="12"/>
                    <a:pt x="42" y="12"/>
                    <a:pt x="42" y="12"/>
                  </a:cubicBezTo>
                  <a:cubicBezTo>
                    <a:pt x="48" y="12"/>
                    <a:pt x="54" y="17"/>
                    <a:pt x="54" y="23"/>
                  </a:cubicBezTo>
                  <a:cubicBezTo>
                    <a:pt x="54" y="30"/>
                    <a:pt x="48" y="35"/>
                    <a:pt x="42" y="35"/>
                  </a:cubicBezTo>
                  <a:cubicBezTo>
                    <a:pt x="20" y="35"/>
                    <a:pt x="20" y="35"/>
                    <a:pt x="20" y="35"/>
                  </a:cubicBezTo>
                  <a:cubicBezTo>
                    <a:pt x="20" y="35"/>
                    <a:pt x="19" y="35"/>
                    <a:pt x="19" y="35"/>
                  </a:cubicBezTo>
                  <a:cubicBezTo>
                    <a:pt x="0" y="35"/>
                    <a:pt x="0" y="35"/>
                    <a:pt x="0" y="35"/>
                  </a:cubicBezTo>
                  <a:cubicBezTo>
                    <a:pt x="4" y="42"/>
                    <a:pt x="11" y="47"/>
                    <a:pt x="20" y="47"/>
                  </a:cubicBezTo>
                  <a:cubicBezTo>
                    <a:pt x="42" y="47"/>
                    <a:pt x="42" y="47"/>
                    <a:pt x="42" y="47"/>
                  </a:cubicBezTo>
                  <a:cubicBezTo>
                    <a:pt x="55" y="47"/>
                    <a:pt x="66" y="36"/>
                    <a:pt x="66" y="23"/>
                  </a:cubicBezTo>
                  <a:cubicBezTo>
                    <a:pt x="66" y="10"/>
                    <a:pt x="55" y="0"/>
                    <a:pt x="42"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600">
                <a:solidFill>
                  <a:srgbClr val="FFFFFF"/>
                </a:solidFill>
              </a:endParaRPr>
            </a:p>
          </p:txBody>
        </p:sp>
        <p:sp>
          <p:nvSpPr>
            <p:cNvPr id="106" name="Freeform 105">
              <a:extLst>
                <a:ext uri="{FF2B5EF4-FFF2-40B4-BE49-F238E27FC236}">
                  <a16:creationId xmlns:a16="http://schemas.microsoft.com/office/drawing/2014/main" id="{228634FA-FF30-460B-BA05-2697CEE627A0}"/>
                </a:ext>
              </a:extLst>
            </p:cNvPr>
            <p:cNvSpPr>
              <a:spLocks noEditPoints="1"/>
            </p:cNvSpPr>
            <p:nvPr/>
          </p:nvSpPr>
          <p:spPr bwMode="auto">
            <a:xfrm>
              <a:off x="1668" y="1172"/>
              <a:ext cx="225" cy="225"/>
            </a:xfrm>
            <a:custGeom>
              <a:avLst/>
              <a:gdLst>
                <a:gd name="T0" fmla="*/ 96 w 192"/>
                <a:gd name="T1" fmla="*/ 12 h 192"/>
                <a:gd name="T2" fmla="*/ 180 w 192"/>
                <a:gd name="T3" fmla="*/ 96 h 192"/>
                <a:gd name="T4" fmla="*/ 96 w 192"/>
                <a:gd name="T5" fmla="*/ 180 h 192"/>
                <a:gd name="T6" fmla="*/ 12 w 192"/>
                <a:gd name="T7" fmla="*/ 96 h 192"/>
                <a:gd name="T8" fmla="*/ 96 w 192"/>
                <a:gd name="T9" fmla="*/ 12 h 192"/>
                <a:gd name="T10" fmla="*/ 96 w 192"/>
                <a:gd name="T11" fmla="*/ 0 h 192"/>
                <a:gd name="T12" fmla="*/ 0 w 192"/>
                <a:gd name="T13" fmla="*/ 96 h 192"/>
                <a:gd name="T14" fmla="*/ 96 w 192"/>
                <a:gd name="T15" fmla="*/ 192 h 192"/>
                <a:gd name="T16" fmla="*/ 192 w 192"/>
                <a:gd name="T17" fmla="*/ 96 h 192"/>
                <a:gd name="T18" fmla="*/ 96 w 192"/>
                <a:gd name="T19"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192">
                  <a:moveTo>
                    <a:pt x="96" y="12"/>
                  </a:moveTo>
                  <a:cubicBezTo>
                    <a:pt x="142" y="12"/>
                    <a:pt x="180" y="50"/>
                    <a:pt x="180" y="96"/>
                  </a:cubicBezTo>
                  <a:cubicBezTo>
                    <a:pt x="180" y="143"/>
                    <a:pt x="142" y="180"/>
                    <a:pt x="96" y="180"/>
                  </a:cubicBezTo>
                  <a:cubicBezTo>
                    <a:pt x="49" y="180"/>
                    <a:pt x="12" y="143"/>
                    <a:pt x="12" y="96"/>
                  </a:cubicBezTo>
                  <a:cubicBezTo>
                    <a:pt x="12" y="50"/>
                    <a:pt x="49" y="12"/>
                    <a:pt x="96" y="12"/>
                  </a:cubicBezTo>
                  <a:moveTo>
                    <a:pt x="96" y="0"/>
                  </a:moveTo>
                  <a:cubicBezTo>
                    <a:pt x="43" y="0"/>
                    <a:pt x="0" y="43"/>
                    <a:pt x="0" y="96"/>
                  </a:cubicBezTo>
                  <a:cubicBezTo>
                    <a:pt x="0" y="149"/>
                    <a:pt x="43" y="192"/>
                    <a:pt x="96" y="192"/>
                  </a:cubicBezTo>
                  <a:cubicBezTo>
                    <a:pt x="149" y="192"/>
                    <a:pt x="192" y="149"/>
                    <a:pt x="192" y="96"/>
                  </a:cubicBezTo>
                  <a:cubicBezTo>
                    <a:pt x="192" y="43"/>
                    <a:pt x="149" y="0"/>
                    <a:pt x="96"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600">
                <a:solidFill>
                  <a:srgbClr val="FFFFFF"/>
                </a:solidFill>
              </a:endParaRPr>
            </a:p>
          </p:txBody>
        </p:sp>
      </p:grpSp>
    </p:spTree>
    <p:extLst>
      <p:ext uri="{BB962C8B-B14F-4D97-AF65-F5344CB8AC3E}">
        <p14:creationId xmlns:p14="http://schemas.microsoft.com/office/powerpoint/2010/main" val="1498141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EF1A5-684A-4F3E-A3CA-59464F7750DD}"/>
              </a:ext>
            </a:extLst>
          </p:cNvPr>
          <p:cNvSpPr>
            <a:spLocks noGrp="1"/>
          </p:cNvSpPr>
          <p:nvPr>
            <p:ph type="title"/>
          </p:nvPr>
        </p:nvSpPr>
        <p:spPr/>
        <p:txBody>
          <a:bodyPr anchor="b">
            <a:normAutofit/>
          </a:bodyPr>
          <a:lstStyle/>
          <a:p>
            <a:r>
              <a:rPr lang="en-US" dirty="0"/>
              <a:t>Azure Resource Providers</a:t>
            </a:r>
          </a:p>
        </p:txBody>
      </p:sp>
      <p:sp>
        <p:nvSpPr>
          <p:cNvPr id="3" name="Content Placeholder 2">
            <a:extLst>
              <a:ext uri="{FF2B5EF4-FFF2-40B4-BE49-F238E27FC236}">
                <a16:creationId xmlns:a16="http://schemas.microsoft.com/office/drawing/2014/main" id="{D2774FE7-C466-42C9-875C-4980083B73F0}"/>
              </a:ext>
            </a:extLst>
          </p:cNvPr>
          <p:cNvSpPr>
            <a:spLocks noGrp="1"/>
          </p:cNvSpPr>
          <p:nvPr>
            <p:ph sz="half" idx="1"/>
          </p:nvPr>
        </p:nvSpPr>
        <p:spPr/>
        <p:txBody>
          <a:bodyPr>
            <a:normAutofit/>
          </a:bodyPr>
          <a:lstStyle/>
          <a:p>
            <a:pPr marL="285750" indent="-285750">
              <a:lnSpc>
                <a:spcPct val="90000"/>
              </a:lnSpc>
              <a:buFont typeface="Arial" panose="020B0604020202020204" pitchFamily="34" charset="0"/>
              <a:buChar char="•"/>
            </a:pPr>
            <a:r>
              <a:rPr lang="en-US" sz="1300" dirty="0"/>
              <a:t>A resource provider is a service that supplies the resources that you deploy and manage through Azure Resource Manager.</a:t>
            </a:r>
          </a:p>
          <a:p>
            <a:pPr marL="285750" indent="-285750">
              <a:lnSpc>
                <a:spcPct val="90000"/>
              </a:lnSpc>
              <a:buFont typeface="Arial" panose="020B0604020202020204" pitchFamily="34" charset="0"/>
              <a:buChar char="•"/>
            </a:pPr>
            <a:r>
              <a:rPr lang="en-US" sz="1300" dirty="0"/>
              <a:t>Each resource provider offers a set of operations for working with a particular resource type. </a:t>
            </a:r>
            <a:endParaRPr lang="en-US" dirty="0"/>
          </a:p>
          <a:p>
            <a:pPr marL="285750" indent="-285750">
              <a:lnSpc>
                <a:spcPct val="90000"/>
              </a:lnSpc>
              <a:buFont typeface="Arial" panose="020B0604020202020204" pitchFamily="34" charset="0"/>
              <a:buChar char="•"/>
            </a:pPr>
            <a:r>
              <a:rPr lang="en-US" sz="1300" dirty="0"/>
              <a:t>Resource providers have different regional availability and </a:t>
            </a:r>
            <a:r>
              <a:rPr lang="en-US" sz="1300" dirty="0" err="1"/>
              <a:t>apiVersions</a:t>
            </a:r>
            <a:r>
              <a:rPr lang="en-US" sz="1300" dirty="0"/>
              <a:t>.</a:t>
            </a:r>
          </a:p>
          <a:p>
            <a:pPr marL="285750" indent="-285750">
              <a:lnSpc>
                <a:spcPct val="90000"/>
              </a:lnSpc>
              <a:buFont typeface="Arial" panose="020B0604020202020204" pitchFamily="34" charset="0"/>
              <a:buChar char="•"/>
            </a:pPr>
            <a:r>
              <a:rPr lang="en-US" sz="1300" dirty="0"/>
              <a:t>PowerShell </a:t>
            </a:r>
          </a:p>
          <a:p>
            <a:pPr lvl="2">
              <a:lnSpc>
                <a:spcPct val="90000"/>
              </a:lnSpc>
            </a:pPr>
            <a:r>
              <a:rPr lang="en-US" dirty="0"/>
              <a:t>Get-</a:t>
            </a:r>
            <a:r>
              <a:rPr lang="en-US" dirty="0" err="1"/>
              <a:t>AzureLocation</a:t>
            </a:r>
            <a:endParaRPr lang="en-US" dirty="0"/>
          </a:p>
          <a:p>
            <a:pPr lvl="2">
              <a:lnSpc>
                <a:spcPct val="90000"/>
              </a:lnSpc>
            </a:pPr>
            <a:r>
              <a:rPr lang="en-US" dirty="0"/>
              <a:t>Get-</a:t>
            </a:r>
            <a:r>
              <a:rPr lang="en-US" dirty="0" err="1"/>
              <a:t>AzureRmResourceProvider</a:t>
            </a:r>
            <a:endParaRPr lang="en-US" dirty="0"/>
          </a:p>
          <a:p>
            <a:pPr lvl="2">
              <a:lnSpc>
                <a:spcPct val="90000"/>
              </a:lnSpc>
            </a:pPr>
            <a:r>
              <a:rPr lang="en-US" dirty="0"/>
              <a:t>Get-</a:t>
            </a:r>
            <a:r>
              <a:rPr lang="en-US" dirty="0" err="1"/>
              <a:t>AzResourceProvider</a:t>
            </a:r>
            <a:r>
              <a:rPr lang="en-US" dirty="0"/>
              <a:t> (newer Az Module)</a:t>
            </a:r>
          </a:p>
          <a:p>
            <a:pPr lvl="2">
              <a:lnSpc>
                <a:spcPct val="90000"/>
              </a:lnSpc>
            </a:pPr>
            <a:endParaRPr lang="en-US" dirty="0"/>
          </a:p>
          <a:p>
            <a:pPr lvl="2">
              <a:lnSpc>
                <a:spcPct val="90000"/>
              </a:lnSpc>
            </a:pPr>
            <a:endParaRPr lang="en-US" dirty="0"/>
          </a:p>
          <a:p>
            <a:pPr>
              <a:lnSpc>
                <a:spcPct val="90000"/>
              </a:lnSpc>
            </a:pPr>
            <a:endParaRPr lang="en-US" sz="1300" dirty="0"/>
          </a:p>
        </p:txBody>
      </p:sp>
      <p:sp>
        <p:nvSpPr>
          <p:cNvPr id="8" name="Content Placeholder 7">
            <a:extLst>
              <a:ext uri="{FF2B5EF4-FFF2-40B4-BE49-F238E27FC236}">
                <a16:creationId xmlns:a16="http://schemas.microsoft.com/office/drawing/2014/main" id="{926CE470-4DDA-4EED-924E-779DDBE443C3}"/>
              </a:ext>
            </a:extLst>
          </p:cNvPr>
          <p:cNvSpPr>
            <a:spLocks noGrp="1"/>
          </p:cNvSpPr>
          <p:nvPr>
            <p:ph sz="half" idx="2"/>
          </p:nvPr>
        </p:nvSpPr>
        <p:spPr/>
        <p:txBody>
          <a:bodyPr/>
          <a:lstStyle/>
          <a:p>
            <a:r>
              <a:rPr lang="en-US" dirty="0"/>
              <a:t>Example of Resource Provider Types</a:t>
            </a:r>
          </a:p>
        </p:txBody>
      </p:sp>
      <p:graphicFrame>
        <p:nvGraphicFramePr>
          <p:cNvPr id="7" name="Table 6">
            <a:extLst>
              <a:ext uri="{FF2B5EF4-FFF2-40B4-BE49-F238E27FC236}">
                <a16:creationId xmlns:a16="http://schemas.microsoft.com/office/drawing/2014/main" id="{BD86ED54-3B57-45F4-BBF2-B09F2449F332}"/>
              </a:ext>
            </a:extLst>
          </p:cNvPr>
          <p:cNvGraphicFramePr>
            <a:graphicFrameLocks noGrp="1"/>
          </p:cNvGraphicFramePr>
          <p:nvPr>
            <p:extLst>
              <p:ext uri="{D42A27DB-BD31-4B8C-83A1-F6EECF244321}">
                <p14:modId xmlns:p14="http://schemas.microsoft.com/office/powerpoint/2010/main" val="1764830899"/>
              </p:ext>
            </p:extLst>
          </p:nvPr>
        </p:nvGraphicFramePr>
        <p:xfrm>
          <a:off x="6096000" y="2743325"/>
          <a:ext cx="5571992" cy="2668140"/>
        </p:xfrm>
        <a:graphic>
          <a:graphicData uri="http://schemas.openxmlformats.org/drawingml/2006/table">
            <a:tbl>
              <a:tblPr firstRow="1" bandRow="1">
                <a:tableStyleId>{5C22544A-7EE6-4342-B048-85BDC9FD1C3A}</a:tableStyleId>
              </a:tblPr>
              <a:tblGrid>
                <a:gridCol w="2642432">
                  <a:extLst>
                    <a:ext uri="{9D8B030D-6E8A-4147-A177-3AD203B41FA5}">
                      <a16:colId xmlns:a16="http://schemas.microsoft.com/office/drawing/2014/main" val="20000"/>
                    </a:ext>
                  </a:extLst>
                </a:gridCol>
                <a:gridCol w="2929560">
                  <a:extLst>
                    <a:ext uri="{9D8B030D-6E8A-4147-A177-3AD203B41FA5}">
                      <a16:colId xmlns:a16="http://schemas.microsoft.com/office/drawing/2014/main" val="20001"/>
                    </a:ext>
                  </a:extLst>
                </a:gridCol>
              </a:tblGrid>
              <a:tr h="218502">
                <a:tc>
                  <a:txBody>
                    <a:bodyPr/>
                    <a:lstStyle/>
                    <a:p>
                      <a:r>
                        <a:rPr lang="en-US" sz="1200" dirty="0"/>
                        <a:t>Resource Type</a:t>
                      </a:r>
                    </a:p>
                  </a:txBody>
                  <a:tcPr marL="93260" marR="93260" marT="46630" marB="46630"/>
                </a:tc>
                <a:tc>
                  <a:txBody>
                    <a:bodyPr/>
                    <a:lstStyle/>
                    <a:p>
                      <a:r>
                        <a:rPr lang="en-US" sz="1200" dirty="0"/>
                        <a:t>Usage</a:t>
                      </a:r>
                    </a:p>
                  </a:txBody>
                  <a:tcPr marL="93260" marR="93260" marT="46630" marB="46630"/>
                </a:tc>
                <a:extLst>
                  <a:ext uri="{0D108BD9-81ED-4DB2-BD59-A6C34878D82A}">
                    <a16:rowId xmlns:a16="http://schemas.microsoft.com/office/drawing/2014/main" val="10000"/>
                  </a:ext>
                </a:extLst>
              </a:tr>
              <a:tr h="218502">
                <a:tc>
                  <a:txBody>
                    <a:bodyPr/>
                    <a:lstStyle/>
                    <a:p>
                      <a:r>
                        <a:rPr lang="en-US" sz="1200" dirty="0" err="1"/>
                        <a:t>Microsoft.Compute</a:t>
                      </a:r>
                      <a:r>
                        <a:rPr lang="en-US" sz="1200" dirty="0"/>
                        <a:t>/</a:t>
                      </a:r>
                      <a:r>
                        <a:rPr lang="en-US" sz="1200" dirty="0" err="1"/>
                        <a:t>virtualMachines</a:t>
                      </a:r>
                      <a:endParaRPr lang="en-US" sz="1200" dirty="0"/>
                    </a:p>
                  </a:txBody>
                  <a:tcPr marL="93260" marR="93260" marT="46630" marB="46630"/>
                </a:tc>
                <a:tc>
                  <a:txBody>
                    <a:bodyPr/>
                    <a:lstStyle/>
                    <a:p>
                      <a:r>
                        <a:rPr lang="en-US" sz="1200" dirty="0"/>
                        <a:t>Virtual Machines</a:t>
                      </a:r>
                    </a:p>
                  </a:txBody>
                  <a:tcPr marL="93260" marR="93260" marT="46630" marB="46630"/>
                </a:tc>
                <a:extLst>
                  <a:ext uri="{0D108BD9-81ED-4DB2-BD59-A6C34878D82A}">
                    <a16:rowId xmlns:a16="http://schemas.microsoft.com/office/drawing/2014/main" val="10001"/>
                  </a:ext>
                </a:extLst>
              </a:tr>
              <a:tr h="218502">
                <a:tc>
                  <a:txBody>
                    <a:bodyPr/>
                    <a:lstStyle/>
                    <a:p>
                      <a:r>
                        <a:rPr lang="en-US" sz="1200" dirty="0" err="1"/>
                        <a:t>Microsoft.Storage</a:t>
                      </a:r>
                      <a:r>
                        <a:rPr lang="en-US" sz="1200" dirty="0"/>
                        <a:t>/</a:t>
                      </a:r>
                      <a:r>
                        <a:rPr lang="en-US" sz="1200" dirty="0" err="1"/>
                        <a:t>storageAccounts</a:t>
                      </a:r>
                      <a:endParaRPr lang="en-US" sz="1200" dirty="0"/>
                    </a:p>
                  </a:txBody>
                  <a:tcPr marL="93260" marR="93260" marT="46630" marB="46630"/>
                </a:tc>
                <a:tc>
                  <a:txBody>
                    <a:bodyPr/>
                    <a:lstStyle/>
                    <a:p>
                      <a:r>
                        <a:rPr lang="en-US" sz="1200" dirty="0"/>
                        <a:t>Storage Accounts</a:t>
                      </a:r>
                    </a:p>
                  </a:txBody>
                  <a:tcPr marL="93260" marR="93260" marT="46630" marB="46630"/>
                </a:tc>
                <a:extLst>
                  <a:ext uri="{0D108BD9-81ED-4DB2-BD59-A6C34878D82A}">
                    <a16:rowId xmlns:a16="http://schemas.microsoft.com/office/drawing/2014/main" val="10002"/>
                  </a:ext>
                </a:extLst>
              </a:tr>
              <a:tr h="218502">
                <a:tc>
                  <a:txBody>
                    <a:bodyPr/>
                    <a:lstStyle/>
                    <a:p>
                      <a:r>
                        <a:rPr lang="en-US" sz="1200" dirty="0" err="1"/>
                        <a:t>Microsoft.Compute</a:t>
                      </a:r>
                      <a:r>
                        <a:rPr lang="en-US" sz="1200" dirty="0"/>
                        <a:t>/</a:t>
                      </a:r>
                      <a:r>
                        <a:rPr lang="en-US" sz="1200" dirty="0" err="1"/>
                        <a:t>availabilitySets</a:t>
                      </a:r>
                      <a:endParaRPr lang="en-US" sz="1200" dirty="0"/>
                    </a:p>
                  </a:txBody>
                  <a:tcPr marL="93260" marR="93260" marT="46630" marB="46630"/>
                </a:tc>
                <a:tc>
                  <a:txBody>
                    <a:bodyPr/>
                    <a:lstStyle/>
                    <a:p>
                      <a:r>
                        <a:rPr lang="en-US" sz="1200" dirty="0"/>
                        <a:t>Availability Sets</a:t>
                      </a:r>
                    </a:p>
                  </a:txBody>
                  <a:tcPr marL="93260" marR="93260" marT="46630" marB="46630"/>
                </a:tc>
                <a:extLst>
                  <a:ext uri="{0D108BD9-81ED-4DB2-BD59-A6C34878D82A}">
                    <a16:rowId xmlns:a16="http://schemas.microsoft.com/office/drawing/2014/main" val="10003"/>
                  </a:ext>
                </a:extLst>
              </a:tr>
              <a:tr h="249305">
                <a:tc>
                  <a:txBody>
                    <a:bodyPr/>
                    <a:lstStyle/>
                    <a:p>
                      <a:r>
                        <a:rPr lang="en-US" sz="1200" dirty="0" err="1"/>
                        <a:t>Microsoft.Network</a:t>
                      </a:r>
                      <a:r>
                        <a:rPr lang="en-US" sz="1200" dirty="0"/>
                        <a:t>/</a:t>
                      </a:r>
                      <a:r>
                        <a:rPr lang="en-US" sz="1200" dirty="0" err="1"/>
                        <a:t>networkInterfaces</a:t>
                      </a:r>
                      <a:endParaRPr lang="en-US" sz="1200" dirty="0"/>
                    </a:p>
                  </a:txBody>
                  <a:tcPr marL="93260" marR="93260" marT="46630" marB="46630"/>
                </a:tc>
                <a:tc>
                  <a:txBody>
                    <a:bodyPr/>
                    <a:lstStyle/>
                    <a:p>
                      <a:r>
                        <a:rPr lang="en-US" sz="1200" dirty="0"/>
                        <a:t>Virtual Network Interface Card</a:t>
                      </a:r>
                      <a:r>
                        <a:rPr lang="en-US" sz="1200" baseline="0" dirty="0"/>
                        <a:t> (NIC)</a:t>
                      </a:r>
                      <a:endParaRPr lang="en-US" sz="1200" dirty="0"/>
                    </a:p>
                  </a:txBody>
                  <a:tcPr marL="93260" marR="93260" marT="46630" marB="46630"/>
                </a:tc>
                <a:extLst>
                  <a:ext uri="{0D108BD9-81ED-4DB2-BD59-A6C34878D82A}">
                    <a16:rowId xmlns:a16="http://schemas.microsoft.com/office/drawing/2014/main" val="10004"/>
                  </a:ext>
                </a:extLst>
              </a:tr>
              <a:tr h="260956">
                <a:tc>
                  <a:txBody>
                    <a:bodyPr/>
                    <a:lstStyle/>
                    <a:p>
                      <a:r>
                        <a:rPr lang="en-US" sz="1200" dirty="0" err="1"/>
                        <a:t>Microsoft.Network</a:t>
                      </a:r>
                      <a:r>
                        <a:rPr lang="en-US" sz="1200" dirty="0"/>
                        <a:t>/</a:t>
                      </a:r>
                      <a:r>
                        <a:rPr lang="en-US" sz="1200" dirty="0" err="1"/>
                        <a:t>loadBalancers</a:t>
                      </a:r>
                      <a:endParaRPr lang="en-US" sz="1200" dirty="0"/>
                    </a:p>
                  </a:txBody>
                  <a:tcPr marL="93260" marR="93260" marT="46630" marB="46630"/>
                </a:tc>
                <a:tc>
                  <a:txBody>
                    <a:bodyPr/>
                    <a:lstStyle/>
                    <a:p>
                      <a:r>
                        <a:rPr lang="en-US" sz="1200" dirty="0"/>
                        <a:t>Azure Load Balancer or Internal Load</a:t>
                      </a:r>
                      <a:r>
                        <a:rPr lang="en-US" sz="1200" baseline="0" dirty="0"/>
                        <a:t> Balancer</a:t>
                      </a:r>
                      <a:endParaRPr lang="en-US" sz="1200" dirty="0"/>
                    </a:p>
                  </a:txBody>
                  <a:tcPr marL="93260" marR="93260" marT="46630" marB="46630"/>
                </a:tc>
                <a:extLst>
                  <a:ext uri="{0D108BD9-81ED-4DB2-BD59-A6C34878D82A}">
                    <a16:rowId xmlns:a16="http://schemas.microsoft.com/office/drawing/2014/main" val="10005"/>
                  </a:ext>
                </a:extLst>
              </a:tr>
              <a:tr h="218502">
                <a:tc>
                  <a:txBody>
                    <a:bodyPr/>
                    <a:lstStyle/>
                    <a:p>
                      <a:r>
                        <a:rPr lang="en-US" sz="1200" dirty="0" err="1"/>
                        <a:t>Microsoft.Network</a:t>
                      </a:r>
                      <a:r>
                        <a:rPr lang="en-US" sz="1200" dirty="0"/>
                        <a:t>/</a:t>
                      </a:r>
                      <a:r>
                        <a:rPr lang="en-US" sz="1200" dirty="0" err="1"/>
                        <a:t>virtualNetworks</a:t>
                      </a:r>
                      <a:endParaRPr lang="en-US" sz="1200" dirty="0"/>
                    </a:p>
                  </a:txBody>
                  <a:tcPr marL="93260" marR="93260" marT="46630" marB="46630"/>
                </a:tc>
                <a:tc>
                  <a:txBody>
                    <a:bodyPr/>
                    <a:lstStyle/>
                    <a:p>
                      <a:r>
                        <a:rPr lang="en-US" sz="1200" dirty="0"/>
                        <a:t>Virtual networks</a:t>
                      </a:r>
                    </a:p>
                  </a:txBody>
                  <a:tcPr marL="93260" marR="93260" marT="46630" marB="46630"/>
                </a:tc>
                <a:extLst>
                  <a:ext uri="{0D108BD9-81ED-4DB2-BD59-A6C34878D82A}">
                    <a16:rowId xmlns:a16="http://schemas.microsoft.com/office/drawing/2014/main" val="10006"/>
                  </a:ext>
                </a:extLst>
              </a:tr>
              <a:tr h="218502">
                <a:tc>
                  <a:txBody>
                    <a:bodyPr/>
                    <a:lstStyle/>
                    <a:p>
                      <a:r>
                        <a:rPr lang="en-US" sz="1200" dirty="0" err="1"/>
                        <a:t>Microsoft.ClassicStorage</a:t>
                      </a:r>
                      <a:endParaRPr lang="en-US" sz="1200" dirty="0"/>
                    </a:p>
                  </a:txBody>
                  <a:tcPr marL="93260" marR="93260" marT="46630" marB="46630"/>
                </a:tc>
                <a:tc>
                  <a:txBody>
                    <a:bodyPr/>
                    <a:lstStyle/>
                    <a:p>
                      <a:r>
                        <a:rPr lang="en-US" sz="1200" dirty="0"/>
                        <a:t>ASM Storage</a:t>
                      </a:r>
                    </a:p>
                  </a:txBody>
                  <a:tcPr marL="93260" marR="93260" marT="46630" marB="46630"/>
                </a:tc>
                <a:extLst>
                  <a:ext uri="{0D108BD9-81ED-4DB2-BD59-A6C34878D82A}">
                    <a16:rowId xmlns:a16="http://schemas.microsoft.com/office/drawing/2014/main" val="10007"/>
                  </a:ext>
                </a:extLst>
              </a:tr>
              <a:tr h="218502">
                <a:tc>
                  <a:txBody>
                    <a:bodyPr/>
                    <a:lstStyle/>
                    <a:p>
                      <a:r>
                        <a:rPr lang="en-US" sz="1200" dirty="0" err="1"/>
                        <a:t>Microsoft</a:t>
                      </a:r>
                      <a:r>
                        <a:rPr lang="en-US" sz="1200" baseline="0" dirty="0" err="1"/>
                        <a:t>.ClassicCompute</a:t>
                      </a:r>
                      <a:endParaRPr lang="en-US" sz="1200" dirty="0"/>
                    </a:p>
                  </a:txBody>
                  <a:tcPr marL="93260" marR="93260" marT="46630" marB="46630"/>
                </a:tc>
                <a:tc>
                  <a:txBody>
                    <a:bodyPr/>
                    <a:lstStyle/>
                    <a:p>
                      <a:r>
                        <a:rPr lang="en-US" sz="1200" baseline="0" dirty="0"/>
                        <a:t>ASM Virtual Machines</a:t>
                      </a:r>
                      <a:endParaRPr lang="en-US" sz="1200" dirty="0"/>
                    </a:p>
                  </a:txBody>
                  <a:tcPr marL="93260" marR="93260" marT="46630" marB="46630"/>
                </a:tc>
                <a:extLst>
                  <a:ext uri="{0D108BD9-81ED-4DB2-BD59-A6C34878D82A}">
                    <a16:rowId xmlns:a16="http://schemas.microsoft.com/office/drawing/2014/main" val="10008"/>
                  </a:ext>
                </a:extLst>
              </a:tr>
            </a:tbl>
          </a:graphicData>
        </a:graphic>
      </p:graphicFrame>
      <p:sp>
        <p:nvSpPr>
          <p:cNvPr id="4" name="TextBox 3">
            <a:extLst>
              <a:ext uri="{FF2B5EF4-FFF2-40B4-BE49-F238E27FC236}">
                <a16:creationId xmlns:a16="http://schemas.microsoft.com/office/drawing/2014/main" id="{BD494280-5DD9-4509-A23F-789881C88390}"/>
              </a:ext>
            </a:extLst>
          </p:cNvPr>
          <p:cNvSpPr txBox="1"/>
          <p:nvPr/>
        </p:nvSpPr>
        <p:spPr>
          <a:xfrm>
            <a:off x="1097280" y="5794218"/>
            <a:ext cx="10570712" cy="523220"/>
          </a:xfrm>
          <a:prstGeom prst="rect">
            <a:avLst/>
          </a:prstGeom>
          <a:noFill/>
        </p:spPr>
        <p:txBody>
          <a:bodyPr wrap="square" rtlCol="0">
            <a:spAutoFit/>
          </a:bodyPr>
          <a:lstStyle/>
          <a:p>
            <a:r>
              <a:rPr lang="en-US" sz="1400" dirty="0"/>
              <a:t>Complete list of Resource Provider can be found: </a:t>
            </a:r>
          </a:p>
          <a:p>
            <a:r>
              <a:rPr lang="en-US" sz="1400" dirty="0">
                <a:hlinkClick r:id="rId3"/>
              </a:rPr>
              <a:t>https://docs.microsoft.com/en-us/azure/azure-resource-manager/management/azure-services-resource-providers</a:t>
            </a:r>
            <a:endParaRPr lang="en-US" sz="1400" dirty="0"/>
          </a:p>
        </p:txBody>
      </p:sp>
    </p:spTree>
    <p:extLst>
      <p:ext uri="{BB962C8B-B14F-4D97-AF65-F5344CB8AC3E}">
        <p14:creationId xmlns:p14="http://schemas.microsoft.com/office/powerpoint/2010/main" val="633083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rotWithShape="1">
          <a:blip r:embed="rId3"/>
          <a:srcRect r="8174"/>
          <a:stretch/>
        </p:blipFill>
        <p:spPr>
          <a:xfrm>
            <a:off x="5557427" y="1973698"/>
            <a:ext cx="6036795" cy="4427103"/>
          </a:xfrm>
          <a:prstGeom prst="rect">
            <a:avLst/>
          </a:prstGeom>
          <a:ln>
            <a:noFill/>
          </a:ln>
          <a:effectLst>
            <a:outerShdw blurRad="292100" dist="139700" dir="2700000" algn="tl" rotWithShape="0">
              <a:srgbClr val="333333">
                <a:alpha val="65000"/>
              </a:srgbClr>
            </a:outerShdw>
          </a:effectLst>
        </p:spPr>
      </p:pic>
      <p:sp>
        <p:nvSpPr>
          <p:cNvPr id="2" name="Title 1">
            <a:extLst>
              <a:ext uri="{FF2B5EF4-FFF2-40B4-BE49-F238E27FC236}">
                <a16:creationId xmlns:a16="http://schemas.microsoft.com/office/drawing/2014/main" id="{60439AA4-A91D-4F85-A23A-97C88F46CE67}"/>
              </a:ext>
            </a:extLst>
          </p:cNvPr>
          <p:cNvSpPr>
            <a:spLocks noGrp="1"/>
          </p:cNvSpPr>
          <p:nvPr>
            <p:ph type="title"/>
          </p:nvPr>
        </p:nvSpPr>
        <p:spPr/>
        <p:txBody>
          <a:bodyPr/>
          <a:lstStyle/>
          <a:p>
            <a:r>
              <a:rPr lang="en-US" dirty="0"/>
              <a:t>JSON Template</a:t>
            </a:r>
          </a:p>
        </p:txBody>
      </p:sp>
      <p:sp>
        <p:nvSpPr>
          <p:cNvPr id="6" name="Text Placeholder 5"/>
          <p:cNvSpPr>
            <a:spLocks noGrp="1"/>
          </p:cNvSpPr>
          <p:nvPr>
            <p:ph idx="1"/>
          </p:nvPr>
        </p:nvSpPr>
        <p:spPr>
          <a:xfrm>
            <a:off x="1097280" y="2108201"/>
            <a:ext cx="3955011" cy="3760891"/>
          </a:xfrm>
        </p:spPr>
        <p:txBody>
          <a:bodyPr vert="horz" wrap="square" lIns="143407" tIns="91414" rIns="143407" bIns="89630" rtlCol="0">
            <a:noAutofit/>
          </a:bodyPr>
          <a:lstStyle/>
          <a:p>
            <a:pPr marL="342834" indent="-342834"/>
            <a:r>
              <a:rPr lang="en-US" sz="2745" dirty="0"/>
              <a:t>Declarative programming</a:t>
            </a:r>
          </a:p>
          <a:p>
            <a:pPr marL="342834" indent="-342834"/>
            <a:r>
              <a:rPr lang="en-US" sz="2745" dirty="0"/>
              <a:t>Structure elements</a:t>
            </a:r>
          </a:p>
          <a:p>
            <a:pPr marL="562178" lvl="2" indent="-342834"/>
            <a:r>
              <a:rPr lang="en-US" sz="2353" dirty="0"/>
              <a:t>Parameters</a:t>
            </a:r>
          </a:p>
          <a:p>
            <a:pPr marL="562178" lvl="2" indent="-342834"/>
            <a:r>
              <a:rPr lang="en-US" sz="2353" dirty="0"/>
              <a:t>Variables</a:t>
            </a:r>
          </a:p>
          <a:p>
            <a:pPr marL="562178" lvl="2" indent="-342834"/>
            <a:r>
              <a:rPr lang="en-US" sz="2353" dirty="0"/>
              <a:t>Resources</a:t>
            </a:r>
          </a:p>
          <a:p>
            <a:pPr marL="562178" lvl="2" indent="-342834"/>
            <a:r>
              <a:rPr lang="en-US" sz="2353" dirty="0"/>
              <a:t>Outputs</a:t>
            </a:r>
          </a:p>
        </p:txBody>
      </p:sp>
      <p:sp>
        <p:nvSpPr>
          <p:cNvPr id="7" name="Title 1"/>
          <p:cNvSpPr txBox="1">
            <a:spLocks/>
          </p:cNvSpPr>
          <p:nvPr/>
        </p:nvSpPr>
        <p:spPr>
          <a:xfrm>
            <a:off x="431934" y="301516"/>
            <a:ext cx="10514108" cy="681525"/>
          </a:xfrm>
          <a:prstGeom prst="rect">
            <a:avLst/>
          </a:prstGeom>
        </p:spPr>
        <p:txBody>
          <a:bodyPr vert="horz" lIns="91427" tIns="45713" rIns="91427" bIns="45713" rtlCol="0" anchor="ctr">
            <a:normAutofit/>
          </a:bodyPr>
          <a:lstStyle>
            <a:lvl1pPr algn="l" defTabSz="914400" rtl="0" eaLnBrk="1" latinLnBrk="0" hangingPunct="1">
              <a:lnSpc>
                <a:spcPct val="90000"/>
              </a:lnSpc>
              <a:spcBef>
                <a:spcPct val="0"/>
              </a:spcBef>
              <a:buNone/>
              <a:defRPr sz="3600" kern="1200">
                <a:solidFill>
                  <a:srgbClr val="0A5BBA"/>
                </a:solidFill>
                <a:latin typeface="Segoe UI Light" panose="020B0502040204020203" pitchFamily="34" charset="0"/>
                <a:ea typeface="+mj-ea"/>
                <a:cs typeface="Segoe UI Light" panose="020B0502040204020203" pitchFamily="34" charset="0"/>
              </a:defRPr>
            </a:lvl1pPr>
          </a:lstStyle>
          <a:p>
            <a:endParaRPr lang="en-US" dirty="0"/>
          </a:p>
        </p:txBody>
      </p:sp>
    </p:spTree>
    <p:extLst>
      <p:ext uri="{BB962C8B-B14F-4D97-AF65-F5344CB8AC3E}">
        <p14:creationId xmlns:p14="http://schemas.microsoft.com/office/powerpoint/2010/main" val="842722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18AEB9B8-60C0-4889-8288-2DC7F111AF93}"/>
              </a:ext>
            </a:extLst>
          </p:cNvPr>
          <p:cNvPicPr>
            <a:picLocks noChangeAspect="1"/>
          </p:cNvPicPr>
          <p:nvPr/>
        </p:nvPicPr>
        <p:blipFill rotWithShape="1">
          <a:blip r:embed="rId3"/>
          <a:srcRect r="5025"/>
          <a:stretch/>
        </p:blipFill>
        <p:spPr>
          <a:xfrm>
            <a:off x="235390" y="276847"/>
            <a:ext cx="11579382" cy="5797310"/>
          </a:xfrm>
          <a:prstGeom prst="rect">
            <a:avLst/>
          </a:prstGeom>
        </p:spPr>
      </p:pic>
      <p:sp>
        <p:nvSpPr>
          <p:cNvPr id="8" name="Rectangle: Rounded Corners 7">
            <a:extLst>
              <a:ext uri="{FF2B5EF4-FFF2-40B4-BE49-F238E27FC236}">
                <a16:creationId xmlns:a16="http://schemas.microsoft.com/office/drawing/2014/main" id="{7A9E50EE-B1CA-4582-B3A2-EFFE1433551E}"/>
              </a:ext>
            </a:extLst>
          </p:cNvPr>
          <p:cNvSpPr/>
          <p:nvPr/>
        </p:nvSpPr>
        <p:spPr>
          <a:xfrm>
            <a:off x="2517868" y="670018"/>
            <a:ext cx="4797331" cy="2245197"/>
          </a:xfrm>
          <a:prstGeom prst="roundRect">
            <a:avLst>
              <a:gd name="adj" fmla="val 6550"/>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DF6BAAF-43C1-4506-95F2-E469CB3B6AC5}"/>
              </a:ext>
            </a:extLst>
          </p:cNvPr>
          <p:cNvSpPr txBox="1"/>
          <p:nvPr/>
        </p:nvSpPr>
        <p:spPr>
          <a:xfrm>
            <a:off x="7315199" y="1038310"/>
            <a:ext cx="3277354" cy="707886"/>
          </a:xfrm>
          <a:prstGeom prst="rect">
            <a:avLst/>
          </a:prstGeom>
          <a:noFill/>
        </p:spPr>
        <p:txBody>
          <a:bodyPr wrap="square" rtlCol="0">
            <a:spAutoFit/>
          </a:bodyPr>
          <a:lstStyle/>
          <a:p>
            <a:r>
              <a:rPr lang="en-US" sz="2000" b="1" dirty="0">
                <a:solidFill>
                  <a:srgbClr val="FFFF00"/>
                </a:solidFill>
                <a:latin typeface="Segoe UI" panose="020B0502040204020203" pitchFamily="34" charset="0"/>
                <a:cs typeface="Segoe UI" panose="020B0502040204020203" pitchFamily="34" charset="0"/>
              </a:rPr>
              <a:t>Parameters</a:t>
            </a:r>
            <a:r>
              <a:rPr lang="en-US" sz="2000" dirty="0">
                <a:solidFill>
                  <a:srgbClr val="FFFF00"/>
                </a:solidFill>
                <a:latin typeface="Segoe UI" panose="020B0502040204020203" pitchFamily="34" charset="0"/>
                <a:cs typeface="Segoe UI" panose="020B0502040204020203" pitchFamily="34" charset="0"/>
              </a:rPr>
              <a:t> – user input for the template</a:t>
            </a:r>
          </a:p>
        </p:txBody>
      </p:sp>
      <p:sp>
        <p:nvSpPr>
          <p:cNvPr id="14" name="Rectangle: Rounded Corners 13">
            <a:extLst>
              <a:ext uri="{FF2B5EF4-FFF2-40B4-BE49-F238E27FC236}">
                <a16:creationId xmlns:a16="http://schemas.microsoft.com/office/drawing/2014/main" id="{F5D86F8C-CB09-4425-9F77-73BE57DF34EE}"/>
              </a:ext>
            </a:extLst>
          </p:cNvPr>
          <p:cNvSpPr/>
          <p:nvPr/>
        </p:nvSpPr>
        <p:spPr>
          <a:xfrm>
            <a:off x="2487054" y="2986010"/>
            <a:ext cx="4797331" cy="465200"/>
          </a:xfrm>
          <a:prstGeom prst="roundRect">
            <a:avLst>
              <a:gd name="adj" fmla="val 6550"/>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A212B15C-FA38-410D-9AF3-BD0BAC7E1F50}"/>
              </a:ext>
            </a:extLst>
          </p:cNvPr>
          <p:cNvSpPr txBox="1"/>
          <p:nvPr/>
        </p:nvSpPr>
        <p:spPr>
          <a:xfrm>
            <a:off x="7315199" y="2915215"/>
            <a:ext cx="3539905" cy="646331"/>
          </a:xfrm>
          <a:prstGeom prst="rect">
            <a:avLst/>
          </a:prstGeom>
          <a:noFill/>
        </p:spPr>
        <p:txBody>
          <a:bodyPr wrap="square" rtlCol="0">
            <a:spAutoFit/>
          </a:bodyPr>
          <a:lstStyle/>
          <a:p>
            <a:r>
              <a:rPr lang="en-US" sz="1800" b="1" dirty="0">
                <a:solidFill>
                  <a:srgbClr val="FFC000"/>
                </a:solidFill>
                <a:latin typeface="Segoe UI" panose="020B0502040204020203" pitchFamily="34" charset="0"/>
                <a:cs typeface="Segoe UI" panose="020B0502040204020203" pitchFamily="34" charset="0"/>
              </a:rPr>
              <a:t>Variables</a:t>
            </a:r>
            <a:r>
              <a:rPr lang="en-US" sz="1800" dirty="0">
                <a:solidFill>
                  <a:srgbClr val="FFC000"/>
                </a:solidFill>
                <a:latin typeface="Segoe UI" panose="020B0502040204020203" pitchFamily="34" charset="0"/>
                <a:cs typeface="Segoe UI" panose="020B0502040204020203" pitchFamily="34" charset="0"/>
              </a:rPr>
              <a:t> – allows model reuse and “mappings”</a:t>
            </a:r>
          </a:p>
        </p:txBody>
      </p:sp>
      <p:sp>
        <p:nvSpPr>
          <p:cNvPr id="18" name="Rectangle: Rounded Corners 17">
            <a:extLst>
              <a:ext uri="{FF2B5EF4-FFF2-40B4-BE49-F238E27FC236}">
                <a16:creationId xmlns:a16="http://schemas.microsoft.com/office/drawing/2014/main" id="{D7B41BC0-F72F-4761-BFA3-30E456B046C7}"/>
              </a:ext>
            </a:extLst>
          </p:cNvPr>
          <p:cNvSpPr/>
          <p:nvPr/>
        </p:nvSpPr>
        <p:spPr>
          <a:xfrm>
            <a:off x="2389119" y="3522005"/>
            <a:ext cx="3875879" cy="1656577"/>
          </a:xfrm>
          <a:prstGeom prst="roundRect">
            <a:avLst>
              <a:gd name="adj" fmla="val 6550"/>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DF9AFED2-DBD9-407C-B411-DA2FBAAB7B0F}"/>
              </a:ext>
            </a:extLst>
          </p:cNvPr>
          <p:cNvSpPr txBox="1"/>
          <p:nvPr/>
        </p:nvSpPr>
        <p:spPr>
          <a:xfrm>
            <a:off x="6262976" y="3878305"/>
            <a:ext cx="3539905" cy="646331"/>
          </a:xfrm>
          <a:prstGeom prst="rect">
            <a:avLst/>
          </a:prstGeom>
          <a:noFill/>
        </p:spPr>
        <p:txBody>
          <a:bodyPr wrap="square" rtlCol="0">
            <a:spAutoFit/>
          </a:bodyPr>
          <a:lstStyle/>
          <a:p>
            <a:pPr marL="0" indent="0">
              <a:lnSpc>
                <a:spcPct val="100000"/>
              </a:lnSpc>
              <a:spcBef>
                <a:spcPts val="0"/>
              </a:spcBef>
              <a:spcAft>
                <a:spcPts val="1765"/>
              </a:spcAft>
              <a:buNone/>
            </a:pPr>
            <a:r>
              <a:rPr lang="en-US" sz="1800" b="1" dirty="0">
                <a:solidFill>
                  <a:srgbClr val="92D050"/>
                </a:solidFill>
                <a:latin typeface="Segoe UI" panose="020B0502040204020203" pitchFamily="34" charset="0"/>
                <a:cs typeface="Segoe UI" panose="020B0502040204020203" pitchFamily="34" charset="0"/>
              </a:rPr>
              <a:t>Resources</a:t>
            </a:r>
            <a:r>
              <a:rPr lang="en-US" sz="1800" dirty="0">
                <a:solidFill>
                  <a:srgbClr val="92D050"/>
                </a:solidFill>
                <a:latin typeface="Segoe UI" panose="020B0502040204020203" pitchFamily="34" charset="0"/>
                <a:cs typeface="Segoe UI" panose="020B0502040204020203" pitchFamily="34" charset="0"/>
              </a:rPr>
              <a:t> – models all the resources in the resource group</a:t>
            </a:r>
          </a:p>
        </p:txBody>
      </p:sp>
      <p:sp>
        <p:nvSpPr>
          <p:cNvPr id="22" name="Rectangle: Rounded Corners 21">
            <a:extLst>
              <a:ext uri="{FF2B5EF4-FFF2-40B4-BE49-F238E27FC236}">
                <a16:creationId xmlns:a16="http://schemas.microsoft.com/office/drawing/2014/main" id="{63A3433D-9AE0-489A-918C-1F2B19038BD7}"/>
              </a:ext>
            </a:extLst>
          </p:cNvPr>
          <p:cNvSpPr/>
          <p:nvPr/>
        </p:nvSpPr>
        <p:spPr>
          <a:xfrm>
            <a:off x="2517867" y="5321974"/>
            <a:ext cx="4259655" cy="658501"/>
          </a:xfrm>
          <a:prstGeom prst="roundRect">
            <a:avLst>
              <a:gd name="adj" fmla="val 6550"/>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42C70948-47DC-482A-874C-F77F31822A36}"/>
              </a:ext>
            </a:extLst>
          </p:cNvPr>
          <p:cNvSpPr txBox="1"/>
          <p:nvPr/>
        </p:nvSpPr>
        <p:spPr>
          <a:xfrm>
            <a:off x="6777523" y="5017385"/>
            <a:ext cx="3539905" cy="646331"/>
          </a:xfrm>
          <a:prstGeom prst="rect">
            <a:avLst/>
          </a:prstGeom>
          <a:noFill/>
        </p:spPr>
        <p:txBody>
          <a:bodyPr wrap="square" rtlCol="0">
            <a:spAutoFit/>
          </a:bodyPr>
          <a:lstStyle/>
          <a:p>
            <a:pPr marL="0" indent="0">
              <a:lnSpc>
                <a:spcPct val="100000"/>
              </a:lnSpc>
              <a:spcBef>
                <a:spcPts val="0"/>
              </a:spcBef>
              <a:spcAft>
                <a:spcPts val="1765"/>
              </a:spcAft>
              <a:buNone/>
            </a:pPr>
            <a:r>
              <a:rPr lang="en-US" sz="1800" b="1" dirty="0">
                <a:solidFill>
                  <a:srgbClr val="FF0000"/>
                </a:solidFill>
                <a:latin typeface="Segoe UI" panose="020B0502040204020203" pitchFamily="34" charset="0"/>
                <a:cs typeface="Segoe UI" panose="020B0502040204020203" pitchFamily="34" charset="0"/>
              </a:rPr>
              <a:t>Outputs</a:t>
            </a:r>
            <a:r>
              <a:rPr lang="en-US" sz="1800" dirty="0">
                <a:solidFill>
                  <a:srgbClr val="FF0000"/>
                </a:solidFill>
                <a:latin typeface="Segoe UI" panose="020B0502040204020203" pitchFamily="34" charset="0"/>
                <a:cs typeface="Segoe UI" panose="020B0502040204020203" pitchFamily="34" charset="0"/>
              </a:rPr>
              <a:t> – captures information from the execution</a:t>
            </a:r>
          </a:p>
        </p:txBody>
      </p:sp>
    </p:spTree>
    <p:extLst>
      <p:ext uri="{BB962C8B-B14F-4D97-AF65-F5344CB8AC3E}">
        <p14:creationId xmlns:p14="http://schemas.microsoft.com/office/powerpoint/2010/main" val="2247754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4" grpId="0" animBg="1"/>
      <p:bldP spid="16" grpId="0"/>
      <p:bldP spid="18" grpId="0" animBg="1"/>
      <p:bldP spid="20" grpId="0"/>
      <p:bldP spid="22" grpId="0" animBg="1"/>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1EB5FE3-9ED0-4A8E-AB3D-C7FB0E10ED1B}"/>
              </a:ext>
            </a:extLst>
          </p:cNvPr>
          <p:cNvSpPr>
            <a:spLocks noGrp="1"/>
          </p:cNvSpPr>
          <p:nvPr>
            <p:ph type="title"/>
          </p:nvPr>
        </p:nvSpPr>
        <p:spPr>
          <a:xfrm>
            <a:off x="1097280" y="286603"/>
            <a:ext cx="10058400" cy="1450757"/>
          </a:xfrm>
        </p:spPr>
        <p:txBody>
          <a:bodyPr anchor="b">
            <a:normAutofit/>
          </a:bodyPr>
          <a:lstStyle/>
          <a:p>
            <a:r>
              <a:rPr lang="en-US" dirty="0"/>
              <a:t>Getting started with the ARM Template </a:t>
            </a:r>
          </a:p>
        </p:txBody>
      </p:sp>
      <p:graphicFrame>
        <p:nvGraphicFramePr>
          <p:cNvPr id="8" name="Content Placeholder 5">
            <a:extLst>
              <a:ext uri="{FF2B5EF4-FFF2-40B4-BE49-F238E27FC236}">
                <a16:creationId xmlns:a16="http://schemas.microsoft.com/office/drawing/2014/main" id="{6FA7A423-03E4-4C8C-A792-EF88E5DCDA6C}"/>
              </a:ext>
            </a:extLst>
          </p:cNvPr>
          <p:cNvGraphicFramePr>
            <a:graphicFrameLocks noGrp="1"/>
          </p:cNvGraphicFramePr>
          <p:nvPr>
            <p:ph idx="1"/>
          </p:nvPr>
        </p:nvGraphicFramePr>
        <p:xfrm>
          <a:off x="1097280" y="2108201"/>
          <a:ext cx="10058400" cy="37608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47242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C8FE07-6042-4948-B704-B223C050471C}"/>
              </a:ext>
            </a:extLst>
          </p:cNvPr>
          <p:cNvSpPr>
            <a:spLocks noGrp="1"/>
          </p:cNvSpPr>
          <p:nvPr>
            <p:ph type="title"/>
          </p:nvPr>
        </p:nvSpPr>
        <p:spPr/>
        <p:txBody>
          <a:bodyPr/>
          <a:lstStyle/>
          <a:p>
            <a:r>
              <a:rPr lang="en-US" dirty="0"/>
              <a:t>Create a new one (Azure Portal)</a:t>
            </a:r>
          </a:p>
        </p:txBody>
      </p:sp>
      <p:sp>
        <p:nvSpPr>
          <p:cNvPr id="5" name="Content Placeholder 4">
            <a:extLst>
              <a:ext uri="{FF2B5EF4-FFF2-40B4-BE49-F238E27FC236}">
                <a16:creationId xmlns:a16="http://schemas.microsoft.com/office/drawing/2014/main" id="{A5767D5E-4DB0-4A0E-9553-E58B50BE2F3D}"/>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C222CD9E-F768-4F91-BD20-80D05621B435}"/>
              </a:ext>
            </a:extLst>
          </p:cNvPr>
          <p:cNvPicPr>
            <a:picLocks noChangeAspect="1"/>
          </p:cNvPicPr>
          <p:nvPr/>
        </p:nvPicPr>
        <p:blipFill rotWithShape="1">
          <a:blip r:embed="rId3"/>
          <a:srcRect b="19640"/>
          <a:stretch/>
        </p:blipFill>
        <p:spPr>
          <a:xfrm>
            <a:off x="235509" y="3778556"/>
            <a:ext cx="5439481" cy="3022234"/>
          </a:xfrm>
          <a:prstGeom prst="rect">
            <a:avLst/>
          </a:prstGeom>
          <a:ln>
            <a:solidFill>
              <a:schemeClr val="bg1">
                <a:lumMod val="65000"/>
              </a:schemeClr>
            </a:solidFill>
          </a:ln>
        </p:spPr>
      </p:pic>
      <p:pic>
        <p:nvPicPr>
          <p:cNvPr id="9" name="Picture 8">
            <a:extLst>
              <a:ext uri="{FF2B5EF4-FFF2-40B4-BE49-F238E27FC236}">
                <a16:creationId xmlns:a16="http://schemas.microsoft.com/office/drawing/2014/main" id="{A1AE5980-A028-4482-BE6D-B47CD360C496}"/>
              </a:ext>
            </a:extLst>
          </p:cNvPr>
          <p:cNvPicPr>
            <a:picLocks noChangeAspect="1"/>
          </p:cNvPicPr>
          <p:nvPr/>
        </p:nvPicPr>
        <p:blipFill>
          <a:blip r:embed="rId4"/>
          <a:stretch>
            <a:fillRect/>
          </a:stretch>
        </p:blipFill>
        <p:spPr>
          <a:xfrm>
            <a:off x="5420224" y="1878808"/>
            <a:ext cx="6139888" cy="4692589"/>
          </a:xfrm>
          <a:prstGeom prst="rect">
            <a:avLst/>
          </a:prstGeom>
          <a:ln>
            <a:solidFill>
              <a:schemeClr val="bg1">
                <a:lumMod val="65000"/>
              </a:schemeClr>
            </a:solidFill>
          </a:ln>
        </p:spPr>
      </p:pic>
      <p:pic>
        <p:nvPicPr>
          <p:cNvPr id="3" name="Picture 2">
            <a:extLst>
              <a:ext uri="{FF2B5EF4-FFF2-40B4-BE49-F238E27FC236}">
                <a16:creationId xmlns:a16="http://schemas.microsoft.com/office/drawing/2014/main" id="{7F028C62-2F48-46D8-B793-65DD0574F96B}"/>
              </a:ext>
            </a:extLst>
          </p:cNvPr>
          <p:cNvPicPr>
            <a:picLocks noChangeAspect="1"/>
          </p:cNvPicPr>
          <p:nvPr/>
        </p:nvPicPr>
        <p:blipFill>
          <a:blip r:embed="rId5"/>
          <a:stretch>
            <a:fillRect/>
          </a:stretch>
        </p:blipFill>
        <p:spPr>
          <a:xfrm>
            <a:off x="235509" y="1737360"/>
            <a:ext cx="5058980" cy="1982374"/>
          </a:xfrm>
          <a:prstGeom prst="rect">
            <a:avLst/>
          </a:prstGeom>
          <a:ln>
            <a:solidFill>
              <a:schemeClr val="bg1">
                <a:lumMod val="65000"/>
              </a:schemeClr>
            </a:solidFill>
          </a:ln>
        </p:spPr>
      </p:pic>
      <p:sp>
        <p:nvSpPr>
          <p:cNvPr id="6" name="Rectangle: Rounded Corners 5">
            <a:extLst>
              <a:ext uri="{FF2B5EF4-FFF2-40B4-BE49-F238E27FC236}">
                <a16:creationId xmlns:a16="http://schemas.microsoft.com/office/drawing/2014/main" id="{A1831FB4-6ECA-46C9-90D5-CEDFC9892230}"/>
              </a:ext>
            </a:extLst>
          </p:cNvPr>
          <p:cNvSpPr/>
          <p:nvPr/>
        </p:nvSpPr>
        <p:spPr>
          <a:xfrm>
            <a:off x="361244" y="5192889"/>
            <a:ext cx="2144889" cy="4064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2AD5AD69-C23B-4EC0-AD69-94471EC41DE4}"/>
              </a:ext>
            </a:extLst>
          </p:cNvPr>
          <p:cNvSpPr/>
          <p:nvPr/>
        </p:nvSpPr>
        <p:spPr>
          <a:xfrm>
            <a:off x="810361" y="2373855"/>
            <a:ext cx="657196" cy="35805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3478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505E5-5775-414F-8251-B71A7EE8F775}"/>
              </a:ext>
            </a:extLst>
          </p:cNvPr>
          <p:cNvSpPr>
            <a:spLocks noGrp="1"/>
          </p:cNvSpPr>
          <p:nvPr>
            <p:ph type="title"/>
          </p:nvPr>
        </p:nvSpPr>
        <p:spPr/>
        <p:txBody>
          <a:bodyPr/>
          <a:lstStyle/>
          <a:p>
            <a:r>
              <a:rPr lang="en-US" dirty="0"/>
              <a:t>Create a new one </a:t>
            </a:r>
            <a:br>
              <a:rPr lang="en-US" dirty="0"/>
            </a:br>
            <a:r>
              <a:rPr lang="en-US" dirty="0"/>
              <a:t>(Visual Studio / VS Code)</a:t>
            </a:r>
          </a:p>
        </p:txBody>
      </p:sp>
      <p:sp>
        <p:nvSpPr>
          <p:cNvPr id="3" name="Content Placeholder 2">
            <a:extLst>
              <a:ext uri="{FF2B5EF4-FFF2-40B4-BE49-F238E27FC236}">
                <a16:creationId xmlns:a16="http://schemas.microsoft.com/office/drawing/2014/main" id="{DA78FDBA-60E5-43EE-9C65-89C162520F30}"/>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A9AF1A75-1848-4B65-A94D-97D6A3F46721}"/>
              </a:ext>
            </a:extLst>
          </p:cNvPr>
          <p:cNvPicPr>
            <a:picLocks noChangeAspect="1"/>
          </p:cNvPicPr>
          <p:nvPr/>
        </p:nvPicPr>
        <p:blipFill>
          <a:blip r:embed="rId3"/>
          <a:stretch>
            <a:fillRect/>
          </a:stretch>
        </p:blipFill>
        <p:spPr>
          <a:xfrm>
            <a:off x="6378970" y="2302149"/>
            <a:ext cx="5061880" cy="3804575"/>
          </a:xfrm>
          <a:prstGeom prst="rect">
            <a:avLst/>
          </a:prstGeom>
        </p:spPr>
      </p:pic>
      <p:pic>
        <p:nvPicPr>
          <p:cNvPr id="7" name="Picture 6">
            <a:extLst>
              <a:ext uri="{FF2B5EF4-FFF2-40B4-BE49-F238E27FC236}">
                <a16:creationId xmlns:a16="http://schemas.microsoft.com/office/drawing/2014/main" id="{690ED4C6-1589-4605-8EA3-8D554C9304FD}"/>
              </a:ext>
            </a:extLst>
          </p:cNvPr>
          <p:cNvPicPr>
            <a:picLocks noChangeAspect="1"/>
          </p:cNvPicPr>
          <p:nvPr/>
        </p:nvPicPr>
        <p:blipFill>
          <a:blip r:embed="rId4"/>
          <a:stretch>
            <a:fillRect/>
          </a:stretch>
        </p:blipFill>
        <p:spPr>
          <a:xfrm>
            <a:off x="265213" y="2108201"/>
            <a:ext cx="5828587" cy="4236155"/>
          </a:xfrm>
          <a:prstGeom prst="rect">
            <a:avLst/>
          </a:prstGeom>
        </p:spPr>
      </p:pic>
    </p:spTree>
    <p:extLst>
      <p:ext uri="{BB962C8B-B14F-4D97-AF65-F5344CB8AC3E}">
        <p14:creationId xmlns:p14="http://schemas.microsoft.com/office/powerpoint/2010/main" val="3713307576"/>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6fe5155b-98dc-467f-9c60-914055a37f8d"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0F91C9C577F3242BB89A06691AA90F1" ma:contentTypeVersion="17" ma:contentTypeDescription="Create a new document." ma:contentTypeScope="" ma:versionID="2d48a1b4b02c5ff28f09253e2bc3d3d6">
  <xsd:schema xmlns:xsd="http://www.w3.org/2001/XMLSchema" xmlns:xs="http://www.w3.org/2001/XMLSchema" xmlns:p="http://schemas.microsoft.com/office/2006/metadata/properties" xmlns:ns1="http://schemas.microsoft.com/sharepoint/v3" xmlns:ns3="f6abfa70-0955-4b19-9b78-9d9017929102" xmlns:ns4="6fe5155b-98dc-467f-9c60-914055a37f8d" targetNamespace="http://schemas.microsoft.com/office/2006/metadata/properties" ma:root="true" ma:fieldsID="e16969fcef0a1a30e95f88372a8c2062" ns1:_="" ns3:_="" ns4:_="">
    <xsd:import namespace="http://schemas.microsoft.com/sharepoint/v3"/>
    <xsd:import namespace="f6abfa70-0955-4b19-9b78-9d9017929102"/>
    <xsd:import namespace="6fe5155b-98dc-467f-9c60-914055a37f8d"/>
    <xsd:element name="properties">
      <xsd:complexType>
        <xsd:sequence>
          <xsd:element name="documentManagement">
            <xsd:complexType>
              <xsd:all>
                <xsd:element ref="ns3:SharedWithUsers" minOccurs="0"/>
                <xsd:element ref="ns3:SharingHintHash" minOccurs="0"/>
                <xsd:element ref="ns3:SharedWithDetails" minOccurs="0"/>
                <xsd:element ref="ns1:_ip_UnifiedCompliancePolicyProperties" minOccurs="0"/>
                <xsd:element ref="ns1:_ip_UnifiedCompliancePolicyUIAction" minOccurs="0"/>
                <xsd:element ref="ns3:LastSharedByUser" minOccurs="0"/>
                <xsd:element ref="ns3:LastSharedByTime"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Location" minOccurs="0"/>
                <xsd:element ref="ns4:MediaServiceAutoKeyPoints" minOccurs="0"/>
                <xsd:element ref="ns4:MediaServiceKeyPoints"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1" nillable="true" ma:displayName="Unified Compliance Policy Properties" ma:hidden="true" ma:internalName="_ip_UnifiedCompliancePolicyProperties">
      <xsd:simpleType>
        <xsd:restriction base="dms:Note"/>
      </xsd:simpleType>
    </xsd:element>
    <xsd:element name="_ip_UnifiedCompliancePolicyUIAction" ma:index="1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6abfa70-0955-4b19-9b78-9d901792910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description="" ma:internalName="LastSharedByUser" ma:readOnly="true">
      <xsd:simpleType>
        <xsd:restriction base="dms:Note">
          <xsd:maxLength value="255"/>
        </xsd:restriction>
      </xsd:simpleType>
    </xsd:element>
    <xsd:element name="LastSharedByTime" ma:index="14"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6fe5155b-98dc-467f-9c60-914055a37f8d" elementFormDefault="qualified">
    <xsd:import namespace="http://schemas.microsoft.com/office/2006/documentManagement/types"/>
    <xsd:import namespace="http://schemas.microsoft.com/office/infopath/2007/PartnerControls"/>
    <xsd:element name="MediaServiceMetadata" ma:index="15" nillable="true" ma:displayName="MediaServiceMetadata" ma:description="" ma:hidden="true" ma:internalName="MediaServiceMetadata" ma:readOnly="true">
      <xsd:simpleType>
        <xsd:restriction base="dms:Note"/>
      </xsd:simpleType>
    </xsd:element>
    <xsd:element name="MediaServiceFastMetadata" ma:index="16" nillable="true" ma:displayName="MediaServiceFastMetadata" ma:description="" ma:hidden="true" ma:internalName="MediaServiceFastMetadata" ma:readOnly="true">
      <xsd:simpleType>
        <xsd:restriction base="dms:Note"/>
      </xsd:simpleType>
    </xsd:element>
    <xsd:element name="MediaServiceDateTaken" ma:index="17" nillable="true" ma:displayName="MediaServiceDateTaken" ma:description="" ma:hidden="true" ma:internalName="MediaServiceDateTaken" ma:readOnly="true">
      <xsd:simpleType>
        <xsd:restriction base="dms:Text"/>
      </xsd:simpleType>
    </xsd:element>
    <xsd:element name="MediaServiceAutoTags" ma:index="18" nillable="true" ma:displayName="MediaServiceAutoTags" ma:description="" ma:internalName="MediaServiceAutoTags" ma:readOnly="true">
      <xsd:simpleType>
        <xsd:restriction base="dms:Text"/>
      </xsd:simpleType>
    </xsd:element>
    <xsd:element name="MediaServiceOCR" ma:index="19" nillable="true" ma:displayName="MediaServiceOCR" ma:description="" ma:internalName="MediaServiceOCR" ma:readOnly="true">
      <xsd:simpleType>
        <xsd:restriction base="dms:Note">
          <xsd:maxLength value="255"/>
        </xsd:restriction>
      </xsd:simpleType>
    </xsd:element>
    <xsd:element name="MediaServiceLocation" ma:index="20" nillable="true" ma:displayName="MediaServiceLocation" ma:description="" ma:internalName="MediaServiceLocation"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false">
      <xsd:simpleType>
        <xsd:restriction base="dms:Note">
          <xsd:maxLength value="255"/>
        </xsd:restriction>
      </xsd:simpleType>
    </xsd:element>
    <xsd:element name="MediaServiceGenerationTime" ma:index="23" nillable="true" ma:displayName="MediaServiceGenerationTime" ma:hidden="true" ma:internalName="MediaServiceGenerationTime" ma:readOnly="true">
      <xsd:simpleType>
        <xsd:restriction base="dms:Text"/>
      </xsd:simpleType>
    </xsd:element>
    <xsd:element name="MediaServiceEventHashCode" ma:index="2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85BF8B5-7FFA-46A3-A535-6F0FBC8EE4E1}">
  <ds:schemaRefs>
    <ds:schemaRef ds:uri="http://schemas.microsoft.com/sharepoint/v3/contenttype/forms"/>
  </ds:schemaRefs>
</ds:datastoreItem>
</file>

<file path=customXml/itemProps2.xml><?xml version="1.0" encoding="utf-8"?>
<ds:datastoreItem xmlns:ds="http://schemas.openxmlformats.org/officeDocument/2006/customXml" ds:itemID="{827B3F84-5A9B-4D6C-8919-EC04090B0C00}">
  <ds:schemaRefs>
    <ds:schemaRef ds:uri="http://schemas.microsoft.com/office/2006/metadata/properties"/>
    <ds:schemaRef ds:uri="http://schemas.microsoft.com/office/infopath/2007/PartnerControls"/>
    <ds:schemaRef ds:uri="http://schemas.microsoft.com/sharepoint/v3"/>
    <ds:schemaRef ds:uri="6fe5155b-98dc-467f-9c60-914055a37f8d"/>
  </ds:schemaRefs>
</ds:datastoreItem>
</file>

<file path=customXml/itemProps3.xml><?xml version="1.0" encoding="utf-8"?>
<ds:datastoreItem xmlns:ds="http://schemas.openxmlformats.org/officeDocument/2006/customXml" ds:itemID="{43AC9BC0-D107-4C5E-8CF5-99CAF64F28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6abfa70-0955-4b19-9b78-9d9017929102"/>
    <ds:schemaRef ds:uri="6fe5155b-98dc-467f-9c60-914055a37f8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2005</Words>
  <Application>Microsoft Office PowerPoint</Application>
  <PresentationFormat>Widescreen</PresentationFormat>
  <Paragraphs>187</Paragraphs>
  <Slides>19</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Bookman Old Style</vt:lpstr>
      <vt:lpstr>Calibri</vt:lpstr>
      <vt:lpstr>Franklin Gothic Book</vt:lpstr>
      <vt:lpstr>Segoe UI</vt:lpstr>
      <vt:lpstr>Segoe UI Light</vt:lpstr>
      <vt:lpstr>Segoe UI Semibold</vt:lpstr>
      <vt:lpstr>1_RetrospectVTI</vt:lpstr>
      <vt:lpstr>Crash Course:  Azure Resource Manager</vt:lpstr>
      <vt:lpstr>Infrastructure as Code and  Azure Resource Manager</vt:lpstr>
      <vt:lpstr>Azure Resource Groups</vt:lpstr>
      <vt:lpstr>Azure Resource Providers</vt:lpstr>
      <vt:lpstr>JSON Template</vt:lpstr>
      <vt:lpstr>PowerPoint Presentation</vt:lpstr>
      <vt:lpstr>Getting started with the ARM Template </vt:lpstr>
      <vt:lpstr>Create a new one (Azure Portal)</vt:lpstr>
      <vt:lpstr>Create a new one  (Visual Studio / VS Code)</vt:lpstr>
      <vt:lpstr>Azure Quickstart Template</vt:lpstr>
      <vt:lpstr>PowerPoint Presentation</vt:lpstr>
      <vt:lpstr>Exporting your Template from Azure Portal</vt:lpstr>
      <vt:lpstr>Template functions</vt:lpstr>
      <vt:lpstr>Tips and Tricks</vt:lpstr>
      <vt:lpstr>Requirement: create multiple similar resources</vt:lpstr>
      <vt:lpstr>The “copy” and “copyIndex()”</vt:lpstr>
      <vt:lpstr>DependsOn</vt:lpstr>
      <vt:lpstr>Be extra careful with apiVersion in each Resource Providers</vt:lpstr>
      <vt:lpstr>End of this video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2020-07-13T03:29:15Z</dcterms:created>
  <dcterms:modified xsi:type="dcterms:W3CDTF">2020-07-20T03:28:44Z</dcterms:modified>
</cp:coreProperties>
</file>