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84" r:id="rId2"/>
    <p:sldMasterId id="2147483672" r:id="rId3"/>
    <p:sldMasterId id="2147483660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3" r:id="rId6"/>
    <p:sldId id="264" r:id="rId7"/>
    <p:sldId id="265" r:id="rId8"/>
    <p:sldId id="266" r:id="rId9"/>
    <p:sldId id="269" r:id="rId10"/>
    <p:sldId id="267" r:id="rId11"/>
    <p:sldId id="27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E0E550F-BE9C-4E05-A74D-5AFE0E070B9D}">
          <p14:sldIdLst>
            <p14:sldId id="256"/>
            <p14:sldId id="263"/>
            <p14:sldId id="264"/>
            <p14:sldId id="265"/>
            <p14:sldId id="266"/>
            <p14:sldId id="269"/>
            <p14:sldId id="267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6410"/>
  </p:normalViewPr>
  <p:slideViewPr>
    <p:cSldViewPr snapToGrid="0">
      <p:cViewPr varScale="1">
        <p:scale>
          <a:sx n="71" d="100"/>
          <a:sy n="71" d="100"/>
        </p:scale>
        <p:origin x="98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52550-4DAB-8361-962A-C881C48058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420E3-0DAC-9433-7707-15E7EEDE0A5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C8645C-FE7F-4D16-AC64-008E1889C66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A27-CC4D-1D6A-6F18-C7E7D1F4FE6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AD0510-8F0F-2F40-A8F9-265765E0941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855C-1A99-4B1C-ADB5-0E34AF1014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6696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F5A57-20AD-44A7-80C4-4BA59972130E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2596D8-4419-4EF0-80B5-0A14FEFE59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2731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596D8-4419-4EF0-80B5-0A14FEFE599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534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596D8-4419-4EF0-80B5-0A14FEFE5996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09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596D8-4419-4EF0-80B5-0A14FEFE599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56088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596D8-4419-4EF0-80B5-0A14FEFE5996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27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596D8-4419-4EF0-80B5-0A14FEFE5996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94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2596D8-4419-4EF0-80B5-0A14FEFE5996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51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59EC33-0154-B328-8891-AF4577635ADD}"/>
              </a:ext>
            </a:extLst>
          </p:cNvPr>
          <p:cNvSpPr/>
          <p:nvPr userDrawn="1"/>
        </p:nvSpPr>
        <p:spPr>
          <a:xfrm>
            <a:off x="0" y="0"/>
            <a:ext cx="10819657" cy="720000"/>
          </a:xfrm>
          <a:prstGeom prst="rect">
            <a:avLst/>
          </a:prstGeom>
          <a:gradFill flip="none" rotWithShape="1">
            <a:gsLst>
              <a:gs pos="29000">
                <a:schemeClr val="tx2"/>
              </a:gs>
              <a:gs pos="95000">
                <a:schemeClr val="tx2">
                  <a:lumMod val="50000"/>
                  <a:lumOff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FFB0A0-4D6E-CE78-2059-835191F730E1}"/>
              </a:ext>
            </a:extLst>
          </p:cNvPr>
          <p:cNvSpPr/>
          <p:nvPr userDrawn="1"/>
        </p:nvSpPr>
        <p:spPr>
          <a:xfrm>
            <a:off x="0" y="6550497"/>
            <a:ext cx="12192000" cy="307503"/>
          </a:xfrm>
          <a:prstGeom prst="rect">
            <a:avLst/>
          </a:prstGeom>
          <a:gradFill>
            <a:gsLst>
              <a:gs pos="100000">
                <a:schemeClr val="bg2">
                  <a:lumMod val="50000"/>
                </a:schemeClr>
              </a:gs>
              <a:gs pos="18000">
                <a:schemeClr val="bg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E15A4-7201-DB4A-4F11-D4D62DE16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0497"/>
            <a:ext cx="1264257" cy="307503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CE2E66D-BAA3-4EFE-83E9-FF147F1AA469}" type="datetime5">
              <a:rPr lang="en-IN" smtClean="0"/>
              <a:t>8-Oct-25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949C3-C7CB-0494-BCAE-5C8CAA88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49586" y="6550497"/>
            <a:ext cx="2753802" cy="307503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44880-AEC8-2ACF-B2CB-964982C55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3388" y="6550497"/>
            <a:ext cx="988612" cy="307503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3E40F72B-5364-4502-A9D6-BE6AC9E81B2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 descr="dep logo transparent long 2 png.png">
            <a:extLst>
              <a:ext uri="{FF2B5EF4-FFF2-40B4-BE49-F238E27FC236}">
                <a16:creationId xmlns:a16="http://schemas.microsoft.com/office/drawing/2014/main" id="{844B8A61-3A26-D44A-7DEC-5E1EB2530E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r="75550"/>
          <a:stretch>
            <a:fillRect/>
          </a:stretch>
        </p:blipFill>
        <p:spPr>
          <a:xfrm>
            <a:off x="10819657" y="0"/>
            <a:ext cx="652343" cy="720000"/>
          </a:xfrm>
          <a:prstGeom prst="rect">
            <a:avLst/>
          </a:prstGeom>
        </p:spPr>
      </p:pic>
      <p:pic>
        <p:nvPicPr>
          <p:cNvPr id="8" name="Picture 7" descr="image (1).jpg">
            <a:extLst>
              <a:ext uri="{FF2B5EF4-FFF2-40B4-BE49-F238E27FC236}">
                <a16:creationId xmlns:a16="http://schemas.microsoft.com/office/drawing/2014/main" id="{94F56104-0847-DE29-F0F2-A8D1BEC9872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472000" y="0"/>
            <a:ext cx="720000" cy="720000"/>
          </a:xfrm>
          <a:prstGeom prst="rect">
            <a:avLst/>
          </a:prstGeom>
        </p:spPr>
      </p:pic>
      <p:pic>
        <p:nvPicPr>
          <p:cNvPr id="10" name="Picture 9" descr="A blue and red metal letters&#10;&#10;AI-generated content may be incorrect.">
            <a:extLst>
              <a:ext uri="{FF2B5EF4-FFF2-40B4-BE49-F238E27FC236}">
                <a16:creationId xmlns:a16="http://schemas.microsoft.com/office/drawing/2014/main" id="{C8B24963-9CBB-9FC5-F2D4-920BD807C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462" cy="720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9F67F0-3339-3D08-82EF-CE7F50C0802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harpenSoften amount="25000"/>
                    </a14:imgEffect>
                    <a14:imgEffect>
                      <a14:colorTemperature colorTemp="4700"/>
                    </a14:imgEffect>
                    <a14:imgEffect>
                      <a14:saturation sat="0"/>
                    </a14:imgEffect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397" b="20909"/>
          <a:stretch/>
        </p:blipFill>
        <p:spPr>
          <a:xfrm>
            <a:off x="4816" y="3486348"/>
            <a:ext cx="3276601" cy="30444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2EE1FE-20EB-04B2-9C6F-37638426AE9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3000"/>
                    </a14:imgEffect>
                    <a14:imgEffect>
                      <a14:colorTemperature colorTemp="3668"/>
                    </a14:imgEffect>
                    <a14:imgEffect>
                      <a14:saturation sat="11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6710"/>
          <a:stretch/>
        </p:blipFill>
        <p:spPr>
          <a:xfrm>
            <a:off x="9482565" y="1654301"/>
            <a:ext cx="3705225" cy="4855224"/>
          </a:xfrm>
          <a:prstGeom prst="rect">
            <a:avLst/>
          </a:prstGeom>
          <a:noFill/>
          <a:effectLst>
            <a:outerShdw blurRad="50800" dist="50800" sx="1000" sy="1000" algn="ctr" rotWithShape="0">
              <a:srgbClr val="000000">
                <a:alpha val="91000"/>
              </a:srgbClr>
            </a:outerShdw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8593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2044-C1CF-46A6-DDC4-7A3CDF649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20486-E350-BB92-3979-3DDB17F6E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75CBB-F989-A73D-6BB1-B7CC659B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0F02D-A354-46AB-9906-EB61E5391808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42CE0-E0D2-23B2-E1C2-79D86835A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68C0F-A4F8-46AD-FAB3-A48CD61D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906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40952-291C-59A7-D0AB-C8F0A7E2D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6548C-982B-3ACC-7EBC-57B4C9377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3D7E2-6467-F3A0-0D5A-2ED88BF8C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985F8-3125-45E5-9279-D06D1B6BBDF2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673F-88CD-715F-A881-F27D1294E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6EB8E-42B7-C8B3-A613-9C342D69F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95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F7C0A-9D57-2AD4-C40F-E3FB5C4D8E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DC16D-1322-C6DD-76FC-2F1091407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4EA40-808C-B7B4-0578-018976CE9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A3CD7-0121-444F-9EFE-5718B628090B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E3814-8335-AC17-CBA3-5E8E55262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BD5471-A55A-7884-6475-4308C85A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1398-D323-480C-AF19-F852BF0E6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031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4D0D-3CCC-7FD3-A88F-939AB6DB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CCC74-7DCB-9DBF-EFF1-C4202A6756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50BFF-9B32-E2FE-5271-E65A114C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DC8B7-2B4B-4B7C-B8C0-6BFAAA58E3A2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EC69A-4283-D90E-BD55-6B0C2B585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F87B3E-FFAC-ADB1-923D-84BFC0BE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1398-D323-480C-AF19-F852BF0E6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181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846F2-C314-B555-9C98-88B40692C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DABD7-4774-5BD6-DCA3-0CAAFBF9A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AA723-84CB-018B-4A90-515AA48F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6B252-5853-4163-AA0B-04F3BE9C497B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0DDD7F-5C2C-ECE8-4E3D-914B420D4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4D6FD-AE1D-3CDC-BC93-0596F97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1398-D323-480C-AF19-F852BF0E6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750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687C-9599-2543-9F82-C39E76C84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67A2-51C6-13C3-01E9-BBBB228C45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D4A02-8562-A3C5-13E2-CE85F2E0B6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CC93A-A2F7-F821-0B2A-F301BCD03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D098-F6F7-489C-841C-95125F6C0924}" type="datetime5">
              <a:rPr lang="en-IN" smtClean="0"/>
              <a:t>8-Oct-25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02FD3-C713-ACCA-344F-8DC8A3492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DFC23D-E774-8E46-807D-E8B048051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1398-D323-480C-AF19-F852BF0E6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99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A7DC-E359-BA8F-6FFF-F9B6F865C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A4122-073C-C891-3E92-2D5190218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91BDA0-0825-BECD-03E5-68EEF5757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9093E-D8F2-0D1D-06A9-B1B035FBDF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7B44A-C702-7900-2B84-DB366645E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4D6F75-7919-02F7-17DC-D3A0A0A85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3445-0F02-4C02-9BC7-E17960AF8BEE}" type="datetime5">
              <a:rPr lang="en-IN" smtClean="0"/>
              <a:t>8-Oct-25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7FC34D-BD73-B1A0-C392-43F634CF2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D2BA86-17D2-526B-71E7-1CF0F63B1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1398-D323-480C-AF19-F852BF0E6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10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2397-5012-D695-22E9-907B521BA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41838B-02AE-72FC-1AB9-F7402528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EB8AF-B48F-452A-B477-0B9EC2C72486}" type="datetime5">
              <a:rPr lang="en-IN" smtClean="0"/>
              <a:t>8-Oct-25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B1634-8AE4-0449-0FC4-31F949645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36C15-2FCB-1CA0-F3F8-65E25976E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1398-D323-480C-AF19-F852BF0E6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152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7EEBB4-725F-4E33-F7E7-BAD410161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36950-DECD-441A-B6DE-01CBE1A22C78}" type="datetime5">
              <a:rPr lang="en-IN" smtClean="0"/>
              <a:t>8-Oct-25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49199-73C0-7997-1CCC-0BBC42F11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DCC57-03D0-70BA-8CEC-C16A0928D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1398-D323-480C-AF19-F852BF0E6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175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E21CA-1CBD-8935-949B-0A53F14A9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DA0F6-6B5A-1D4D-94BF-23C8189AF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17AC5-67E8-F459-BA7F-1AFD208A74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0ADB3B-C343-7432-1EFD-14EC07131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7E17-A712-4B5B-A22A-3C5AA52BE8F3}" type="datetime5">
              <a:rPr lang="en-IN" smtClean="0"/>
              <a:t>8-Oct-25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4E30F-98C9-1C31-34CF-0B8C060D2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73DBF-A2C2-E3E1-912B-C7787C39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1398-D323-480C-AF19-F852BF0E6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97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BBB7CF-C223-E0A0-8EA5-6B0E9731B784}"/>
              </a:ext>
            </a:extLst>
          </p:cNvPr>
          <p:cNvSpPr/>
          <p:nvPr userDrawn="1"/>
        </p:nvSpPr>
        <p:spPr>
          <a:xfrm>
            <a:off x="0" y="6550497"/>
            <a:ext cx="12192000" cy="307503"/>
          </a:xfrm>
          <a:prstGeom prst="rect">
            <a:avLst/>
          </a:prstGeom>
          <a:gradFill>
            <a:gsLst>
              <a:gs pos="100000">
                <a:schemeClr val="bg2">
                  <a:lumMod val="50000"/>
                </a:schemeClr>
              </a:gs>
              <a:gs pos="18000">
                <a:schemeClr val="bg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220043-1E72-A4B1-AB48-0C7E2A6B8B52}"/>
              </a:ext>
            </a:extLst>
          </p:cNvPr>
          <p:cNvSpPr/>
          <p:nvPr userDrawn="1"/>
        </p:nvSpPr>
        <p:spPr>
          <a:xfrm>
            <a:off x="0" y="0"/>
            <a:ext cx="10819657" cy="720000"/>
          </a:xfrm>
          <a:prstGeom prst="rect">
            <a:avLst/>
          </a:prstGeom>
          <a:gradFill flip="none" rotWithShape="1">
            <a:gsLst>
              <a:gs pos="47000">
                <a:schemeClr val="tx2">
                  <a:lumMod val="25000"/>
                  <a:lumOff val="75000"/>
                </a:schemeClr>
              </a:gs>
              <a:gs pos="68000">
                <a:schemeClr val="bg1"/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8EEDC3-DE58-C2BC-ADF2-9202E4527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402" y="15766"/>
            <a:ext cx="9481195" cy="720001"/>
          </a:xfrm>
        </p:spPr>
        <p:txBody>
          <a:bodyPr/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CD434-8E77-048A-CF9D-DDB1198656FB}"/>
              </a:ext>
            </a:extLst>
          </p:cNvPr>
          <p:cNvSpPr txBox="1"/>
          <p:nvPr userDrawn="1"/>
        </p:nvSpPr>
        <p:spPr>
          <a:xfrm>
            <a:off x="6615667" y="6519446"/>
            <a:ext cx="2133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1600" b="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MID-SEM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C923F2-D944-BC90-2AF8-8A08F788E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50497"/>
            <a:ext cx="1264257" cy="307503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80FA46DD-C73A-4BFA-8129-607541B4AB41}" type="datetime5">
              <a:rPr lang="en-IN" smtClean="0"/>
              <a:t>8-Oct-25</a:t>
            </a:fld>
            <a:endParaRPr lang="en-IN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EE1ECCD-6978-5913-4A2B-0D2F9EB03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77803" y="6550497"/>
            <a:ext cx="2664943" cy="307503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IN" dirty="0"/>
              <a:t>Aditya Singh 2024MEM1037</a:t>
            </a:r>
          </a:p>
        </p:txBody>
      </p:sp>
      <p:pic>
        <p:nvPicPr>
          <p:cNvPr id="16" name="Picture 15" descr="dep logo transparent long 2 png.png">
            <a:extLst>
              <a:ext uri="{FF2B5EF4-FFF2-40B4-BE49-F238E27FC236}">
                <a16:creationId xmlns:a16="http://schemas.microsoft.com/office/drawing/2014/main" id="{A14E4118-00BD-B5D8-2A72-E2F09698C67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rcRect r="75550"/>
          <a:stretch>
            <a:fillRect/>
          </a:stretch>
        </p:blipFill>
        <p:spPr>
          <a:xfrm>
            <a:off x="10819657" y="0"/>
            <a:ext cx="652343" cy="720000"/>
          </a:xfrm>
          <a:prstGeom prst="rect">
            <a:avLst/>
          </a:prstGeom>
        </p:spPr>
      </p:pic>
      <p:pic>
        <p:nvPicPr>
          <p:cNvPr id="17" name="Picture 16" descr="image (1).jpg">
            <a:extLst>
              <a:ext uri="{FF2B5EF4-FFF2-40B4-BE49-F238E27FC236}">
                <a16:creationId xmlns:a16="http://schemas.microsoft.com/office/drawing/2014/main" id="{642E5427-CB77-66A0-E6A8-C04556D4B4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1472000" y="0"/>
            <a:ext cx="720000" cy="720000"/>
          </a:xfrm>
          <a:prstGeom prst="rect">
            <a:avLst/>
          </a:prstGeom>
        </p:spPr>
      </p:pic>
      <p:pic>
        <p:nvPicPr>
          <p:cNvPr id="18" name="Picture 17" descr="A blue and red metal letters&#10;&#10;AI-generated content may be incorrect.">
            <a:extLst>
              <a:ext uri="{FF2B5EF4-FFF2-40B4-BE49-F238E27FC236}">
                <a16:creationId xmlns:a16="http://schemas.microsoft.com/office/drawing/2014/main" id="{8C65B026-B71E-1286-7968-E89A196D66C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462" cy="720000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779B7B2-6AE7-A163-1DD0-9F4B0A05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255" y="6566263"/>
            <a:ext cx="720001" cy="29173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E40F72B-5364-4502-A9D6-BE6AC9E81B2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54656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E112-343F-0C27-860F-1D1C3BC34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8C7AF-9F77-4588-F7AA-F9D3FAACE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E5423-E4AD-1FEB-A572-8A03E0106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19F0B-4546-F527-811F-A4DB43D2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D6784-99BD-4255-8BAC-918C974CFCAD}" type="datetime5">
              <a:rPr lang="en-IN" smtClean="0"/>
              <a:t>8-Oct-25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63C92A-0816-75A4-48A9-AC8A949F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68AB7-171C-D32F-1AB4-FD0A0E969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1398-D323-480C-AF19-F852BF0E6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7370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5BDF9-9D24-160D-1937-FA6BF97CF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684DF-D27B-4534-4A62-2B978368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7F093-8996-C37D-AD1A-4DDCCDAD4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45990-3F77-4DD3-867E-E1B5B75D27B4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7CD26-21AB-9DBD-D87F-3FF1FA157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C40AC-0A67-2A61-6E77-14BFBEF0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1398-D323-480C-AF19-F852BF0E6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5046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287179-AC6F-5A6F-26CD-C72399B2CD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1C538-0281-BBB9-B2E5-DE97F8C6F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4E6BF-65C6-D955-89A8-A38AD9D57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D79CE-A3E3-4CD4-8672-AA5E759A0D89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C1F4E-F538-CE9F-4DD0-C4772B892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44DEC-6CAD-7C9B-6871-1DAB15DE2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61398-D323-480C-AF19-F852BF0E6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082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AF6C-6150-F3E9-44EF-D6435F88BD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07574-BB5F-31E0-3BA4-AC5DC1772B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3588B-02D6-6D8A-C62F-274B978A0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BA3F0-F3FB-4B71-A0E5-C2F5497B0A45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D7381-AEDE-31B7-4537-CB93FF12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60088-BDCA-1A8B-0747-AAC479AB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F346-C944-4BF0-A45C-622BDFDC3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59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560F-E646-B556-11DC-AD5216DBF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A7D23-92EB-34AA-BEFF-5AA13EDE2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1F275-8C52-C61D-7B1B-A44FCA4CB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2EE10-FE88-4888-B0B0-58AF890B5792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BF3EB-46D1-577A-90A8-6845CC8F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E5A63-7D7E-782A-B364-B28E01D36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F346-C944-4BF0-A45C-622BDFDC3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44803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A49C-EA6E-8DC0-9868-CC6741002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9A3C4F-03DC-721B-763E-E4E3BCEC0C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D011-5A72-CFE6-7A9E-B1FB3E7C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99D48-F24F-4927-84AB-9F5C81751C28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7B3E2-A91F-86F5-6A6B-AEE9B1377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8B28F-5E7D-54B8-FD97-CD19746E4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F346-C944-4BF0-A45C-622BDFDC3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75842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5F0EF-95E3-61CE-D8A2-85D58DB71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E7F3-240D-4DD2-532E-91E854B98A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FE218-03FB-209B-8E62-A7865A43C6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A2CE1-C03A-6462-6DDA-40362D81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F3822-487D-44F9-AC35-FBB3F5144736}" type="datetime5">
              <a:rPr lang="en-IN" smtClean="0"/>
              <a:t>8-Oct-25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EE9EB0-ABC5-8CB6-EA08-051B1C51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D51C7-59EB-18E7-BF05-D1888C00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F346-C944-4BF0-A45C-622BDFDC3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5427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53DB-5E58-F426-AAC9-90F447B26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92C2-B48B-91F6-3CB0-40C0EB457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4E5158-6A8F-61AE-207A-FD04ED052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1A2E34-9CD1-B158-A58F-8D0B3E1160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16FC9D-4E98-2400-512E-E75A75BDF8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43A4A-2BBC-6741-BB3D-FC49C3B4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8D080-318D-4255-8AC6-F2DC0908A28C}" type="datetime5">
              <a:rPr lang="en-IN" smtClean="0"/>
              <a:t>8-Oct-25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A63488-E71C-3525-E154-E7A7A5517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0F8092-F585-FF13-C73E-655115B7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F346-C944-4BF0-A45C-622BDFDC3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3491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36301-6440-651E-1045-ADC45C43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86D175-0AFE-CFE9-D235-92832C699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B74E-A590-4476-81C0-919B61B4191A}" type="datetime5">
              <a:rPr lang="en-IN" smtClean="0"/>
              <a:t>8-Oct-25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6515A-90F9-0705-377A-5162158A0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847B6-5320-8467-9CF4-BE918BF7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F346-C944-4BF0-A45C-622BDFDC3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6607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59751E-8AC0-F9C1-BCC2-F19F03D54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EA082-4E41-4FD5-B20C-05F6F309F5BF}" type="datetime5">
              <a:rPr lang="en-IN" smtClean="0"/>
              <a:t>8-Oct-25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38545-7DB2-350C-B865-1D10AFED9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1DBC-6DCE-579A-449B-26C29555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F346-C944-4BF0-A45C-622BDFDC3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26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AD6F1-6AD8-A775-3793-4EA6C241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F576-235F-A39E-30C9-C1CC59A8E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3BA00-D844-6815-AC9B-1113FCA1D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4DCF2-FB47-4D97-AEF6-D07470040A4D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C712F-E7FD-BD95-35E2-C99C8849A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B8F38-9E9A-547D-56A3-66D0611C0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9385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079D7-16DD-6A8D-3039-8009FF70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30ACA-DC2C-5621-07F1-7142B8B8C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8DABDB-BAFA-2E2B-4140-BE010DD48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DCD81-523E-813D-BECE-4D5A4DB6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17F56-93DD-4A04-BAA1-96AA02202740}" type="datetime5">
              <a:rPr lang="en-IN" smtClean="0"/>
              <a:t>8-Oct-25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2ACD7-2C34-CF31-92E4-9C0503086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35EC61-956D-A784-DAEA-3DD070B6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F346-C944-4BF0-A45C-622BDFDC3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6874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3FA5D-5A7E-A5BD-19DC-E9032C073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7B3FC7-8440-3C41-6DFB-614C946A20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107C3-77E6-E8AF-C24D-1D1E45A45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1D857-0B99-65B3-22E9-2DD0CE5F1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11080-1BBC-42F9-8DAD-F8B46A3C2AFD}" type="datetime5">
              <a:rPr lang="en-IN" smtClean="0"/>
              <a:t>8-Oct-25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F537D-ECED-F3E6-DC84-13C293856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57A2-8C40-9035-349E-C9F9D2E9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F346-C944-4BF0-A45C-622BDFDC3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460760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9A153-6304-9D80-294B-E15F59890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4A170F-4BFE-2C7C-C5FB-12C7346D7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D97D26-4157-FAA0-773B-2B8B5689B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F4394-B44C-48EA-9429-5AC30B8B6A25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962A4-4095-3ACE-D033-426B798A2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EA7D7-98A7-3361-581E-5DED747A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F346-C944-4BF0-A45C-622BDFDC3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7913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94EB32-5BBF-19EE-154D-53DC1619EA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DA7B8C-EA60-D2D5-E4C3-6C54E4FB7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EA252-2D4B-38F0-74C1-A49037D75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F5705-9FAA-4D6B-B470-EAF7455CF21A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E0AA-F269-0583-E735-557A93B40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5C18-C544-6753-FBB7-4AFC4288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1EF346-C944-4BF0-A45C-622BDFDC3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721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2896-33A5-22F3-E7E0-8F51DC08A0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59338-AAC9-4F13-092E-093E1DDAF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A135A-BE9F-60D8-872E-22BE9B2C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03361-79A4-45E8-8652-B9BD34C25CAC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90F03A-C9E2-61A3-DCB8-0B020C228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89CAE-090B-5E28-BCD8-F946EE0C0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4CB2-FAB7-46CE-9902-9B44EFC02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664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0E3BF-DBAE-18D0-9A41-61FB462ED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9036A-ED8B-2607-2285-BF3DA91EF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7CE7E-AB56-DB9C-4E4C-DE2F95CB2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D859C-7BBA-47CC-ADDA-6BE9D37C5B6F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B84D6-A93E-B02E-0B92-3998B02CA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F847-150E-15A8-4DAD-E0F22E068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4CB2-FAB7-46CE-9902-9B44EFC02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988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F38E0-3A19-E4E0-B0B0-F37E1FEA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65B5-0DCF-B845-CE1C-4C0AA2139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E2924-B972-655B-042C-27FE8E5D4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07A39-A47D-4F38-BF6B-809CA8405EF2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E8D31-B0CE-83E4-CEC1-0247CF4A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3F98F-8258-E185-22D1-F28EB10F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4CB2-FAB7-46CE-9902-9B44EFC02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71272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1F1C-0312-BA10-9595-61F7F5CA3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D134-DF16-BAAC-3596-EA9A1D5E76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7725A-C83D-EC5E-4259-07EADA461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50130-DEAB-5B11-FD1B-FFB7416A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19FC7-A040-4144-A5C9-E7AAE7378A53}" type="datetime5">
              <a:rPr lang="en-IN" smtClean="0"/>
              <a:t>8-Oct-25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F0827-0DA4-8B1B-9C87-3F3328F0B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06FE3-2BD8-40AE-EEC8-5286EFFFD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4CB2-FAB7-46CE-9902-9B44EFC02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0725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9CFA-9433-8BEB-CF83-362913C2A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E1197-E635-14FA-DBC0-020F54180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B767E6-E9D2-2D2B-BD88-AACFBD3D5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00915-75EB-2B44-CB14-72E143F91A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4F1C19-F4A6-5E5E-A2F5-E4FD2AA19C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8BF21-8394-D787-2DA7-8CF07842D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BE1EB-5D8D-4135-94F7-3008AAF3CA9F}" type="datetime5">
              <a:rPr lang="en-IN" smtClean="0"/>
              <a:t>8-Oct-25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7E9C51-FE98-9651-5216-D2D8EEEA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2BEA8-40C6-3CD7-20D1-0B816C3C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4CB2-FAB7-46CE-9902-9B44EFC02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9815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3E845-EB67-B048-F9B8-5E1CF9BD2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509D7-70BF-BD33-E6F2-96D8BA92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4E62-7BF4-4C15-84D6-AE51A04BC0D6}" type="datetime5">
              <a:rPr lang="en-IN" smtClean="0"/>
              <a:t>8-Oct-25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3566C8-D6FE-3998-968B-DA0E0858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45539F-B090-B6AE-C317-B3894CD3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4CB2-FAB7-46CE-9902-9B44EFC02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71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EC291-7935-2372-E312-8858D2673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6EC7D5-ED5B-BA51-F59B-BB5FA23F4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BD2F67-2CA1-F166-5BDF-1EFD7B5163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B193D-2C33-48FE-03CD-09A59E4F5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255AD-0065-4767-A1F8-14B78ED50195}" type="datetime5">
              <a:rPr lang="en-IN" smtClean="0"/>
              <a:t>8-Oct-25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7B931-CDD0-E6A7-5EBC-7F5AF096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9D3D6-900C-E20B-A019-16F5D9F10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205838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524142-4287-905E-39F8-87D6F39A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70F3D7-7128-4FDC-83B7-5CF1F5F53079}" type="datetime5">
              <a:rPr lang="en-IN" smtClean="0"/>
              <a:t>8-Oct-25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E581D-24B6-5F3F-787B-5ED557CF9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3BC1-DA99-2EBE-7361-689AE1916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4CB2-FAB7-46CE-9902-9B44EFC02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12313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24C67-4B36-FDC3-9A18-68C0E5150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1852-3229-B127-D232-CEE8F5C32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B1729-591D-FD39-A981-5B9DB6561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78C6D-66EA-5CB5-97FA-66D031662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E3E8E-E783-47E4-A9C8-93BC9FFB643D}" type="datetime5">
              <a:rPr lang="en-IN" smtClean="0"/>
              <a:t>8-Oct-25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2FECCB-DD37-9218-40B2-29990D1E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4B426-899A-3280-5147-84F622A5E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4CB2-FAB7-46CE-9902-9B44EFC02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1070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0ACE-5D8D-57CE-D8A4-2D2080F1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3D1F8-D63F-804C-39B5-F3104C9D80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636B0-5440-7F45-2317-9B18F983B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5146B5-C0B4-79F4-AD26-E983A67E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74CD8-508A-42EB-863D-119FD634B6BB}" type="datetime5">
              <a:rPr lang="en-IN" smtClean="0"/>
              <a:t>8-Oct-25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0E96F-0332-9D9A-BE99-C0F47555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6E80-0D91-EE85-99C8-25F01E623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4CB2-FAB7-46CE-9902-9B44EFC02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684102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FC473-9CB3-18D8-40EF-A1F2E2F2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FA3EC-2530-8162-C345-C957A8353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4F065-02BC-D732-7FDF-15C6EF2EB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2519E-C7E5-4A4C-B596-69C7A66B9C5C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ECAE9-02A1-F27A-AB3F-7C22E977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FFE3B-3C80-1E72-8C1E-DA3A927D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4CB2-FAB7-46CE-9902-9B44EFC02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7456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5EBAA-39CE-6197-7017-758CA50054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02624-DC84-4A47-9E9D-4454230D8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22EF3-06E7-E861-3CB7-123715771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61830-C151-47A0-90EE-90D53964886D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B12276-70FC-25BF-CE7E-905D5DC0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41AD2-E18B-8506-0FD9-2E1FCA898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74CB2-FAB7-46CE-9902-9B44EFC02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27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CF118-2E64-3BD8-1DA5-3F6A848F3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203E5-5D00-F1CE-E254-E9B22BB97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A1A75-F467-F39F-E6A7-E8F368D98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948D4-CF56-A6F0-6B6A-76BD75396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FD8058-D6F7-BE02-3629-496C54F69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736BA-D4A1-AEE3-40F1-E5476DB3B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90B60-7541-4837-93C9-6DC0B8207F55}" type="datetime5">
              <a:rPr lang="en-IN" smtClean="0"/>
              <a:t>8-Oct-25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D9815-A810-193F-69E1-F030ECB3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CB7DB3-DB9F-6D2F-5A50-6F3D5D603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94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C2DB9-BC34-5CC9-B20F-5FBB5F21C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6C7CC5-C4AD-ADC7-61C4-134ACA0B4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FDAE6-7665-4D43-8636-B578BDC40E0B}" type="datetime5">
              <a:rPr lang="en-IN" smtClean="0"/>
              <a:t>8-Oct-25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BE064-79AD-C696-1E83-70AA6E52D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4A6E3-0C62-A9DC-E450-F2CD50D3D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807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9EF5AD-DE97-BE86-F31C-F7F0C906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BEC9F-4846-4509-AF29-73DE87DD4E75}" type="datetime5">
              <a:rPr lang="en-IN" smtClean="0"/>
              <a:t>8-Oct-25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6DC8D-0189-A41A-E122-3243E86E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E8418-2599-5C18-E76A-8CAE96B6F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91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D4B01-EE0F-4BFE-6816-8C601CBF7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C5411-E6A1-0FF3-EB08-7C316294C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26288-EE60-E88B-CF69-E56B4A04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1FF5E-F4E0-D3CB-AF3C-B68EDB58F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CF8D4-37B5-484B-A472-25763797B10D}" type="datetime5">
              <a:rPr lang="en-IN" smtClean="0"/>
              <a:t>8-Oct-25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A8916C-71D7-2242-DB80-B95903E3A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0947B2-A6B5-382B-6809-FA97329DF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253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F27D7-65FE-0B35-426F-EAA504E7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40181A-10A7-18D4-8B3E-8F8534BA5C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17596-DD13-B886-D14B-F50FAC1C9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453FD-751F-0AA2-257C-E8F7B71E9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BF561-101B-4C9F-8935-83CB96A6159E}" type="datetime5">
              <a:rPr lang="en-IN" smtClean="0"/>
              <a:t>8-Oct-25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57D3F-D69A-4A49-2883-7C26A0D0A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BBEEA-0146-97A7-CA3B-427EB0B94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73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FD23E0-DE37-EFF2-327E-CC36B3EDF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AEB6E-5897-4DE2-4680-F78AFA10F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4DCEA-B5B8-EEC5-3953-CA490FA5DD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A4933A-7B71-4474-96C3-EEE2AEE5D4D3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37F43-5AA1-7DD4-0C6E-B6C0ECB4FE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4A0-15DD-88A6-C871-0D7BDFC3E9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0F72B-5364-4502-A9D6-BE6AC9E81B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481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B09EF8-76B4-69D9-877F-A7F5B2EE4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8AC75-808E-3671-FE54-C40D64D3E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D72CC-C54E-8815-5C54-A18A28C5B7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103C5-66CF-4BD1-ADA6-08FADADCCCD1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252BF-E636-7918-B643-4B6D1AC55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2D7D9C-41DA-CD81-2027-5002AF5FB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61398-D323-480C-AF19-F852BF0E67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4676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83CAF3-737B-62BD-58CD-E1B08416C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AA295-4AC1-16D9-E67C-9D0EED12A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2CF76-395E-E295-F198-22071609B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B08EF-5AAE-42FA-BD8A-A9108EE24A71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6CA7F-2106-B521-C81B-A608986ADC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961AB-A346-367D-C570-85C6D70A74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1EF346-C944-4BF0-A45C-622BDFDC31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80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7FEAB-D83B-98E7-8399-9A1A8EFC5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50E0F-F5DE-AE71-1C76-50AE85F7C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2B40-3B6D-A03E-63E5-02C0D9EEC7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051557-1834-4A47-8D75-95D91AD8455E}" type="datetime5">
              <a:rPr lang="en-IN" smtClean="0"/>
              <a:t>8-Oct-25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2E7F-2208-04DC-724F-8893914088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Aditya Singh 2024MEM1037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475A5-22BD-787B-BBC3-975AD0CAF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C74CB2-FAB7-46CE-9902-9B44EFC0247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6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brightlanegardens.com/wp-content/uploads/2024/01/3-3.png" TargetMode="External"/><Relationship Id="rId3" Type="http://schemas.openxmlformats.org/officeDocument/2006/relationships/image" Target="../media/image6.png"/><Relationship Id="rId7" Type="http://schemas.openxmlformats.org/officeDocument/2006/relationships/hyperlink" Target="https://teguar.com/wp-content/uploads/2024/03/iStock-1447011226-1024x576.jp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jp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104E5C-B0AF-C3F3-265E-1B5A3DB9B7E7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224579" y="1589443"/>
            <a:ext cx="9742843" cy="1839557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 and Analysis of a Dual-action End-effector for Robotic Assistance in Leafy-vegetables Farming</a:t>
            </a:r>
            <a:endParaRPr lang="en-IN" sz="4800" dirty="0">
              <a:solidFill>
                <a:schemeClr val="tx2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828605-2A9B-4401-2BC4-EA306947CD92}"/>
              </a:ext>
            </a:extLst>
          </p:cNvPr>
          <p:cNvSpPr txBox="1"/>
          <p:nvPr/>
        </p:nvSpPr>
        <p:spPr>
          <a:xfrm>
            <a:off x="559399" y="4611218"/>
            <a:ext cx="22375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Aditya Singh </a:t>
            </a:r>
          </a:p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(2024MEM1037)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EBB5D-F067-584E-60D9-060EA1FE3DDA}"/>
              </a:ext>
            </a:extLst>
          </p:cNvPr>
          <p:cNvSpPr txBox="1"/>
          <p:nvPr/>
        </p:nvSpPr>
        <p:spPr>
          <a:xfrm>
            <a:off x="6938682" y="4611218"/>
            <a:ext cx="52533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of: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Ekta Singla &amp; Dr. Himanshu Tyagi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2F1A4-D1A9-2336-84E2-175B12850A8C}"/>
              </a:ext>
            </a:extLst>
          </p:cNvPr>
          <p:cNvSpPr txBox="1"/>
          <p:nvPr/>
        </p:nvSpPr>
        <p:spPr>
          <a:xfrm>
            <a:off x="2320534" y="3850832"/>
            <a:ext cx="7550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Technology in Mechanical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35038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E1CE-45BB-E766-CC8D-16BC061F5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4A45AB-5C02-15B9-307A-936EBB7C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6E3A-6698-4651-8317-31962B30DB9C}" type="datetime5">
              <a:rPr lang="en-IN" smtClean="0"/>
              <a:t>8-Oct-25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86BEC1-7240-4C81-2595-501A992B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Aditya Singh 2024MEM1037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91806-9C47-7198-9EA2-8AD51DC21AA9}"/>
              </a:ext>
            </a:extLst>
          </p:cNvPr>
          <p:cNvSpPr txBox="1"/>
          <p:nvPr/>
        </p:nvSpPr>
        <p:spPr>
          <a:xfrm>
            <a:off x="5068753" y="5924837"/>
            <a:ext cx="27427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(iii)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Tendon-driven adaptative gripper [1]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65086-814B-90AB-895D-741429FD217A}"/>
              </a:ext>
            </a:extLst>
          </p:cNvPr>
          <p:cNvSpPr txBox="1"/>
          <p:nvPr/>
        </p:nvSpPr>
        <p:spPr>
          <a:xfrm>
            <a:off x="1500467" y="5924836"/>
            <a:ext cx="228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(ii)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Harvesting of leafy vegetables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A64BA1-C51D-D7E5-DCC9-5F60E96B7EE3}"/>
              </a:ext>
            </a:extLst>
          </p:cNvPr>
          <p:cNvSpPr txBox="1"/>
          <p:nvPr/>
        </p:nvSpPr>
        <p:spPr>
          <a:xfrm>
            <a:off x="335067" y="1071179"/>
            <a:ext cx="8363115" cy="272382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in agriculture is rapidly expanding, and there is a need of advanced end-effectors to improve the efficiency.</a:t>
            </a:r>
          </a:p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grippers are limited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tasks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modern agriculture demands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multi-task functionality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Harvesting of leafy vegetables requires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delicate handling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quality, with end-effectors still a major challenge in automation.</a:t>
            </a:r>
          </a:p>
          <a:p>
            <a:pPr marL="285750" indent="-285750" algn="just">
              <a:spcAft>
                <a:spcPts val="1800"/>
              </a:spcAft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grippers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handle varying geometry and soft stems of leafy vegetables.</a:t>
            </a:r>
          </a:p>
        </p:txBody>
      </p:sp>
      <p:pic>
        <p:nvPicPr>
          <p:cNvPr id="16" name="Picture 15" descr="A white circle with black handles&#10;&#10;AI-generated content may be incorrect.">
            <a:extLst>
              <a:ext uri="{FF2B5EF4-FFF2-40B4-BE49-F238E27FC236}">
                <a16:creationId xmlns:a16="http://schemas.microsoft.com/office/drawing/2014/main" id="{10FE76E3-00B6-9178-169C-0CB72281E7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46" y="3900332"/>
            <a:ext cx="2632318" cy="1872065"/>
          </a:xfrm>
          <a:prstGeom prst="rect">
            <a:avLst/>
          </a:prstGeom>
        </p:spPr>
      </p:pic>
      <p:pic>
        <p:nvPicPr>
          <p:cNvPr id="18" name="Picture 17" descr="A person cutting leaves of lettuce&#10;&#10;AI-generated content may be incorrect.">
            <a:extLst>
              <a:ext uri="{FF2B5EF4-FFF2-40B4-BE49-F238E27FC236}">
                <a16:creationId xmlns:a16="http://schemas.microsoft.com/office/drawing/2014/main" id="{6ABEC8BF-5AFA-DAC4-797B-1ED282D09D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426" y="3893948"/>
            <a:ext cx="2322017" cy="195238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FEC03D-AFA2-629A-E83F-DA1B0A19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pPr/>
              <a:t>2</a:t>
            </a:fld>
            <a:endParaRPr lang="en-IN" dirty="0"/>
          </a:p>
        </p:txBody>
      </p:sp>
      <p:pic>
        <p:nvPicPr>
          <p:cNvPr id="21" name="Picture 20" descr="A robot in a greenhouse&#10;&#10;AI-generated content may be incorrect.">
            <a:extLst>
              <a:ext uri="{FF2B5EF4-FFF2-40B4-BE49-F238E27FC236}">
                <a16:creationId xmlns:a16="http://schemas.microsoft.com/office/drawing/2014/main" id="{899814C7-BD20-D3F8-FE6D-725617C4B3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0"/>
          <a:stretch>
            <a:fillRect/>
          </a:stretch>
        </p:blipFill>
        <p:spPr>
          <a:xfrm>
            <a:off x="8781288" y="943047"/>
            <a:ext cx="3193917" cy="226324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 descr="A close-up of a dna&#10;&#10;AI-generated content may be incorrect.">
            <a:extLst>
              <a:ext uri="{FF2B5EF4-FFF2-40B4-BE49-F238E27FC236}">
                <a16:creationId xmlns:a16="http://schemas.microsoft.com/office/drawing/2014/main" id="{6F5321A4-8C47-A72D-5B23-9946C6E185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7161" y="3846954"/>
            <a:ext cx="1845014" cy="19523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DBD812-26C8-7700-EEC5-C5C507FA1A27}"/>
              </a:ext>
            </a:extLst>
          </p:cNvPr>
          <p:cNvSpPr txBox="1"/>
          <p:nvPr/>
        </p:nvSpPr>
        <p:spPr>
          <a:xfrm>
            <a:off x="9187767" y="5924837"/>
            <a:ext cx="21838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(iv)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Fin-ray inspired gripper’s finger [4]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68BE4A-785C-9150-E095-A2F36BE0FFE5}"/>
              </a:ext>
            </a:extLst>
          </p:cNvPr>
          <p:cNvSpPr txBox="1"/>
          <p:nvPr/>
        </p:nvSpPr>
        <p:spPr>
          <a:xfrm>
            <a:off x="9994673" y="3290500"/>
            <a:ext cx="10148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(i)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2727B6-D5D6-9913-6D50-2B9E93D31EE7}"/>
              </a:ext>
            </a:extLst>
          </p:cNvPr>
          <p:cNvSpPr txBox="1"/>
          <p:nvPr/>
        </p:nvSpPr>
        <p:spPr>
          <a:xfrm>
            <a:off x="1438890" y="6542413"/>
            <a:ext cx="6604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Figure(</a:t>
            </a:r>
            <a:r>
              <a:rPr lang="en-IN" sz="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https://teguar.com/wp-content/uploads/2024/03/iStock-1447011226-1024x576.jpg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Ref: Figure(iv) </a:t>
            </a:r>
            <a:r>
              <a:rPr lang="en-IN" sz="8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https://brightlanegardens.com/wp-content/uploads/2024/01/3-3.png</a:t>
            </a:r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54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5563-50B8-587A-0B76-696B694EF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01D92-932B-5354-5996-739CAA7B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02765-CAAB-4088-9BAC-6383E3FA39BA}" type="datetime5">
              <a:rPr lang="en-IN" smtClean="0"/>
              <a:t>8-Oct-25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A8FAA-66E1-2BD9-4865-45C0FB7F4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  <a:endParaRPr lang="en-IN" dirty="0"/>
          </a:p>
        </p:txBody>
      </p:sp>
      <p:pic>
        <p:nvPicPr>
          <p:cNvPr id="6" name="Picture 5" descr="dep logo transparent long 2 png.png">
            <a:extLst>
              <a:ext uri="{FF2B5EF4-FFF2-40B4-BE49-F238E27FC236}">
                <a16:creationId xmlns:a16="http://schemas.microsoft.com/office/drawing/2014/main" id="{B3FAA0E6-392C-E035-9E7F-60437718174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 r="75550"/>
          <a:stretch>
            <a:fillRect/>
          </a:stretch>
        </p:blipFill>
        <p:spPr>
          <a:xfrm>
            <a:off x="10819657" y="0"/>
            <a:ext cx="652343" cy="720000"/>
          </a:xfrm>
          <a:prstGeom prst="rect">
            <a:avLst/>
          </a:prstGeom>
        </p:spPr>
      </p:pic>
      <p:pic>
        <p:nvPicPr>
          <p:cNvPr id="7" name="Picture 6" descr="image (1).jpg">
            <a:extLst>
              <a:ext uri="{FF2B5EF4-FFF2-40B4-BE49-F238E27FC236}">
                <a16:creationId xmlns:a16="http://schemas.microsoft.com/office/drawing/2014/main" id="{415EA5AE-A6EC-3EA5-113D-EA6B55AD356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472000" y="0"/>
            <a:ext cx="720000" cy="720000"/>
          </a:xfrm>
          <a:prstGeom prst="rect">
            <a:avLst/>
          </a:prstGeom>
        </p:spPr>
      </p:pic>
      <p:pic>
        <p:nvPicPr>
          <p:cNvPr id="8" name="Picture 7" descr="A blue and red metal letters&#10;&#10;AI-generated content may be incorrect.">
            <a:extLst>
              <a:ext uri="{FF2B5EF4-FFF2-40B4-BE49-F238E27FC236}">
                <a16:creationId xmlns:a16="http://schemas.microsoft.com/office/drawing/2014/main" id="{EB9D8680-8D78-9FA1-3542-6B3A89765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38462" cy="72000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18C0E0-5172-DAB6-5B84-770346F82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509917"/>
              </p:ext>
            </p:extLst>
          </p:nvPr>
        </p:nvGraphicFramePr>
        <p:xfrm>
          <a:off x="-745" y="862495"/>
          <a:ext cx="12192001" cy="55297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045">
                  <a:extLst>
                    <a:ext uri="{9D8B030D-6E8A-4147-A177-3AD203B41FA5}">
                      <a16:colId xmlns:a16="http://schemas.microsoft.com/office/drawing/2014/main" val="3613109591"/>
                    </a:ext>
                  </a:extLst>
                </a:gridCol>
                <a:gridCol w="966844">
                  <a:extLst>
                    <a:ext uri="{9D8B030D-6E8A-4147-A177-3AD203B41FA5}">
                      <a16:colId xmlns:a16="http://schemas.microsoft.com/office/drawing/2014/main" val="2507260040"/>
                    </a:ext>
                  </a:extLst>
                </a:gridCol>
                <a:gridCol w="8824112">
                  <a:extLst>
                    <a:ext uri="{9D8B030D-6E8A-4147-A177-3AD203B41FA5}">
                      <a16:colId xmlns:a16="http://schemas.microsoft.com/office/drawing/2014/main" val="3419872561"/>
                    </a:ext>
                  </a:extLst>
                </a:gridCol>
              </a:tblGrid>
              <a:tr h="435023"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by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Important information taken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877370"/>
                  </a:ext>
                </a:extLst>
              </a:tr>
              <a:tr h="725039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Mart Bluiminck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et.al.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2-finger,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underactuated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tendon-driven gripper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 variable stiffness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handle fragile, deformable agri-food products.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2666689"/>
                  </a:ext>
                </a:extLst>
              </a:tr>
              <a:tr h="417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Johannes F.Elferich et.al.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gives review of soft robotics grippers for crop handling or harvesting.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677632"/>
                  </a:ext>
                </a:extLst>
              </a:tr>
              <a:tr h="725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Ji Hyeon Shin et.al.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study enhances the design through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structural optimization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switchable grip modes, and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friction pads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achieving  improvement in load capacity and handling of high–aspect ratio objects.</a:t>
                      </a:r>
                      <a:endParaRPr lang="en-IN" sz="1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430386"/>
                  </a:ext>
                </a:extLst>
              </a:tr>
              <a:tr h="725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Xiaowei Shan et.al. </a:t>
                      </a:r>
                    </a:p>
                    <a:p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explores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 Ray–based adaptive robotic fingers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which adapt naturally to an object’s shape.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442386"/>
                  </a:ext>
                </a:extLst>
              </a:tr>
              <a:tr h="725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Wenqi Wang et.al.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 gives information about physical and mechanical properties of </a:t>
                      </a:r>
                      <a:r>
                        <a:rPr lang="en-IN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hydroponic lettuce </a:t>
                      </a: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automatic harvesting.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284605"/>
                  </a:ext>
                </a:extLst>
              </a:tr>
              <a:tr h="59629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Z. Samadikhoshkho et.al.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Robotic grippers are classified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based on configuration, actuation, application, size, and stiffness.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779814"/>
                  </a:ext>
                </a:extLst>
              </a:tr>
              <a:tr h="72503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Baozeng Jia et.al. 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an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integrated gripper-cutter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mainly targeting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peduncle cutting of fruiting vegetables.</a:t>
                      </a:r>
                      <a:endParaRPr lang="en-IN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3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6E3AF3-C6BE-61D1-8842-22095E34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pPr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063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FB62-6601-2C6F-E4C0-1781E32B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Gap/Novelty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75E9BD-FA0C-25A8-2F78-B8329E123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24E0BE-6E27-4328-B6BE-DCBE5D837605}" type="datetime5">
              <a:rPr lang="en-IN" smtClean="0"/>
              <a:t>8-Oct-25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AECF77-FC06-CC8E-9AC2-13AD256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623726-FD22-ED7F-C2FF-C95CC2A3743A}"/>
              </a:ext>
            </a:extLst>
          </p:cNvPr>
          <p:cNvSpPr txBox="1"/>
          <p:nvPr/>
        </p:nvSpPr>
        <p:spPr>
          <a:xfrm>
            <a:off x="1584123" y="778484"/>
            <a:ext cx="90237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literature mainly focuses on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gripper design for fruits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flowering vegetables, while limited work has been reported for leafy vegetables.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Leafy vegetables require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gripping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of their delicate and irregular structure but most vegetable grippers lack this adaptiveness.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robotic assistance normally involves one manipulator, which is the bottleneck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replicating human 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two-arms.  </a:t>
            </a:r>
          </a:p>
        </p:txBody>
      </p:sp>
      <p:pic>
        <p:nvPicPr>
          <p:cNvPr id="6" name="Picture 5" descr="A machine with two red balls&#10;&#10;AI-generated content may be incorrect.">
            <a:extLst>
              <a:ext uri="{FF2B5EF4-FFF2-40B4-BE49-F238E27FC236}">
                <a16:creationId xmlns:a16="http://schemas.microsoft.com/office/drawing/2014/main" id="{E4D54801-62A6-DF3C-7495-97E5AA6190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1172" y="3493317"/>
            <a:ext cx="2539812" cy="18481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AE67B1-61B9-9DC6-DB40-861A69A26B71}"/>
              </a:ext>
            </a:extLst>
          </p:cNvPr>
          <p:cNvSpPr txBox="1"/>
          <p:nvPr/>
        </p:nvSpPr>
        <p:spPr>
          <a:xfrm>
            <a:off x="2587784" y="5549599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(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Integrated gripper-cutter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mainly targeting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peduncle 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flowering vegetables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44C96C9-1116-5843-425F-5B57E472C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pPr/>
              <a:t>4</a:t>
            </a:fld>
            <a:endParaRPr lang="en-IN" dirty="0"/>
          </a:p>
        </p:txBody>
      </p:sp>
      <p:pic>
        <p:nvPicPr>
          <p:cNvPr id="11" name="Picture 10" descr="A person cutting leaves of lettuce&#10;&#10;AI-generated content may be incorrect.">
            <a:extLst>
              <a:ext uri="{FF2B5EF4-FFF2-40B4-BE49-F238E27FC236}">
                <a16:creationId xmlns:a16="http://schemas.microsoft.com/office/drawing/2014/main" id="{A248D3FC-D201-3FB9-1B2E-744F3AA78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25" y="3493317"/>
            <a:ext cx="2236889" cy="188081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3DDFE13-A46E-BD39-7405-254DFB77F273}"/>
              </a:ext>
            </a:extLst>
          </p:cNvPr>
          <p:cNvSpPr txBox="1"/>
          <p:nvPr/>
        </p:nvSpPr>
        <p:spPr>
          <a:xfrm>
            <a:off x="6968739" y="5617851"/>
            <a:ext cx="2289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(ii)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Harvesting of leafy vegetables</a:t>
            </a:r>
          </a:p>
        </p:txBody>
      </p:sp>
    </p:spTree>
    <p:extLst>
      <p:ext uri="{BB962C8B-B14F-4D97-AF65-F5344CB8AC3E}">
        <p14:creationId xmlns:p14="http://schemas.microsoft.com/office/powerpoint/2010/main" val="315462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FCF9D-3F93-4AA5-7922-A18AFF089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CD75B5-AB81-5363-6F6E-6D44532F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16EB-F73E-4CDF-B726-FEE2FD06516F}" type="datetime5">
              <a:rPr lang="en-IN" smtClean="0"/>
              <a:t>8-Oct-25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09495B-08D1-E873-5B7B-FB637875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Aditya Singh 2024MEM1037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EE26DE-5986-4EBC-CFF4-8374ED6D1C76}"/>
              </a:ext>
            </a:extLst>
          </p:cNvPr>
          <p:cNvSpPr txBox="1"/>
          <p:nvPr/>
        </p:nvSpPr>
        <p:spPr>
          <a:xfrm>
            <a:off x="793789" y="1737101"/>
            <a:ext cx="737932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Design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 Modelling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an Adaptive Gripper integrated with a cutter mechanism.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gripper’s finger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to determine its optimal shape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of  cutting  and gripping forces of proposed end-effector.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Fabrication of the Dual -Action Gripper.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06DAC-9FD0-F055-1417-2E08AB598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pPr/>
              <a:t>5</a:t>
            </a:fld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05CE2C-3AA1-C3F6-4A97-251259880E15}"/>
              </a:ext>
            </a:extLst>
          </p:cNvPr>
          <p:cNvSpPr/>
          <p:nvPr/>
        </p:nvSpPr>
        <p:spPr>
          <a:xfrm>
            <a:off x="8605169" y="1644660"/>
            <a:ext cx="2231428" cy="762847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gripper</a:t>
            </a:r>
          </a:p>
        </p:txBody>
      </p:sp>
      <p:sp>
        <p:nvSpPr>
          <p:cNvPr id="11" name="Plus Sign 10">
            <a:extLst>
              <a:ext uri="{FF2B5EF4-FFF2-40B4-BE49-F238E27FC236}">
                <a16:creationId xmlns:a16="http://schemas.microsoft.com/office/drawing/2014/main" id="{59A11EF2-75DB-B098-62F0-8B29557C47B4}"/>
              </a:ext>
            </a:extLst>
          </p:cNvPr>
          <p:cNvSpPr/>
          <p:nvPr/>
        </p:nvSpPr>
        <p:spPr>
          <a:xfrm>
            <a:off x="9484835" y="2488458"/>
            <a:ext cx="421419" cy="508884"/>
          </a:xfrm>
          <a:prstGeom prst="mathPlu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915E1A-EF75-0691-C21A-5290563B8A35}"/>
              </a:ext>
            </a:extLst>
          </p:cNvPr>
          <p:cNvSpPr/>
          <p:nvPr/>
        </p:nvSpPr>
        <p:spPr>
          <a:xfrm>
            <a:off x="8660639" y="3168262"/>
            <a:ext cx="2180757" cy="620202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Cutter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7E721CDD-BB9F-7E65-26E7-8A231E6A1BAD}"/>
              </a:ext>
            </a:extLst>
          </p:cNvPr>
          <p:cNvSpPr/>
          <p:nvPr/>
        </p:nvSpPr>
        <p:spPr>
          <a:xfrm>
            <a:off x="9527104" y="4123857"/>
            <a:ext cx="336883" cy="34988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687699-47E2-562B-A8D4-702BB82EB459}"/>
              </a:ext>
            </a:extLst>
          </p:cNvPr>
          <p:cNvSpPr txBox="1"/>
          <p:nvPr/>
        </p:nvSpPr>
        <p:spPr>
          <a:xfrm>
            <a:off x="8213126" y="4626785"/>
            <a:ext cx="32296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Dual- Action  End-Effector</a:t>
            </a:r>
          </a:p>
        </p:txBody>
      </p:sp>
    </p:spTree>
    <p:extLst>
      <p:ext uri="{BB962C8B-B14F-4D97-AF65-F5344CB8AC3E}">
        <p14:creationId xmlns:p14="http://schemas.microsoft.com/office/powerpoint/2010/main" val="1140082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97692-6566-70B8-B696-6D4D7C8AF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578AA1-C726-A27F-8DFB-B34981A6B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46DD-C73A-4BFA-8129-607541B4AB41}" type="datetime5">
              <a:rPr lang="en-IN" smtClean="0"/>
              <a:t>8-Oct-25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36541-2F16-BD18-7EB8-DF4122C5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295C1-8822-15A1-1803-121071EA1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7B926-23B9-46AC-CE20-3239C1CC5145}"/>
              </a:ext>
            </a:extLst>
          </p:cNvPr>
          <p:cNvSpPr txBox="1"/>
          <p:nvPr/>
        </p:nvSpPr>
        <p:spPr>
          <a:xfrm>
            <a:off x="453818" y="894461"/>
            <a:ext cx="75841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initial focus is on the gripping part. For adaptive gripping, the fin-ray inspired gripper has been identified.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fin ray principle draws inspiration from the properties of fish fins.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The current focus is to develop CAD model of dual-action gripper.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601831-24D1-BDD0-3406-F5ACE71D7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7667" y="854993"/>
            <a:ext cx="2445214" cy="170830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332DEB7-BF93-0677-651C-7A7F328FE9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4" t="9094" r="572" b="4059"/>
          <a:stretch>
            <a:fillRect/>
          </a:stretch>
        </p:blipFill>
        <p:spPr>
          <a:xfrm>
            <a:off x="7395982" y="3026308"/>
            <a:ext cx="4495898" cy="2835253"/>
          </a:xfrm>
          <a:prstGeom prst="rect">
            <a:avLst/>
          </a:prstGeom>
        </p:spPr>
      </p:pic>
      <p:pic>
        <p:nvPicPr>
          <p:cNvPr id="41" name="Picture 40" descr="A black and white drawing of a ladder&#10;&#10;AI-generated content may be incorrect.">
            <a:extLst>
              <a:ext uri="{FF2B5EF4-FFF2-40B4-BE49-F238E27FC236}">
                <a16:creationId xmlns:a16="http://schemas.microsoft.com/office/drawing/2014/main" id="{213ACF45-EAC5-7C89-5205-6623FB9840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715" y="4001498"/>
            <a:ext cx="3152267" cy="1661877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F6890CB4-40B0-E27F-59D5-6D1677E2A558}"/>
              </a:ext>
            </a:extLst>
          </p:cNvPr>
          <p:cNvSpPr txBox="1"/>
          <p:nvPr/>
        </p:nvSpPr>
        <p:spPr>
          <a:xfrm>
            <a:off x="4597679" y="5963539"/>
            <a:ext cx="2533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Figure(iii)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Concept diagram of fin-ray inspired finger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9D36943-9000-3ECE-1DBF-FC86080F3848}"/>
              </a:ext>
            </a:extLst>
          </p:cNvPr>
          <p:cNvSpPr txBox="1"/>
          <p:nvPr/>
        </p:nvSpPr>
        <p:spPr>
          <a:xfrm>
            <a:off x="8204377" y="6047577"/>
            <a:ext cx="3811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Figure(iv)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SolidWorks model of fin-ray inspired finger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DD5BF-523F-248F-EC01-5127015A9367}"/>
              </a:ext>
            </a:extLst>
          </p:cNvPr>
          <p:cNvSpPr txBox="1"/>
          <p:nvPr/>
        </p:nvSpPr>
        <p:spPr>
          <a:xfrm>
            <a:off x="9643931" y="2603035"/>
            <a:ext cx="16889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Figure(ii)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4FD4A2-7E70-7103-34D6-73235F50257C}"/>
              </a:ext>
            </a:extLst>
          </p:cNvPr>
          <p:cNvSpPr/>
          <p:nvPr/>
        </p:nvSpPr>
        <p:spPr>
          <a:xfrm>
            <a:off x="9047181" y="854994"/>
            <a:ext cx="596750" cy="44545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A335F5D-C3F3-F30D-1B83-7A4E261497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6" t="498" b="-1"/>
          <a:stretch>
            <a:fillRect/>
          </a:stretch>
        </p:blipFill>
        <p:spPr>
          <a:xfrm>
            <a:off x="632128" y="3517453"/>
            <a:ext cx="3246813" cy="23384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C54B41-D4AD-0F94-EA87-3125F8A1EE1C}"/>
              </a:ext>
            </a:extLst>
          </p:cNvPr>
          <p:cNvSpPr txBox="1"/>
          <p:nvPr/>
        </p:nvSpPr>
        <p:spPr>
          <a:xfrm>
            <a:off x="818650" y="5855887"/>
            <a:ext cx="30209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Figure(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diagram of the dual-action gripper</a:t>
            </a:r>
          </a:p>
        </p:txBody>
      </p:sp>
    </p:spTree>
    <p:extLst>
      <p:ext uri="{BB962C8B-B14F-4D97-AF65-F5344CB8AC3E}">
        <p14:creationId xmlns:p14="http://schemas.microsoft.com/office/powerpoint/2010/main" val="1425224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8" grpId="0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5534-A520-C1BB-5520-D318B758B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631A6-BC84-E9D6-2A69-D7319266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AFA35-A788-4F60-999E-0CBEF4508601}" type="datetime5">
              <a:rPr lang="en-IN" smtClean="0"/>
              <a:t>8-Oct-25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050C5-DC60-D85C-A032-408A9AF0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Aditya Singh 2024MEM1037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D8F2D4-2BCE-E974-7127-C22688365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671450"/>
              </p:ext>
            </p:extLst>
          </p:nvPr>
        </p:nvGraphicFramePr>
        <p:xfrm>
          <a:off x="2" y="1316775"/>
          <a:ext cx="12191998" cy="45389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9103">
                  <a:extLst>
                    <a:ext uri="{9D8B030D-6E8A-4147-A177-3AD203B41FA5}">
                      <a16:colId xmlns:a16="http://schemas.microsoft.com/office/drawing/2014/main" val="3078475973"/>
                    </a:ext>
                  </a:extLst>
                </a:gridCol>
                <a:gridCol w="842838">
                  <a:extLst>
                    <a:ext uri="{9D8B030D-6E8A-4147-A177-3AD203B41FA5}">
                      <a16:colId xmlns:a16="http://schemas.microsoft.com/office/drawing/2014/main" val="523085089"/>
                    </a:ext>
                  </a:extLst>
                </a:gridCol>
                <a:gridCol w="803082">
                  <a:extLst>
                    <a:ext uri="{9D8B030D-6E8A-4147-A177-3AD203B41FA5}">
                      <a16:colId xmlns:a16="http://schemas.microsoft.com/office/drawing/2014/main" val="3980489647"/>
                    </a:ext>
                  </a:extLst>
                </a:gridCol>
                <a:gridCol w="747422">
                  <a:extLst>
                    <a:ext uri="{9D8B030D-6E8A-4147-A177-3AD203B41FA5}">
                      <a16:colId xmlns:a16="http://schemas.microsoft.com/office/drawing/2014/main" val="341995529"/>
                    </a:ext>
                  </a:extLst>
                </a:gridCol>
                <a:gridCol w="779228">
                  <a:extLst>
                    <a:ext uri="{9D8B030D-6E8A-4147-A177-3AD203B41FA5}">
                      <a16:colId xmlns:a16="http://schemas.microsoft.com/office/drawing/2014/main" val="1087529807"/>
                    </a:ext>
                  </a:extLst>
                </a:gridCol>
                <a:gridCol w="779228">
                  <a:extLst>
                    <a:ext uri="{9D8B030D-6E8A-4147-A177-3AD203B41FA5}">
                      <a16:colId xmlns:a16="http://schemas.microsoft.com/office/drawing/2014/main" val="377695690"/>
                    </a:ext>
                  </a:extLst>
                </a:gridCol>
                <a:gridCol w="707666">
                  <a:extLst>
                    <a:ext uri="{9D8B030D-6E8A-4147-A177-3AD203B41FA5}">
                      <a16:colId xmlns:a16="http://schemas.microsoft.com/office/drawing/2014/main" val="1369182697"/>
                    </a:ext>
                  </a:extLst>
                </a:gridCol>
                <a:gridCol w="747423">
                  <a:extLst>
                    <a:ext uri="{9D8B030D-6E8A-4147-A177-3AD203B41FA5}">
                      <a16:colId xmlns:a16="http://schemas.microsoft.com/office/drawing/2014/main" val="85449956"/>
                    </a:ext>
                  </a:extLst>
                </a:gridCol>
                <a:gridCol w="818984">
                  <a:extLst>
                    <a:ext uri="{9D8B030D-6E8A-4147-A177-3AD203B41FA5}">
                      <a16:colId xmlns:a16="http://schemas.microsoft.com/office/drawing/2014/main" val="909686135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1710660578"/>
                    </a:ext>
                  </a:extLst>
                </a:gridCol>
                <a:gridCol w="787179">
                  <a:extLst>
                    <a:ext uri="{9D8B030D-6E8A-4147-A177-3AD203B41FA5}">
                      <a16:colId xmlns:a16="http://schemas.microsoft.com/office/drawing/2014/main" val="1837308144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686387147"/>
                    </a:ext>
                  </a:extLst>
                </a:gridCol>
                <a:gridCol w="742120">
                  <a:extLst>
                    <a:ext uri="{9D8B030D-6E8A-4147-A177-3AD203B41FA5}">
                      <a16:colId xmlns:a16="http://schemas.microsoft.com/office/drawing/2014/main" val="809863633"/>
                    </a:ext>
                  </a:extLst>
                </a:gridCol>
              </a:tblGrid>
              <a:tr h="512787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June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July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Aug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Sep</a:t>
                      </a: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Oct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Nov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April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</a:t>
                      </a: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8983184"/>
                  </a:ext>
                </a:extLst>
              </a:tr>
              <a:tr h="67634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Literature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439550"/>
                  </a:ext>
                </a:extLst>
              </a:tr>
              <a:tr h="619714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SolidWorks Modelling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367615"/>
                  </a:ext>
                </a:extLst>
              </a:tr>
              <a:tr h="67634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Analysis of Finger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67922"/>
                  </a:ext>
                </a:extLst>
              </a:tr>
              <a:tr h="67634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Analysis of integrated end-effector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259513"/>
                  </a:ext>
                </a:extLst>
              </a:tr>
              <a:tr h="6763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fabrication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159952"/>
                  </a:ext>
                </a:extLst>
              </a:tr>
              <a:tr h="676349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Thesis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256625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1B2D7-54FF-B6B5-9A05-1B10B9AEE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0F72B-5364-4502-A9D6-BE6AC9E81B27}" type="slidenum">
              <a:rPr lang="en-IN" smtClean="0"/>
              <a:pPr/>
              <a:t>7</a:t>
            </a:fld>
            <a:endParaRPr lang="en-IN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BC4810D-30A2-210F-451F-F3EF8728F6F5}"/>
              </a:ext>
            </a:extLst>
          </p:cNvPr>
          <p:cNvSpPr/>
          <p:nvPr/>
        </p:nvSpPr>
        <p:spPr>
          <a:xfrm>
            <a:off x="3124328" y="2051741"/>
            <a:ext cx="5765074" cy="211162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FB8E0AA-5E3F-1378-3E60-E25352F69A67}"/>
              </a:ext>
            </a:extLst>
          </p:cNvPr>
          <p:cNvSpPr/>
          <p:nvPr/>
        </p:nvSpPr>
        <p:spPr>
          <a:xfrm>
            <a:off x="5162041" y="2799973"/>
            <a:ext cx="4702721" cy="199211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EF30FC7-D5AA-6EB2-4E88-D4DB6EF0A4F3}"/>
              </a:ext>
            </a:extLst>
          </p:cNvPr>
          <p:cNvSpPr/>
          <p:nvPr/>
        </p:nvSpPr>
        <p:spPr>
          <a:xfrm>
            <a:off x="5829657" y="3393846"/>
            <a:ext cx="3142221" cy="236999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9C87BAA-0121-35A7-E5FD-827133FDC6A3}"/>
              </a:ext>
            </a:extLst>
          </p:cNvPr>
          <p:cNvSpPr/>
          <p:nvPr/>
        </p:nvSpPr>
        <p:spPr>
          <a:xfrm>
            <a:off x="8520056" y="4798958"/>
            <a:ext cx="3270325" cy="226034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2864CF9-E1B2-0F5B-AD3F-DEA98F9B4B1A}"/>
              </a:ext>
            </a:extLst>
          </p:cNvPr>
          <p:cNvSpPr/>
          <p:nvPr/>
        </p:nvSpPr>
        <p:spPr>
          <a:xfrm>
            <a:off x="5535615" y="5369001"/>
            <a:ext cx="6549796" cy="236999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D9BB350-437A-8AB8-2E9B-A77FC48E970B}"/>
              </a:ext>
            </a:extLst>
          </p:cNvPr>
          <p:cNvSpPr/>
          <p:nvPr/>
        </p:nvSpPr>
        <p:spPr>
          <a:xfrm>
            <a:off x="8197356" y="4039848"/>
            <a:ext cx="2639241" cy="236999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770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0A1F9B-F281-FA44-D62B-C3E0467D9820}"/>
              </a:ext>
            </a:extLst>
          </p:cNvPr>
          <p:cNvSpPr txBox="1"/>
          <p:nvPr/>
        </p:nvSpPr>
        <p:spPr>
          <a:xfrm>
            <a:off x="3890682" y="2441985"/>
            <a:ext cx="4410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dirty="0">
                <a:latin typeface="Baguet Script" panose="00000500000000000000" pitchFamily="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302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3897</TotalTime>
  <Words>658</Words>
  <Application>Microsoft Office PowerPoint</Application>
  <PresentationFormat>Widescreen</PresentationFormat>
  <Paragraphs>118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Aptos</vt:lpstr>
      <vt:lpstr>Aptos Display</vt:lpstr>
      <vt:lpstr>Arial</vt:lpstr>
      <vt:lpstr>Baguet Script</vt:lpstr>
      <vt:lpstr>Times New Roman</vt:lpstr>
      <vt:lpstr>Wingdings</vt:lpstr>
      <vt:lpstr>Office Theme</vt:lpstr>
      <vt:lpstr>2_Custom Design</vt:lpstr>
      <vt:lpstr>1_Custom Design</vt:lpstr>
      <vt:lpstr>Custom Design</vt:lpstr>
      <vt:lpstr>Design and Analysis of a Dual-action End-effector for Robotic Assistance in Leafy-vegetables Farming</vt:lpstr>
      <vt:lpstr>Motivation</vt:lpstr>
      <vt:lpstr>Literature</vt:lpstr>
      <vt:lpstr>Gap/Novelty</vt:lpstr>
      <vt:lpstr>Objectives</vt:lpstr>
      <vt:lpstr>Work Done</vt:lpstr>
      <vt:lpstr>Timeline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Singh</dc:creator>
  <cp:lastModifiedBy>Aditya Singh</cp:lastModifiedBy>
  <cp:revision>107</cp:revision>
  <dcterms:created xsi:type="dcterms:W3CDTF">2025-09-04T11:56:35Z</dcterms:created>
  <dcterms:modified xsi:type="dcterms:W3CDTF">2025-10-08T09:17:52Z</dcterms:modified>
</cp:coreProperties>
</file>