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media/image10.svg" ContentType="image/svg+xml"/>
  <Override PartName="/ppt/media/image12.svg" ContentType="image/svg+xml"/>
  <Override PartName="/ppt/media/image2.svg" ContentType="image/svg+xml"/>
  <Override PartName="/ppt/media/image4.svg" ContentType="image/svg+xml"/>
  <Override PartName="/ppt/media/image6.svg" ContentType="image/svg+xml"/>
  <Override PartName="/ppt/media/image8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6"/>
  </p:notesMasterIdLst>
  <p:sldIdLst>
    <p:sldId id="256" r:id="rId3"/>
    <p:sldId id="257" r:id="rId4"/>
    <p:sldId id="258" r:id="rId5"/>
    <p:sldId id="259" r:id="rId7"/>
    <p:sldId id="260" r:id="rId8"/>
    <p:sldId id="261" r:id="rId9"/>
  </p:sldIdLst>
  <p:sldSz cx="18288000" cy="10287000"/>
  <p:notesSz cx="6858000" cy="9144000"/>
  <p:embeddedFontLst>
    <p:embeddedFont>
      <p:font typeface="Fredoka" panose="02000000000000000000"/>
      <p:regular r:id="rId13"/>
    </p:embeddedFont>
    <p:embeddedFont>
      <p:font typeface="Quicksand"/>
      <p:regular r:id="rId14"/>
    </p:embeddedFont>
    <p:embeddedFont>
      <p:font typeface="Quicksand Bold"/>
      <p:bold r:id="rId15"/>
    </p:embeddedFont>
    <p:embeddedFont>
      <p:font typeface="Canva Sans" panose="020B0503030501040103"/>
      <p:regular r:id="rId16"/>
    </p:embeddedFont>
    <p:embeddedFont>
      <p:font typeface="Calibri" panose="020F0502020204030204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0" Type="http://schemas.openxmlformats.org/officeDocument/2006/relationships/font" Target="fonts/font8.fntdata"/><Relationship Id="rId2" Type="http://schemas.openxmlformats.org/officeDocument/2006/relationships/theme" Target="theme/theme1.xml"/><Relationship Id="rId19" Type="http://schemas.openxmlformats.org/officeDocument/2006/relationships/font" Target="fonts/font7.fntdata"/><Relationship Id="rId18" Type="http://schemas.openxmlformats.org/officeDocument/2006/relationships/font" Target="fonts/font6.fntdata"/><Relationship Id="rId17" Type="http://schemas.openxmlformats.org/officeDocument/2006/relationships/font" Target="fonts/font5.fntdata"/><Relationship Id="rId16" Type="http://schemas.openxmlformats.org/officeDocument/2006/relationships/font" Target="fonts/font4.fntdata"/><Relationship Id="rId15" Type="http://schemas.openxmlformats.org/officeDocument/2006/relationships/font" Target="fonts/font3.fntdata"/><Relationship Id="rId14" Type="http://schemas.openxmlformats.org/officeDocument/2006/relationships/font" Target="fonts/font2.fntdata"/><Relationship Id="rId13" Type="http://schemas.openxmlformats.org/officeDocument/2006/relationships/font" Target="fonts/font1.fntdata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 smtClean="0"/>
              <a:t>1.7.2013</a:t>
            </a:r>
            <a:endParaRPr lang="cs-CZ" smtClean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1.)Attackers can use DNS tunneling to exfiltrate data by embedding it in DNS queries. Excessive NXDOMAIN responses may indicate such activity.</a:t>
            </a:r>
            <a:endParaRPr lang="en-US"/>
          </a:p>
          <a:p/>
          <a:p>
            <a:r>
              <a:rPr lang="en-US"/>
              <a:t>2.)A high volume of NXDOMAIN responses can overload DNS servers, leading to performance degradation.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 smtClean="0"/>
              <a:t>‹#›</a:t>
            </a:r>
            <a:endParaRPr lang="cs-CZ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2.svg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.sv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6.sv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028700"/>
            <a:ext cx="16230600" cy="805478"/>
            <a:chOff x="0" y="0"/>
            <a:chExt cx="4274726" cy="21214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2142"/>
            </a:xfrm>
            <a:custGeom>
              <a:avLst/>
              <a:gdLst/>
              <a:ahLst/>
              <a:cxnLst/>
              <a:rect l="l" t="t" r="r" b="b"/>
              <a:pathLst>
                <a:path w="4274726" h="212142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24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50699" y="3686175"/>
            <a:ext cx="10525583" cy="3133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FFFF"/>
                </a:solidFill>
                <a:latin typeface="Fredoka" panose="02000000000000000000"/>
                <a:ea typeface="Fredoka" panose="02000000000000000000"/>
                <a:cs typeface="Fredoka" panose="02000000000000000000"/>
                <a:sym typeface="Fredoka" panose="02000000000000000000"/>
              </a:rPr>
              <a:t>NETWORK SECURITY</a:t>
            </a:r>
            <a:endParaRPr lang="en-US" sz="12000">
              <a:solidFill>
                <a:srgbClr val="FFFFFF"/>
              </a:solidFill>
              <a:latin typeface="Fredoka" panose="02000000000000000000"/>
              <a:ea typeface="Fredoka" panose="02000000000000000000"/>
              <a:cs typeface="Fredoka" panose="02000000000000000000"/>
              <a:sym typeface="Fredoka" panose="02000000000000000000"/>
            </a:endParaRPr>
          </a:p>
        </p:txBody>
      </p:sp>
      <p:grpSp>
        <p:nvGrpSpPr>
          <p:cNvPr id="6" name="Group 6"/>
          <p:cNvGrpSpPr/>
          <p:nvPr/>
        </p:nvGrpSpPr>
        <p:grpSpPr>
          <a:xfrm rot="0">
            <a:off x="1028700" y="8450580"/>
            <a:ext cx="16230600" cy="805478"/>
            <a:chOff x="0" y="0"/>
            <a:chExt cx="4274726" cy="21214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2142"/>
            </a:xfrm>
            <a:custGeom>
              <a:avLst/>
              <a:gdLst/>
              <a:ahLst/>
              <a:cxnLst/>
              <a:rect l="l" t="t" r="r" b="b"/>
              <a:pathLst>
                <a:path w="4274726" h="212142">
                  <a:moveTo>
                    <a:pt x="0" y="0"/>
                  </a:moveTo>
                  <a:lnTo>
                    <a:pt x="4274726" y="0"/>
                  </a:lnTo>
                  <a:lnTo>
                    <a:pt x="4274726" y="212142"/>
                  </a:lnTo>
                  <a:lnTo>
                    <a:pt x="0" y="21214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66675"/>
              <a:ext cx="4274726" cy="27881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4340"/>
                </a:lnSpc>
              </a:pPr>
              <a:r>
                <a:rPr lang="en-US" sz="3100">
                  <a:solidFill>
                    <a:srgbClr val="000000"/>
                  </a:solidFill>
                  <a:latin typeface="Quicksand"/>
                  <a:ea typeface="Quicksand"/>
                  <a:cs typeface="Quicksand"/>
                  <a:sym typeface="Quicksand"/>
                </a:rPr>
                <a:t>DNS Analyzer with Anomaly Detection and Geo-IP Mapping</a:t>
              </a:r>
              <a:endParaRPr lang="en-US" sz="3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 rot="-2700000">
            <a:off x="10908772" y="3978227"/>
            <a:ext cx="10707063" cy="8458580"/>
          </a:xfrm>
          <a:custGeom>
            <a:avLst/>
            <a:gdLst/>
            <a:ahLst/>
            <a:cxnLst/>
            <a:rect l="l" t="t" r="r" b="b"/>
            <a:pathLst>
              <a:path w="10707063" h="8458580">
                <a:moveTo>
                  <a:pt x="0" y="0"/>
                </a:moveTo>
                <a:lnTo>
                  <a:pt x="10707063" y="0"/>
                </a:lnTo>
                <a:lnTo>
                  <a:pt x="10707063" y="8458580"/>
                </a:lnTo>
                <a:lnTo>
                  <a:pt x="0" y="8458580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alphaModFix amt="9999"/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92864" y="1137116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Aditya Vikram Singh 22BCE8635</a:t>
            </a: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1470636" y="1137116"/>
            <a:ext cx="5524500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r">
              <a:lnSpc>
                <a:spcPts val="420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Computer Networks</a:t>
            </a: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2684272"/>
            <a:ext cx="16230600" cy="6134427"/>
            <a:chOff x="0" y="0"/>
            <a:chExt cx="4274726" cy="1615652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1615652"/>
            </a:xfrm>
            <a:custGeom>
              <a:avLst/>
              <a:gdLst/>
              <a:ahLst/>
              <a:cxnLst/>
              <a:rect l="l" t="t" r="r" b="b"/>
              <a:pathLst>
                <a:path w="4274726" h="1615652">
                  <a:moveTo>
                    <a:pt x="0" y="0"/>
                  </a:moveTo>
                  <a:lnTo>
                    <a:pt x="4274726" y="0"/>
                  </a:lnTo>
                  <a:lnTo>
                    <a:pt x="4274726" y="1615652"/>
                  </a:lnTo>
                  <a:lnTo>
                    <a:pt x="0" y="1615652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165375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5" name="Freeform 5"/>
          <p:cNvSpPr/>
          <p:nvPr/>
        </p:nvSpPr>
        <p:spPr>
          <a:xfrm>
            <a:off x="14643717" y="4544811"/>
            <a:ext cx="1500079" cy="1866614"/>
          </a:xfrm>
          <a:custGeom>
            <a:avLst/>
            <a:gdLst/>
            <a:ahLst/>
            <a:cxnLst/>
            <a:rect l="l" t="t" r="r" b="b"/>
            <a:pathLst>
              <a:path w="1500079" h="1866614">
                <a:moveTo>
                  <a:pt x="0" y="0"/>
                </a:moveTo>
                <a:lnTo>
                  <a:pt x="1500079" y="0"/>
                </a:lnTo>
                <a:lnTo>
                  <a:pt x="1500079" y="1866614"/>
                </a:lnTo>
                <a:lnTo>
                  <a:pt x="0" y="1866614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FFFFFF"/>
                </a:solidFill>
                <a:latin typeface="Fredoka" panose="02000000000000000000"/>
                <a:ea typeface="Fredoka" panose="02000000000000000000"/>
                <a:cs typeface="Fredoka" panose="02000000000000000000"/>
                <a:sym typeface="Fredoka" panose="02000000000000000000"/>
              </a:rPr>
              <a:t>INTRODUCTION</a:t>
            </a:r>
            <a:endParaRPr lang="en-US" sz="6400">
              <a:solidFill>
                <a:srgbClr val="FFFFFF"/>
              </a:solidFill>
              <a:latin typeface="Fredoka" panose="02000000000000000000"/>
              <a:ea typeface="Fredoka" panose="02000000000000000000"/>
              <a:cs typeface="Fredoka" panose="02000000000000000000"/>
              <a:sym typeface="Fredoka" panose="02000000000000000000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1404937" y="3085348"/>
            <a:ext cx="3325001" cy="6438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00"/>
              </a:lnSpc>
              <a:spcBef>
                <a:spcPct val="0"/>
              </a:spcBef>
            </a:pPr>
            <a:r>
              <a:rPr lang="en-US" sz="36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IS DNS?</a:t>
            </a:r>
            <a:endParaRPr lang="en-US" sz="36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404938" y="3842292"/>
            <a:ext cx="11972222" cy="101218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060"/>
              </a:lnSpc>
            </a:pPr>
            <a:r>
              <a:rPr lang="en-US" sz="29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DNS or Domain Name System translates human readable domain names into IP addresses.</a:t>
            </a:r>
            <a:endParaRPr lang="en-US" sz="29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-3875612" y="5147601"/>
            <a:ext cx="16230600" cy="6038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40"/>
              </a:lnSpc>
            </a:pPr>
            <a:r>
              <a:rPr lang="en-US" sz="36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Why Analyze DNS Traffic?</a:t>
            </a:r>
            <a:endParaRPr lang="en-US" sz="36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590721" y="5913586"/>
            <a:ext cx="16230600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 algn="l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Detect malicious activities</a:t>
            </a:r>
            <a:endParaRPr lang="en-US" sz="29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90721" y="6440000"/>
            <a:ext cx="16230600" cy="4978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 algn="l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Monitor network performances and troubleshooting</a:t>
            </a:r>
            <a:endParaRPr lang="en-US" sz="29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590721" y="6966415"/>
            <a:ext cx="12785620" cy="10121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0" lvl="1" indent="-313055" algn="l">
              <a:lnSpc>
                <a:spcPts val="4060"/>
              </a:lnSpc>
              <a:buFont typeface="Arial" panose="020B0604020202020204"/>
              <a:buChar char="•"/>
            </a:pPr>
            <a:r>
              <a:rPr lang="en-US" sz="2900">
                <a:solidFill>
                  <a:srgbClr val="000000"/>
                </a:solidFill>
                <a:latin typeface="Canva Sans" panose="020B0503030501040103"/>
                <a:ea typeface="Canva Sans" panose="020B0503030501040103"/>
                <a:cs typeface="Canva Sans" panose="020B0503030501040103"/>
                <a:sym typeface="Canva Sans" panose="020B0503030501040103"/>
              </a:rPr>
              <a:t>Identify geographic sources of traffic for security and compliance.</a:t>
            </a:r>
            <a:endParaRPr lang="en-US" sz="2900">
              <a:solidFill>
                <a:srgbClr val="000000"/>
              </a:solidFill>
              <a:latin typeface="Canva Sans" panose="020B0503030501040103"/>
              <a:ea typeface="Canva Sans" panose="020B0503030501040103"/>
              <a:cs typeface="Canva Sans" panose="020B0503030501040103"/>
              <a:sym typeface="Canva Sans" panose="020B0503030501040103"/>
            </a:endParaRPr>
          </a:p>
          <a:p>
            <a:pPr algn="l">
              <a:lnSpc>
                <a:spcPts val="4060"/>
              </a:lnSpc>
            </a:pP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04938" y="3977005"/>
            <a:ext cx="4891864" cy="2218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8960"/>
              </a:lnSpc>
            </a:pPr>
            <a:r>
              <a:rPr lang="en-US" sz="6400">
                <a:solidFill>
                  <a:srgbClr val="FFFFFF"/>
                </a:solidFill>
                <a:latin typeface="Fredoka" panose="02000000000000000000"/>
                <a:ea typeface="Fredoka" panose="02000000000000000000"/>
                <a:cs typeface="Fredoka" panose="02000000000000000000"/>
                <a:sym typeface="Fredoka" panose="02000000000000000000"/>
              </a:rPr>
              <a:t>TOOL OVERVIEW</a:t>
            </a:r>
            <a:endParaRPr lang="en-US" sz="6400">
              <a:solidFill>
                <a:srgbClr val="FFFFFF"/>
              </a:solidFill>
              <a:latin typeface="Fredoka" panose="02000000000000000000"/>
              <a:ea typeface="Fredoka" panose="02000000000000000000"/>
              <a:cs typeface="Fredoka" panose="02000000000000000000"/>
              <a:sym typeface="Fredoka" panose="02000000000000000000"/>
            </a:endParaRPr>
          </a:p>
        </p:txBody>
      </p:sp>
      <p:grpSp>
        <p:nvGrpSpPr>
          <p:cNvPr id="3" name="Group 3"/>
          <p:cNvGrpSpPr/>
          <p:nvPr/>
        </p:nvGrpSpPr>
        <p:grpSpPr>
          <a:xfrm rot="0">
            <a:off x="6781800" y="1134173"/>
            <a:ext cx="10477500" cy="8018654"/>
            <a:chOff x="0" y="0"/>
            <a:chExt cx="2759506" cy="211190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59506" cy="2111909"/>
            </a:xfrm>
            <a:custGeom>
              <a:avLst/>
              <a:gdLst/>
              <a:ahLst/>
              <a:cxnLst/>
              <a:rect l="l" t="t" r="r" b="b"/>
              <a:pathLst>
                <a:path w="2759506" h="2111909">
                  <a:moveTo>
                    <a:pt x="0" y="0"/>
                  </a:moveTo>
                  <a:lnTo>
                    <a:pt x="2759506" y="0"/>
                  </a:lnTo>
                  <a:lnTo>
                    <a:pt x="2759506" y="2111909"/>
                  </a:lnTo>
                  <a:lnTo>
                    <a:pt x="0" y="211190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759506" cy="215000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7226088" y="1506758"/>
            <a:ext cx="9595527" cy="502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28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WHAT DOES THE TOOL DO?</a:t>
            </a:r>
            <a:endParaRPr lang="en-US" sz="28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226088" y="2612578"/>
            <a:ext cx="5950063" cy="574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04520" lvl="1" indent="-30226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Analyzes DNS traffic from .pcapng files.</a:t>
            </a: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04520" lvl="1" indent="-30226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Detects anomalies (e.g., excessive NXDOMAIN responses, unusual query types).</a:t>
            </a: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04520" lvl="1" indent="-30226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Maps source IPs to geographic locations using Geo-IP.</a:t>
            </a: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604520" lvl="1" indent="-302260" algn="l">
              <a:lnSpc>
                <a:spcPts val="420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Generates a text report and an interactive map.</a:t>
            </a: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4200"/>
              </a:lnSpc>
            </a:pPr>
          </a:p>
        </p:txBody>
      </p:sp>
      <p:sp>
        <p:nvSpPr>
          <p:cNvPr id="8" name="Freeform 8"/>
          <p:cNvSpPr/>
          <p:nvPr/>
        </p:nvSpPr>
        <p:spPr>
          <a:xfrm>
            <a:off x="13815017" y="4120560"/>
            <a:ext cx="3010495" cy="4573957"/>
          </a:xfrm>
          <a:custGeom>
            <a:avLst/>
            <a:gdLst/>
            <a:ahLst/>
            <a:cxnLst/>
            <a:rect l="l" t="t" r="r" b="b"/>
            <a:pathLst>
              <a:path w="3010495" h="4573957">
                <a:moveTo>
                  <a:pt x="0" y="0"/>
                </a:moveTo>
                <a:lnTo>
                  <a:pt x="3010495" y="0"/>
                </a:lnTo>
                <a:lnTo>
                  <a:pt x="3010495" y="4573957"/>
                </a:lnTo>
                <a:lnTo>
                  <a:pt x="0" y="4573957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2621480"/>
            <a:ext cx="16230600" cy="1711239"/>
            <a:chOff x="0" y="0"/>
            <a:chExt cx="4274726" cy="45069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450697"/>
            </a:xfrm>
            <a:custGeom>
              <a:avLst/>
              <a:gdLst/>
              <a:ahLst/>
              <a:cxnLst/>
              <a:rect l="l" t="t" r="r" b="b"/>
              <a:pathLst>
                <a:path w="4274726" h="450697">
                  <a:moveTo>
                    <a:pt x="0" y="0"/>
                  </a:moveTo>
                  <a:lnTo>
                    <a:pt x="4274726" y="0"/>
                  </a:lnTo>
                  <a:lnTo>
                    <a:pt x="4274726" y="450697"/>
                  </a:lnTo>
                  <a:lnTo>
                    <a:pt x="0" y="450697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48879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028700" y="5728007"/>
            <a:ext cx="5124450" cy="3530293"/>
            <a:chOff x="0" y="0"/>
            <a:chExt cx="1349649" cy="92978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349649" cy="929789"/>
            </a:xfrm>
            <a:custGeom>
              <a:avLst/>
              <a:gdLst/>
              <a:ahLst/>
              <a:cxnLst/>
              <a:rect l="l" t="t" r="r" b="b"/>
              <a:pathLst>
                <a:path w="1349649" h="929789">
                  <a:moveTo>
                    <a:pt x="0" y="0"/>
                  </a:moveTo>
                  <a:lnTo>
                    <a:pt x="1349649" y="0"/>
                  </a:lnTo>
                  <a:lnTo>
                    <a:pt x="1349649" y="929789"/>
                  </a:lnTo>
                  <a:lnTo>
                    <a:pt x="0" y="9297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1349649" cy="967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3767935" y="4156350"/>
            <a:ext cx="2164434" cy="3149309"/>
          </a:xfrm>
          <a:custGeom>
            <a:avLst/>
            <a:gdLst/>
            <a:ahLst/>
            <a:cxnLst/>
            <a:rect l="l" t="t" r="r" b="b"/>
            <a:pathLst>
              <a:path w="2164434" h="3149309">
                <a:moveTo>
                  <a:pt x="0" y="0"/>
                </a:moveTo>
                <a:lnTo>
                  <a:pt x="2164434" y="0"/>
                </a:lnTo>
                <a:lnTo>
                  <a:pt x="2164434" y="3149309"/>
                </a:lnTo>
                <a:lnTo>
                  <a:pt x="0" y="3149309"/>
                </a:lnTo>
                <a:lnTo>
                  <a:pt x="0" y="0"/>
                </a:lnTo>
                <a:close/>
              </a:path>
            </a:pathLst>
          </a:custGeom>
          <a:blipFill>
            <a:blip r:embed="rId1">
              <a:extLst>
                <a:ext uri="{96DAC541-7B7A-43D3-8B79-37D633B846F1}">
                  <asvg:svgBlip xmlns:asvg="http://schemas.microsoft.com/office/drawing/2016/SVG/main" r:embed="rId2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9" name="Group 9"/>
          <p:cNvGrpSpPr/>
          <p:nvPr/>
        </p:nvGrpSpPr>
        <p:grpSpPr>
          <a:xfrm rot="0">
            <a:off x="12134850" y="5728007"/>
            <a:ext cx="5124450" cy="3530293"/>
            <a:chOff x="0" y="0"/>
            <a:chExt cx="1349649" cy="92978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49649" cy="929789"/>
            </a:xfrm>
            <a:custGeom>
              <a:avLst/>
              <a:gdLst/>
              <a:ahLst/>
              <a:cxnLst/>
              <a:rect l="l" t="t" r="r" b="b"/>
              <a:pathLst>
                <a:path w="1349649" h="929789">
                  <a:moveTo>
                    <a:pt x="0" y="0"/>
                  </a:moveTo>
                  <a:lnTo>
                    <a:pt x="1349649" y="0"/>
                  </a:lnTo>
                  <a:lnTo>
                    <a:pt x="1349649" y="929789"/>
                  </a:lnTo>
                  <a:lnTo>
                    <a:pt x="0" y="9297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38100"/>
              <a:ext cx="1349649" cy="967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12" name="Group 12"/>
          <p:cNvGrpSpPr/>
          <p:nvPr/>
        </p:nvGrpSpPr>
        <p:grpSpPr>
          <a:xfrm rot="0">
            <a:off x="6581775" y="5728007"/>
            <a:ext cx="5124450" cy="3530293"/>
            <a:chOff x="0" y="0"/>
            <a:chExt cx="1349649" cy="92978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49649" cy="929789"/>
            </a:xfrm>
            <a:custGeom>
              <a:avLst/>
              <a:gdLst/>
              <a:ahLst/>
              <a:cxnLst/>
              <a:rect l="l" t="t" r="r" b="b"/>
              <a:pathLst>
                <a:path w="1349649" h="929789">
                  <a:moveTo>
                    <a:pt x="0" y="0"/>
                  </a:moveTo>
                  <a:lnTo>
                    <a:pt x="1349649" y="0"/>
                  </a:lnTo>
                  <a:lnTo>
                    <a:pt x="1349649" y="929789"/>
                  </a:lnTo>
                  <a:lnTo>
                    <a:pt x="0" y="929789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38100"/>
              <a:ext cx="1349649" cy="96788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15" name="Freeform 15"/>
          <p:cNvSpPr/>
          <p:nvPr/>
        </p:nvSpPr>
        <p:spPr>
          <a:xfrm>
            <a:off x="14874085" y="4156350"/>
            <a:ext cx="2164434" cy="3149309"/>
          </a:xfrm>
          <a:custGeom>
            <a:avLst/>
            <a:gdLst/>
            <a:ahLst/>
            <a:cxnLst/>
            <a:rect l="l" t="t" r="r" b="b"/>
            <a:pathLst>
              <a:path w="2164434" h="3149309">
                <a:moveTo>
                  <a:pt x="0" y="0"/>
                </a:moveTo>
                <a:lnTo>
                  <a:pt x="2164434" y="0"/>
                </a:lnTo>
                <a:lnTo>
                  <a:pt x="2164434" y="3149309"/>
                </a:lnTo>
                <a:lnTo>
                  <a:pt x="0" y="314930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9532872" y="4156350"/>
            <a:ext cx="1952572" cy="3149309"/>
          </a:xfrm>
          <a:custGeom>
            <a:avLst/>
            <a:gdLst/>
            <a:ahLst/>
            <a:cxnLst/>
            <a:rect l="l" t="t" r="r" b="b"/>
            <a:pathLst>
              <a:path w="1952572" h="3149309">
                <a:moveTo>
                  <a:pt x="0" y="0"/>
                </a:moveTo>
                <a:lnTo>
                  <a:pt x="1952572" y="0"/>
                </a:lnTo>
                <a:lnTo>
                  <a:pt x="1952572" y="3149309"/>
                </a:lnTo>
                <a:lnTo>
                  <a:pt x="0" y="3149309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17"/>
          <p:cNvSpPr txBox="1"/>
          <p:nvPr/>
        </p:nvSpPr>
        <p:spPr>
          <a:xfrm>
            <a:off x="1404938" y="914400"/>
            <a:ext cx="15478125" cy="108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60"/>
              </a:lnSpc>
            </a:pPr>
            <a:r>
              <a:rPr lang="en-US" sz="6400">
                <a:solidFill>
                  <a:srgbClr val="FFFFFF"/>
                </a:solidFill>
                <a:latin typeface="Fredoka" panose="02000000000000000000"/>
                <a:ea typeface="Fredoka" panose="02000000000000000000"/>
                <a:cs typeface="Fredoka" panose="02000000000000000000"/>
                <a:sym typeface="Fredoka" panose="02000000000000000000"/>
              </a:rPr>
              <a:t>KEY FEATURES</a:t>
            </a:r>
            <a:endParaRPr lang="en-US" sz="6400">
              <a:solidFill>
                <a:srgbClr val="FFFFFF"/>
              </a:solidFill>
              <a:latin typeface="Fredoka" panose="02000000000000000000"/>
              <a:ea typeface="Fredoka" panose="02000000000000000000"/>
              <a:cs typeface="Fredoka" panose="02000000000000000000"/>
              <a:sym typeface="Fredoka" panose="020000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13983" y="2938610"/>
            <a:ext cx="15460033" cy="1026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  <a:r>
              <a:rPr lang="en-US" sz="28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Authentication is a group of methods that enable network security by ensuring a user is who they say they are. These methods prevent unauthorised access to a network.</a:t>
            </a:r>
            <a:endParaRPr lang="en-US" sz="28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</p:txBody>
      </p:sp>
      <p:sp>
        <p:nvSpPr>
          <p:cNvPr id="19" name="TextBox 19"/>
          <p:cNvSpPr txBox="1"/>
          <p:nvPr/>
        </p:nvSpPr>
        <p:spPr>
          <a:xfrm>
            <a:off x="1249481" y="7238984"/>
            <a:ext cx="4682887" cy="2386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Xcessive NXDOMAIN responses, unusual query types (e.g., TXT, NULL), Long subdomains (possible DNS tunneling), High traffic from single sources</a:t>
            </a:r>
            <a:endParaRPr lang="en-US" sz="2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id="20" name="TextBox 20"/>
          <p:cNvSpPr txBox="1"/>
          <p:nvPr/>
        </p:nvSpPr>
        <p:spPr>
          <a:xfrm>
            <a:off x="1249481" y="5955184"/>
            <a:ext cx="2478558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ANOMALY DETECTION</a:t>
            </a:r>
            <a:endParaRPr lang="en-US" sz="31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12200175" y="6962294"/>
            <a:ext cx="4682887" cy="15868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</a:pPr>
            <a:r>
              <a:rPr lang="en-US" sz="2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Generates a detailed text report, Creates an interactive map for visualization</a:t>
            </a:r>
            <a:endParaRPr lang="en-US" sz="2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3150"/>
              </a:lnSpc>
              <a:spcBef>
                <a:spcPct val="0"/>
              </a:spcBef>
            </a:pPr>
          </a:p>
        </p:txBody>
      </p:sp>
      <p:sp>
        <p:nvSpPr>
          <p:cNvPr id="22" name="TextBox 22"/>
          <p:cNvSpPr txBox="1"/>
          <p:nvPr/>
        </p:nvSpPr>
        <p:spPr>
          <a:xfrm>
            <a:off x="12353925" y="5994554"/>
            <a:ext cx="2478558" cy="5308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REPORTING</a:t>
            </a:r>
            <a:endParaRPr lang="en-US" sz="31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6802556" y="7426478"/>
            <a:ext cx="4682887" cy="12973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0"/>
              </a:lnSpc>
              <a:spcBef>
                <a:spcPct val="0"/>
              </a:spcBef>
            </a:pPr>
            <a:r>
              <a:rPr lang="en-US" sz="21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Visualizes the geographic origin of DNS queries.</a:t>
            </a:r>
            <a:endParaRPr lang="en-US" sz="21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0" lvl="0" indent="0" algn="l">
              <a:lnSpc>
                <a:spcPts val="4200"/>
              </a:lnSpc>
              <a:spcBef>
                <a:spcPct val="0"/>
              </a:spcBef>
            </a:pPr>
          </a:p>
        </p:txBody>
      </p:sp>
      <p:sp>
        <p:nvSpPr>
          <p:cNvPr id="24" name="TextBox 24"/>
          <p:cNvSpPr txBox="1"/>
          <p:nvPr/>
        </p:nvSpPr>
        <p:spPr>
          <a:xfrm>
            <a:off x="6802556" y="5915814"/>
            <a:ext cx="2478558" cy="10737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3100" b="1">
                <a:solidFill>
                  <a:srgbClr val="000000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GEO-IP MAPPING</a:t>
            </a:r>
            <a:endParaRPr lang="en-US" sz="3100" b="1">
              <a:solidFill>
                <a:srgbClr val="000000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C527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028700" y="1123626"/>
            <a:ext cx="10956075" cy="8039749"/>
            <a:chOff x="0" y="0"/>
            <a:chExt cx="2885551" cy="21174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2885551" cy="2117465"/>
            </a:xfrm>
            <a:custGeom>
              <a:avLst/>
              <a:gdLst/>
              <a:ahLst/>
              <a:cxnLst/>
              <a:rect l="l" t="t" r="r" b="b"/>
              <a:pathLst>
                <a:path w="2885551" h="2117465">
                  <a:moveTo>
                    <a:pt x="0" y="0"/>
                  </a:moveTo>
                  <a:lnTo>
                    <a:pt x="2885551" y="0"/>
                  </a:lnTo>
                  <a:lnTo>
                    <a:pt x="2885551" y="2117465"/>
                  </a:lnTo>
                  <a:lnTo>
                    <a:pt x="0" y="2117465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2885551" cy="215556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grpSp>
        <p:nvGrpSpPr>
          <p:cNvPr id="5" name="Group 5"/>
          <p:cNvGrpSpPr/>
          <p:nvPr/>
        </p:nvGrpSpPr>
        <p:grpSpPr>
          <a:xfrm rot="0">
            <a:off x="1494884" y="1535288"/>
            <a:ext cx="10023707" cy="1370994"/>
            <a:chOff x="0" y="0"/>
            <a:chExt cx="2639989" cy="36108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2639989" cy="361085"/>
            </a:xfrm>
            <a:custGeom>
              <a:avLst/>
              <a:gdLst/>
              <a:ahLst/>
              <a:cxnLst/>
              <a:rect l="l" t="t" r="r" b="b"/>
              <a:pathLst>
                <a:path w="2639989" h="361085">
                  <a:moveTo>
                    <a:pt x="0" y="0"/>
                  </a:moveTo>
                  <a:lnTo>
                    <a:pt x="2639989" y="0"/>
                  </a:lnTo>
                  <a:lnTo>
                    <a:pt x="2639989" y="361085"/>
                  </a:lnTo>
                  <a:lnTo>
                    <a:pt x="0" y="361085"/>
                  </a:lnTo>
                  <a:close/>
                </a:path>
              </a:pathLst>
            </a:custGeom>
            <a:solidFill>
              <a:srgbClr val="4C5270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2639989" cy="39918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60"/>
                </a:lnSpc>
              </a:pPr>
            </a:p>
          </p:txBody>
        </p:sp>
      </p:grpSp>
      <p:sp>
        <p:nvSpPr>
          <p:cNvPr id="8" name="Freeform 8"/>
          <p:cNvSpPr/>
          <p:nvPr/>
        </p:nvSpPr>
        <p:spPr>
          <a:xfrm>
            <a:off x="6888800" y="4801139"/>
            <a:ext cx="4629791" cy="3356599"/>
          </a:xfrm>
          <a:custGeom>
            <a:avLst/>
            <a:gdLst/>
            <a:ahLst/>
            <a:cxnLst/>
            <a:rect l="l" t="t" r="r" b="b"/>
            <a:pathLst>
              <a:path w="4629791" h="3356599">
                <a:moveTo>
                  <a:pt x="0" y="0"/>
                </a:moveTo>
                <a:lnTo>
                  <a:pt x="4629791" y="0"/>
                </a:lnTo>
                <a:lnTo>
                  <a:pt x="4629791" y="3356599"/>
                </a:lnTo>
                <a:lnTo>
                  <a:pt x="0" y="335659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2405339" y="3410267"/>
            <a:ext cx="4853961" cy="3352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960"/>
              </a:lnSpc>
            </a:pPr>
            <a:r>
              <a:rPr lang="en-US" sz="6400">
                <a:solidFill>
                  <a:srgbClr val="FFFFFF"/>
                </a:solidFill>
                <a:latin typeface="Fredoka" panose="02000000000000000000"/>
                <a:ea typeface="Fredoka" panose="02000000000000000000"/>
                <a:cs typeface="Fredoka" panose="02000000000000000000"/>
                <a:sym typeface="Fredoka" panose="02000000000000000000"/>
              </a:rPr>
              <a:t>CODE </a:t>
            </a:r>
            <a:endParaRPr lang="en-US" sz="6400">
              <a:solidFill>
                <a:srgbClr val="FFFFFF"/>
              </a:solidFill>
              <a:latin typeface="Fredoka" panose="02000000000000000000"/>
              <a:ea typeface="Fredoka" panose="02000000000000000000"/>
              <a:cs typeface="Fredoka" panose="02000000000000000000"/>
              <a:sym typeface="Fredoka" panose="02000000000000000000"/>
            </a:endParaRPr>
          </a:p>
          <a:p>
            <a:pPr algn="l">
              <a:lnSpc>
                <a:spcPts val="8960"/>
              </a:lnSpc>
            </a:pPr>
            <a:r>
              <a:rPr lang="en-US" sz="6400">
                <a:solidFill>
                  <a:srgbClr val="FFFFFF"/>
                </a:solidFill>
                <a:latin typeface="Fredoka" panose="02000000000000000000"/>
                <a:ea typeface="Fredoka" panose="02000000000000000000"/>
                <a:cs typeface="Fredoka" panose="02000000000000000000"/>
                <a:sym typeface="Fredoka" panose="02000000000000000000"/>
              </a:rPr>
              <a:t>WALK-THROUGH</a:t>
            </a:r>
            <a:endParaRPr lang="en-US" sz="6400">
              <a:solidFill>
                <a:srgbClr val="FFFFFF"/>
              </a:solidFill>
              <a:latin typeface="Fredoka" panose="02000000000000000000"/>
              <a:ea typeface="Fredoka" panose="02000000000000000000"/>
              <a:cs typeface="Fredoka" panose="02000000000000000000"/>
              <a:sym typeface="Fredoka" panose="02000000000000000000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1784246" y="1739953"/>
            <a:ext cx="9444984" cy="5581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4650"/>
              </a:lnSpc>
              <a:spcBef>
                <a:spcPct val="0"/>
              </a:spcBef>
            </a:pPr>
            <a:r>
              <a:rPr lang="en-US" sz="3100" b="1">
                <a:solidFill>
                  <a:srgbClr val="FFFFFF"/>
                </a:solidFill>
                <a:latin typeface="Quicksand Bold"/>
                <a:ea typeface="Quicksand Bold"/>
                <a:cs typeface="Quicksand Bold"/>
                <a:sym typeface="Quicksand Bold"/>
              </a:rPr>
              <a:t>LET’S SEE THE KEY COMPONENTS OF OUR CODE</a:t>
            </a:r>
            <a:endParaRPr lang="en-US" sz="3100" b="1">
              <a:solidFill>
                <a:srgbClr val="FFFFFF"/>
              </a:solidFill>
              <a:latin typeface="Quicksand Bold"/>
              <a:ea typeface="Quicksand Bold"/>
              <a:cs typeface="Quicksand Bold"/>
              <a:sym typeface="Quicksand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547765" y="3457892"/>
            <a:ext cx="4958972" cy="42576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50"/>
              </a:lnSpc>
            </a:pPr>
          </a:p>
          <a:p>
            <a:pPr marL="1079500" lvl="2" indent="-360045" algn="l">
              <a:lnSpc>
                <a:spcPts val="3750"/>
              </a:lnSpc>
              <a:buFont typeface="Arial" panose="020B0604020202020204"/>
              <a:buChar char="⚬"/>
            </a:pPr>
            <a:r>
              <a:rPr lang="en-US" sz="25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Packet parsing with scapy.</a:t>
            </a:r>
            <a:endParaRPr lang="en-US" sz="25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079500" lvl="2" indent="-360045" algn="l">
              <a:lnSpc>
                <a:spcPts val="3750"/>
              </a:lnSpc>
              <a:buFont typeface="Arial" panose="020B0604020202020204"/>
              <a:buChar char="⚬"/>
            </a:pPr>
            <a:r>
              <a:rPr lang="en-US" sz="25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Anomaly detection logic.</a:t>
            </a:r>
            <a:endParaRPr lang="en-US" sz="25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079500" lvl="2" indent="-360045" algn="l">
              <a:lnSpc>
                <a:spcPts val="3750"/>
              </a:lnSpc>
              <a:buFont typeface="Arial" panose="020B0604020202020204"/>
              <a:buChar char="⚬"/>
            </a:pPr>
            <a:r>
              <a:rPr lang="en-US" sz="25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Geo-IP lookup with geoip2.</a:t>
            </a:r>
            <a:endParaRPr lang="en-US" sz="25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marL="1079500" lvl="2" indent="-360045" algn="l">
              <a:lnSpc>
                <a:spcPts val="3750"/>
              </a:lnSpc>
              <a:buFont typeface="Arial" panose="020B0604020202020204"/>
              <a:buChar char="⚬"/>
            </a:pPr>
            <a:r>
              <a:rPr lang="en-US" sz="2500">
                <a:solidFill>
                  <a:srgbClr val="000000"/>
                </a:solidFill>
                <a:latin typeface="Quicksand"/>
                <a:ea typeface="Quicksand"/>
                <a:cs typeface="Quicksand"/>
                <a:sym typeface="Quicksand"/>
              </a:rPr>
              <a:t>Map generation with folium.</a:t>
            </a:r>
            <a:endParaRPr lang="en-US" sz="2500">
              <a:solidFill>
                <a:srgbClr val="000000"/>
              </a:solidFill>
              <a:latin typeface="Quicksand"/>
              <a:ea typeface="Quicksand"/>
              <a:cs typeface="Quicksand"/>
              <a:sym typeface="Quicksand"/>
            </a:endParaRPr>
          </a:p>
          <a:p>
            <a:pPr algn="l">
              <a:lnSpc>
                <a:spcPts val="375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06690" y="7155924"/>
            <a:ext cx="9445949" cy="2905829"/>
          </a:xfrm>
          <a:custGeom>
            <a:avLst/>
            <a:gdLst/>
            <a:ahLst/>
            <a:cxnLst/>
            <a:rect l="l" t="t" r="r" b="b"/>
            <a:pathLst>
              <a:path w="9445949" h="2905829">
                <a:moveTo>
                  <a:pt x="0" y="0"/>
                </a:moveTo>
                <a:lnTo>
                  <a:pt x="9445949" y="0"/>
                </a:lnTo>
                <a:lnTo>
                  <a:pt x="9445949" y="2905829"/>
                </a:lnTo>
                <a:lnTo>
                  <a:pt x="0" y="2905829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2011" b="-2011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832134" y="157078"/>
            <a:ext cx="4256316" cy="6213242"/>
          </a:xfrm>
          <a:custGeom>
            <a:avLst/>
            <a:gdLst/>
            <a:ahLst/>
            <a:cxnLst/>
            <a:rect l="l" t="t" r="r" b="b"/>
            <a:pathLst>
              <a:path w="4256316" h="6213242">
                <a:moveTo>
                  <a:pt x="0" y="0"/>
                </a:moveTo>
                <a:lnTo>
                  <a:pt x="4256316" y="0"/>
                </a:lnTo>
                <a:lnTo>
                  <a:pt x="4256316" y="6213242"/>
                </a:lnTo>
                <a:lnTo>
                  <a:pt x="0" y="621324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4600" y="1181100"/>
            <a:ext cx="6852920" cy="4493260"/>
          </a:xfrm>
          <a:prstGeom prst="rect">
            <a:avLst/>
          </a:prstGeom>
        </p:spPr>
      </p:pic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1287</Words>
  <Application>WPS Presentation</Application>
  <PresentationFormat>On-screen Show (4:3)</PresentationFormat>
  <Paragraphs>63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8" baseType="lpstr">
      <vt:lpstr>Arial</vt:lpstr>
      <vt:lpstr>SimSun</vt:lpstr>
      <vt:lpstr>Wingdings</vt:lpstr>
      <vt:lpstr>Fredoka</vt:lpstr>
      <vt:lpstr>Quicksand</vt:lpstr>
      <vt:lpstr>Quicksand Bold</vt:lpstr>
      <vt:lpstr>Canva Sans</vt:lpstr>
      <vt:lpstr>Arial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Security Presentation in Blue Clean Style</dc:title>
  <dc:creator/>
  <cp:lastModifiedBy>Psychh 420</cp:lastModifiedBy>
  <cp:revision>2</cp:revision>
  <dcterms:created xsi:type="dcterms:W3CDTF">2006-08-16T00:00:00Z</dcterms:created>
  <dcterms:modified xsi:type="dcterms:W3CDTF">2025-03-20T04:38:11Z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0F90F1FB8E2B4FB68D3F4FB360EA4B52_12</vt:lpwstr>
  </property>
  <property fmtid="{D5CDD505-2E9C-101B-9397-08002B2CF9AE}" pid="3" name="KSOProductBuildVer">
    <vt:lpwstr>1033-12.2.0.20326</vt:lpwstr>
  </property>
</Properties>
</file>