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6" r:id="rId6"/>
    <p:sldId id="260" r:id="rId7"/>
    <p:sldId id="261" r:id="rId8"/>
    <p:sldId id="262" r:id="rId9"/>
    <p:sldId id="263" r:id="rId10"/>
    <p:sldId id="267" r:id="rId11"/>
    <p:sldId id="268"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6"/>
    <p:restoredTop sz="94762"/>
  </p:normalViewPr>
  <p:slideViewPr>
    <p:cSldViewPr snapToGrid="0">
      <p:cViewPr varScale="1">
        <p:scale>
          <a:sx n="120" d="100"/>
          <a:sy n="120"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F186C-BC3A-614A-8C30-F362F0AE001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309793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F186C-BC3A-614A-8C30-F362F0AE001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370045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F186C-BC3A-614A-8C30-F362F0AE001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233999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F186C-BC3A-614A-8C30-F362F0AE001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26893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F186C-BC3A-614A-8C30-F362F0AE001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6417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F186C-BC3A-614A-8C30-F362F0AE001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160195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F186C-BC3A-614A-8C30-F362F0AE001C}" type="datetimeFigureOut">
              <a:rPr lang="en-US" smtClean="0"/>
              <a:t>3/25/24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2708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F186C-BC3A-614A-8C30-F362F0AE001C}" type="datetimeFigureOut">
              <a:rPr lang="en-US" smtClean="0"/>
              <a:t>3/25/24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428710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F186C-BC3A-614A-8C30-F362F0AE001C}" type="datetimeFigureOut">
              <a:rPr lang="en-US" smtClean="0"/>
              <a:t>3/25/24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130462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F186C-BC3A-614A-8C30-F362F0AE001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228846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F186C-BC3A-614A-8C30-F362F0AE001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C23DB-EA6D-D249-8324-9561F2ABC02C}" type="slidenum">
              <a:rPr lang="en-US" smtClean="0"/>
              <a:t>‹#›</a:t>
            </a:fld>
            <a:endParaRPr lang="en-US"/>
          </a:p>
        </p:txBody>
      </p:sp>
    </p:spTree>
    <p:extLst>
      <p:ext uri="{BB962C8B-B14F-4D97-AF65-F5344CB8AC3E}">
        <p14:creationId xmlns:p14="http://schemas.microsoft.com/office/powerpoint/2010/main" val="388573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F186C-BC3A-614A-8C30-F362F0AE001C}" type="datetimeFigureOut">
              <a:rPr lang="en-US" smtClean="0"/>
              <a:t>3/25/24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3DB-EA6D-D249-8324-9561F2ABC02C}" type="slidenum">
              <a:rPr lang="en-US" smtClean="0"/>
              <a:t>‹#›</a:t>
            </a:fld>
            <a:endParaRPr lang="en-US"/>
          </a:p>
        </p:txBody>
      </p:sp>
    </p:spTree>
    <p:extLst>
      <p:ext uri="{BB962C8B-B14F-4D97-AF65-F5344CB8AC3E}">
        <p14:creationId xmlns:p14="http://schemas.microsoft.com/office/powerpoint/2010/main" val="3045833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ditya-Mankar/Diabetes-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ditya-Mankar/Diabetes-prediction/blob/master/diabete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63FC13-C46A-FBD7-0D1F-436B7FEB2EFA}"/>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rgbClr val="FFFFFF"/>
                </a:solidFill>
                <a:latin typeface="Times New Roman" panose="02020603050405020304" pitchFamily="18" charset="0"/>
                <a:cs typeface="Times New Roman" panose="02020603050405020304" pitchFamily="18" charset="0"/>
              </a:rPr>
              <a:t>Group-9</a:t>
            </a:r>
            <a:br>
              <a:rPr lang="en-US" sz="4800" b="1" dirty="0">
                <a:solidFill>
                  <a:srgbClr val="FFFFFF"/>
                </a:solidFill>
                <a:latin typeface="Times New Roman" panose="02020603050405020304" pitchFamily="18" charset="0"/>
                <a:cs typeface="Times New Roman" panose="02020603050405020304" pitchFamily="18" charset="0"/>
              </a:rPr>
            </a:br>
            <a:r>
              <a:rPr lang="en-US" sz="4800" b="1" dirty="0">
                <a:solidFill>
                  <a:srgbClr val="FFFFFF"/>
                </a:solidFill>
                <a:latin typeface="Times New Roman" panose="02020603050405020304" pitchFamily="18" charset="0"/>
                <a:cs typeface="Times New Roman" panose="02020603050405020304" pitchFamily="18" charset="0"/>
              </a:rPr>
              <a:t>Diabetes Prediction System</a:t>
            </a:r>
          </a:p>
        </p:txBody>
      </p:sp>
      <p:sp>
        <p:nvSpPr>
          <p:cNvPr id="3" name="Subtitle 2">
            <a:extLst>
              <a:ext uri="{FF2B5EF4-FFF2-40B4-BE49-F238E27FC236}">
                <a16:creationId xmlns:a16="http://schemas.microsoft.com/office/drawing/2014/main" id="{9CBAA91E-6BAC-FAB6-B526-1E088F843C58}"/>
              </a:ext>
            </a:extLst>
          </p:cNvPr>
          <p:cNvSpPr>
            <a:spLocks noGrp="1"/>
          </p:cNvSpPr>
          <p:nvPr>
            <p:ph type="subTitle" idx="1"/>
          </p:nvPr>
        </p:nvSpPr>
        <p:spPr>
          <a:xfrm>
            <a:off x="1350682" y="4870824"/>
            <a:ext cx="10005951" cy="1458258"/>
          </a:xfrm>
        </p:spPr>
        <p:txBody>
          <a:bodyPr anchor="ctr">
            <a:normAutofit/>
          </a:bodyPr>
          <a:lstStyle/>
          <a:p>
            <a:pPr algn="l"/>
            <a:r>
              <a:rPr lang="en-US" dirty="0"/>
              <a:t>.</a:t>
            </a:r>
          </a:p>
        </p:txBody>
      </p:sp>
      <p:sp>
        <p:nvSpPr>
          <p:cNvPr id="5" name="TextBox 4">
            <a:extLst>
              <a:ext uri="{FF2B5EF4-FFF2-40B4-BE49-F238E27FC236}">
                <a16:creationId xmlns:a16="http://schemas.microsoft.com/office/drawing/2014/main" id="{F3DAB12A-DFC3-19D2-CE97-5E1ACE98CA07}"/>
              </a:ext>
            </a:extLst>
          </p:cNvPr>
          <p:cNvSpPr txBox="1"/>
          <p:nvPr/>
        </p:nvSpPr>
        <p:spPr>
          <a:xfrm>
            <a:off x="5774579" y="4635222"/>
            <a:ext cx="6096000" cy="1938992"/>
          </a:xfrm>
          <a:prstGeom prst="rect">
            <a:avLst/>
          </a:prstGeom>
          <a:noFill/>
        </p:spPr>
        <p:txBody>
          <a:bodyPr wrap="square">
            <a:spAutoFit/>
          </a:bodyPr>
          <a:lstStyle/>
          <a:p>
            <a:pPr algn="r"/>
            <a:r>
              <a:rPr lang="en-US" sz="2400" i="0" dirty="0">
                <a:effectLst/>
                <a:latin typeface="Times New Roman" panose="02020603050405020304" pitchFamily="18" charset="0"/>
                <a:cs typeface="Times New Roman" panose="02020603050405020304" pitchFamily="18" charset="0"/>
              </a:rPr>
              <a:t>Aditya Vadrevu - 11601517</a:t>
            </a:r>
            <a:endParaRPr lang="en-US" sz="2400" dirty="0">
              <a:latin typeface="Times New Roman" panose="02020603050405020304" pitchFamily="18" charset="0"/>
              <a:cs typeface="Times New Roman" panose="02020603050405020304" pitchFamily="18" charset="0"/>
            </a:endParaRPr>
          </a:p>
          <a:p>
            <a:pPr algn="r"/>
            <a:r>
              <a:rPr lang="en-US" sz="2400" i="0" dirty="0" err="1">
                <a:effectLst/>
                <a:latin typeface="Times New Roman" panose="02020603050405020304" pitchFamily="18" charset="0"/>
                <a:cs typeface="Times New Roman" panose="02020603050405020304" pitchFamily="18" charset="0"/>
              </a:rPr>
              <a:t>Suhas</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Siddarajgari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Tellatakula</a:t>
            </a:r>
            <a:r>
              <a:rPr lang="en-US" sz="2400" i="0" dirty="0">
                <a:effectLst/>
                <a:latin typeface="Times New Roman" panose="02020603050405020304" pitchFamily="18" charset="0"/>
                <a:cs typeface="Times New Roman" panose="02020603050405020304" pitchFamily="18" charset="0"/>
              </a:rPr>
              <a:t> – 11626111</a:t>
            </a:r>
          </a:p>
          <a:p>
            <a:pPr algn="r"/>
            <a:r>
              <a:rPr lang="en-US" sz="2400" i="0" dirty="0" err="1">
                <a:effectLst/>
                <a:latin typeface="Times New Roman" panose="02020603050405020304" pitchFamily="18" charset="0"/>
                <a:cs typeface="Times New Roman" panose="02020603050405020304" pitchFamily="18" charset="0"/>
              </a:rPr>
              <a:t>Srikar</a:t>
            </a:r>
            <a:r>
              <a:rPr lang="en-US" sz="2400" i="0" dirty="0">
                <a:effectLst/>
                <a:latin typeface="Times New Roman" panose="02020603050405020304" pitchFamily="18" charset="0"/>
                <a:cs typeface="Times New Roman" panose="02020603050405020304" pitchFamily="18" charset="0"/>
              </a:rPr>
              <a:t> Reddy Gunna - 11594012</a:t>
            </a:r>
          </a:p>
          <a:p>
            <a:pPr algn="r"/>
            <a:r>
              <a:rPr lang="en-US" sz="2400" i="0" dirty="0">
                <a:effectLst/>
                <a:latin typeface="Times New Roman" panose="02020603050405020304" pitchFamily="18" charset="0"/>
                <a:cs typeface="Times New Roman" panose="02020603050405020304" pitchFamily="18" charset="0"/>
              </a:rPr>
              <a:t>Sai Praneeth Reddy Avula - 11582402</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Indu Shashi Guda </a:t>
            </a:r>
            <a:r>
              <a:rPr lang="en-US" sz="2400" i="0">
                <a:effectLst/>
                <a:latin typeface="Times New Roman" panose="02020603050405020304" pitchFamily="18" charset="0"/>
                <a:cs typeface="Times New Roman" panose="02020603050405020304" pitchFamily="18" charset="0"/>
              </a:rPr>
              <a:t>- 11618418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48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7" name="Rectangle 1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1718BE1-A803-B884-CE9A-45A8F3C22869}"/>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User Interface – Sequence diagram</a:t>
            </a:r>
          </a:p>
        </p:txBody>
      </p:sp>
      <p:pic>
        <p:nvPicPr>
          <p:cNvPr id="4" name="Content Placeholder 3" descr="A diagram of a diagram&#10;&#10;Description automatically generated">
            <a:extLst>
              <a:ext uri="{FF2B5EF4-FFF2-40B4-BE49-F238E27FC236}">
                <a16:creationId xmlns:a16="http://schemas.microsoft.com/office/drawing/2014/main" id="{E473E91D-277A-69A2-9E69-259DCA7933DF}"/>
              </a:ext>
            </a:extLst>
          </p:cNvPr>
          <p:cNvPicPr>
            <a:picLocks noGrp="1" noChangeAspect="1"/>
          </p:cNvPicPr>
          <p:nvPr>
            <p:ph idx="1"/>
          </p:nvPr>
        </p:nvPicPr>
        <p:blipFill>
          <a:blip r:embed="rId2"/>
          <a:stretch>
            <a:fillRect/>
          </a:stretch>
        </p:blipFill>
        <p:spPr>
          <a:xfrm>
            <a:off x="1811167" y="1825625"/>
            <a:ext cx="8569665" cy="4351338"/>
          </a:xfrm>
        </p:spPr>
      </p:pic>
    </p:spTree>
    <p:extLst>
      <p:ext uri="{BB962C8B-B14F-4D97-AF65-F5344CB8AC3E}">
        <p14:creationId xmlns:p14="http://schemas.microsoft.com/office/powerpoint/2010/main" val="333169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7" name="Rectangle 1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1718BE1-A803-B884-CE9A-45A8F3C22869}"/>
              </a:ext>
            </a:extLst>
          </p:cNvPr>
          <p:cNvSpPr>
            <a:spLocks noGrp="1"/>
          </p:cNvSpPr>
          <p:nvPr>
            <p:ph type="title"/>
          </p:nvPr>
        </p:nvSpPr>
        <p:spPr>
          <a:xfrm>
            <a:off x="1371600" y="407695"/>
            <a:ext cx="9724030" cy="834251"/>
          </a:xfrm>
        </p:spPr>
        <p:txBody>
          <a:bodyPr anchor="ctr">
            <a:normAutofit fontScale="90000"/>
          </a:bodyPr>
          <a:lstStyle/>
          <a:p>
            <a:r>
              <a:rPr lang="en-US" sz="4000" dirty="0">
                <a:solidFill>
                  <a:srgbClr val="FFFFFF"/>
                </a:solidFill>
              </a:rPr>
              <a:t>User Interface &lt;–&gt; Identification Path linking UI to implemented ML</a:t>
            </a:r>
          </a:p>
        </p:txBody>
      </p:sp>
      <p:sp>
        <p:nvSpPr>
          <p:cNvPr id="6" name="Content Placeholder 5">
            <a:extLst>
              <a:ext uri="{FF2B5EF4-FFF2-40B4-BE49-F238E27FC236}">
                <a16:creationId xmlns:a16="http://schemas.microsoft.com/office/drawing/2014/main" id="{0EC97D31-B7C9-9919-E06E-36882C6C02BC}"/>
              </a:ext>
            </a:extLst>
          </p:cNvPr>
          <p:cNvSpPr>
            <a:spLocks noGrp="1"/>
          </p:cNvSpPr>
          <p:nvPr>
            <p:ph idx="1"/>
          </p:nvPr>
        </p:nvSpPr>
        <p:spPr>
          <a:xfrm>
            <a:off x="838200" y="1825625"/>
            <a:ext cx="11353800" cy="4842804"/>
          </a:xfrm>
        </p:spPr>
        <p:txBody>
          <a:bodyPr>
            <a:normAutofit fontScale="77500" lnSpcReduction="20000"/>
          </a:bodyPr>
          <a:lstStyle/>
          <a:p>
            <a:pPr marL="0" indent="0" algn="l">
              <a:buNone/>
            </a:pPr>
            <a:r>
              <a:rPr lang="en-US" sz="1200" b="0" i="0" u="none" strike="noStrike" dirty="0">
                <a:effectLst/>
                <a:latin typeface="Söhne"/>
              </a:rPr>
              <a:t>The path linking the user interface to the implemented machine learning (ML) model involves several steps in the system's workflow. Here's an identification of the key steps and components in this path:</a:t>
            </a:r>
          </a:p>
          <a:p>
            <a:pPr algn="l"/>
            <a:r>
              <a:rPr lang="en-US" sz="1200" b="1" i="0" u="none" strike="noStrike" dirty="0">
                <a:effectLst/>
                <a:latin typeface="Söhne"/>
              </a:rPr>
              <a:t>User Interface (UI)</a:t>
            </a:r>
            <a:r>
              <a:rPr lang="en-US" sz="1200" b="0" i="0" u="none" strike="noStrike" dirty="0">
                <a:effectLst/>
                <a:latin typeface="Söhne"/>
              </a:rPr>
              <a:t>:</a:t>
            </a:r>
          </a:p>
          <a:p>
            <a:pPr marL="457200" lvl="1" indent="0" algn="l">
              <a:buNone/>
            </a:pPr>
            <a:r>
              <a:rPr lang="en-US" sz="1200" b="0" i="0" u="none" strike="noStrike" dirty="0">
                <a:effectLst/>
                <a:latin typeface="Söhne"/>
              </a:rPr>
              <a:t>The user starts by interacting with the UI, where they enter data such as Glucose level, Insulin level, Age, and BMI into input fields.</a:t>
            </a:r>
          </a:p>
          <a:p>
            <a:pPr algn="l"/>
            <a:r>
              <a:rPr lang="en-US" sz="1200" b="1" i="0" u="none" strike="noStrike" dirty="0">
                <a:effectLst/>
                <a:latin typeface="Söhne"/>
              </a:rPr>
              <a:t>User Input Processing</a:t>
            </a:r>
            <a:r>
              <a:rPr lang="en-US" sz="1200" b="0" i="0" u="none" strike="noStrike" dirty="0">
                <a:effectLst/>
                <a:latin typeface="Söhne"/>
              </a:rPr>
              <a:t>:</a:t>
            </a:r>
          </a:p>
          <a:p>
            <a:pPr marL="457200" lvl="1" indent="0" algn="l">
              <a:buNone/>
            </a:pPr>
            <a:r>
              <a:rPr lang="en-US" sz="1200" b="0" i="0" u="none" strike="noStrike" dirty="0">
                <a:effectLst/>
                <a:latin typeface="Söhne"/>
              </a:rPr>
              <a:t>The UI collects and processes the user's input data.</a:t>
            </a:r>
          </a:p>
          <a:p>
            <a:pPr algn="l"/>
            <a:r>
              <a:rPr lang="en-US" sz="1200" b="1" i="0" u="none" strike="noStrike" dirty="0">
                <a:effectLst/>
                <a:latin typeface="Söhne"/>
              </a:rPr>
              <a:t>Clicking "Predict"</a:t>
            </a:r>
            <a:r>
              <a:rPr lang="en-US" sz="1200" b="0" i="0" u="none" strike="noStrike" dirty="0">
                <a:effectLst/>
                <a:latin typeface="Söhne"/>
              </a:rPr>
              <a:t>:</a:t>
            </a:r>
          </a:p>
          <a:p>
            <a:pPr marL="457200" lvl="1" indent="0" algn="l">
              <a:buNone/>
            </a:pPr>
            <a:r>
              <a:rPr lang="en-US" sz="1200" b="0" i="0" u="none" strike="noStrike" dirty="0">
                <a:effectLst/>
                <a:latin typeface="Söhne"/>
              </a:rPr>
              <a:t>After entering the data, the user clicks the "Predict" button in the UI.</a:t>
            </a:r>
          </a:p>
          <a:p>
            <a:pPr algn="l"/>
            <a:r>
              <a:rPr lang="en-US" sz="1200" b="1" i="0" u="none" strike="noStrike" dirty="0">
                <a:effectLst/>
                <a:latin typeface="Söhne"/>
              </a:rPr>
              <a:t>System Logic</a:t>
            </a:r>
            <a:r>
              <a:rPr lang="en-US" sz="1200" b="0" i="0" u="none" strike="noStrike" dirty="0">
                <a:effectLst/>
                <a:latin typeface="Söhne"/>
              </a:rPr>
              <a:t>:</a:t>
            </a:r>
          </a:p>
          <a:p>
            <a:pPr marL="457200" lvl="1" indent="0" algn="l">
              <a:buNone/>
            </a:pPr>
            <a:r>
              <a:rPr lang="en-US" sz="1200" b="0" i="0" u="none" strike="noStrike" dirty="0">
                <a:effectLst/>
                <a:latin typeface="Söhne"/>
              </a:rPr>
              <a:t>The UI communicates with the underlying system logic or controller. This controller coordinates the flow of data and actions within the system.</a:t>
            </a:r>
          </a:p>
          <a:p>
            <a:pPr algn="l"/>
            <a:r>
              <a:rPr lang="en-US" sz="1200" b="1" i="0" u="none" strike="noStrike" dirty="0">
                <a:effectLst/>
                <a:latin typeface="Söhne"/>
              </a:rPr>
              <a:t>Machine Learning Model</a:t>
            </a:r>
            <a:r>
              <a:rPr lang="en-US" sz="1200" b="0" i="0" u="none" strike="noStrike" dirty="0">
                <a:effectLst/>
                <a:latin typeface="Söhne"/>
              </a:rPr>
              <a:t>:</a:t>
            </a:r>
          </a:p>
          <a:p>
            <a:pPr marL="457200" lvl="1" indent="0" algn="l">
              <a:buNone/>
            </a:pPr>
            <a:r>
              <a:rPr lang="en-US" sz="1200" b="0" i="0" u="none" strike="noStrike" dirty="0">
                <a:effectLst/>
                <a:latin typeface="Söhne"/>
              </a:rPr>
              <a:t>The system logic directs the user's input data to the implemented machine learning model. The ML model is responsible for making predictions about diabetes levels based on the input features (Glucose, Insulin, Age, BMI).</a:t>
            </a:r>
          </a:p>
          <a:p>
            <a:pPr algn="l"/>
            <a:r>
              <a:rPr lang="en-US" sz="1200" b="1" i="0" u="none" strike="noStrike" dirty="0">
                <a:effectLst/>
                <a:latin typeface="Söhne"/>
              </a:rPr>
              <a:t>Prediction Calculation</a:t>
            </a:r>
            <a:r>
              <a:rPr lang="en-US" sz="1200" b="0" i="0" u="none" strike="noStrike" dirty="0">
                <a:effectLst/>
                <a:latin typeface="Söhne"/>
              </a:rPr>
              <a:t>:</a:t>
            </a:r>
          </a:p>
          <a:p>
            <a:pPr marL="457200" lvl="1" indent="0" algn="l">
              <a:buNone/>
            </a:pPr>
            <a:r>
              <a:rPr lang="en-US" sz="1200" b="0" i="0" u="none" strike="noStrike" dirty="0">
                <a:effectLst/>
                <a:latin typeface="Söhne"/>
              </a:rPr>
              <a:t>The ML model processes the input data, performs calculations, and produces a prediction based on the model's learned patterns and algorithms.</a:t>
            </a:r>
          </a:p>
          <a:p>
            <a:pPr algn="l"/>
            <a:r>
              <a:rPr lang="en-US" sz="1200" b="1" i="0" u="none" strike="noStrike" dirty="0">
                <a:effectLst/>
                <a:latin typeface="Söhne"/>
              </a:rPr>
              <a:t>Results Generation</a:t>
            </a:r>
            <a:r>
              <a:rPr lang="en-US" sz="1200" b="0" i="0" u="none" strike="noStrike" dirty="0">
                <a:effectLst/>
                <a:latin typeface="Söhne"/>
              </a:rPr>
              <a:t>:</a:t>
            </a:r>
          </a:p>
          <a:p>
            <a:pPr marL="457200" lvl="1" indent="0" algn="l">
              <a:buNone/>
            </a:pPr>
            <a:r>
              <a:rPr lang="en-US" sz="1200" b="0" i="0" u="none" strike="noStrike" dirty="0">
                <a:effectLst/>
                <a:latin typeface="Söhne"/>
              </a:rPr>
              <a:t>The prediction result generated by the ML model is passed back to the system logic.</a:t>
            </a:r>
          </a:p>
          <a:p>
            <a:pPr algn="l"/>
            <a:r>
              <a:rPr lang="en-US" sz="1200" b="1" i="0" u="none" strike="noStrike" dirty="0">
                <a:effectLst/>
                <a:latin typeface="Söhne"/>
              </a:rPr>
              <a:t>Storing Results (Optional)</a:t>
            </a:r>
            <a:r>
              <a:rPr lang="en-US" sz="1200" b="0" i="0" u="none" strike="noStrike" dirty="0">
                <a:effectLst/>
                <a:latin typeface="Söhne"/>
              </a:rPr>
              <a:t>:</a:t>
            </a:r>
          </a:p>
          <a:p>
            <a:pPr marL="457200" lvl="1" indent="0" algn="l">
              <a:buNone/>
            </a:pPr>
            <a:r>
              <a:rPr lang="en-US" sz="1200" b="0" i="0" u="none" strike="noStrike" dirty="0">
                <a:effectLst/>
                <a:latin typeface="Söhne"/>
              </a:rPr>
              <a:t>The system logic may store the prediction results in a database for future reference.</a:t>
            </a:r>
          </a:p>
          <a:p>
            <a:pPr algn="l"/>
            <a:r>
              <a:rPr lang="en-US" sz="1200" b="1" i="0" u="none" strike="noStrike" dirty="0">
                <a:effectLst/>
                <a:latin typeface="Söhne"/>
              </a:rPr>
              <a:t>Displaying Results</a:t>
            </a:r>
            <a:r>
              <a:rPr lang="en-US" sz="1200" b="0" i="0" u="none" strike="noStrike" dirty="0">
                <a:effectLst/>
                <a:latin typeface="Söhne"/>
              </a:rPr>
              <a:t>:</a:t>
            </a:r>
          </a:p>
          <a:p>
            <a:pPr marL="457200" lvl="1" indent="0" algn="l">
              <a:buNone/>
            </a:pPr>
            <a:r>
              <a:rPr lang="en-US" sz="1200" dirty="0">
                <a:latin typeface="Söhne"/>
              </a:rPr>
              <a:t>T</a:t>
            </a:r>
            <a:r>
              <a:rPr lang="en-US" sz="1200" b="0" i="0" u="none" strike="noStrike" dirty="0">
                <a:effectLst/>
                <a:latin typeface="Söhne"/>
              </a:rPr>
              <a:t>he system logic instructs the UI to display the prediction results in the "Results" section of the user interface.</a:t>
            </a:r>
          </a:p>
          <a:p>
            <a:pPr algn="l"/>
            <a:r>
              <a:rPr lang="en-US" sz="1200" b="1" i="0" u="none" strike="noStrike" dirty="0">
                <a:effectLst/>
                <a:latin typeface="Söhne"/>
              </a:rPr>
              <a:t>User Interaction (Optional)</a:t>
            </a:r>
            <a:r>
              <a:rPr lang="en-US" sz="1200" b="0" i="0" u="none" strike="noStrike" dirty="0">
                <a:effectLst/>
                <a:latin typeface="Söhne"/>
              </a:rPr>
              <a:t>:</a:t>
            </a:r>
          </a:p>
          <a:p>
            <a:pPr marL="457200" lvl="1" indent="0" algn="l">
              <a:buNone/>
            </a:pPr>
            <a:r>
              <a:rPr lang="en-US" sz="1200" b="0" i="0" u="none" strike="noStrike" dirty="0">
                <a:effectLst/>
                <a:latin typeface="Söhne"/>
              </a:rPr>
              <a:t>The user can interact with the displayed results on the UI, such as reviewing the predicted diabetes level.</a:t>
            </a:r>
          </a:p>
          <a:p>
            <a:pPr algn="l"/>
            <a:r>
              <a:rPr lang="en-US" sz="1200" b="1" i="0" u="none" strike="noStrike" dirty="0">
                <a:effectLst/>
                <a:latin typeface="Söhne"/>
              </a:rPr>
              <a:t>Graphical Visualization (Optional)</a:t>
            </a:r>
            <a:r>
              <a:rPr lang="en-US" sz="1200" b="0" i="0" u="none" strike="noStrike" dirty="0">
                <a:effectLst/>
                <a:latin typeface="Söhne"/>
              </a:rPr>
              <a:t>:</a:t>
            </a:r>
          </a:p>
          <a:p>
            <a:pPr marL="457200" lvl="1" indent="0" algn="l">
              <a:buNone/>
            </a:pPr>
            <a:r>
              <a:rPr lang="en-US" sz="1200" b="0" i="0" u="none" strike="noStrike" dirty="0">
                <a:effectLst/>
                <a:latin typeface="Söhne"/>
              </a:rPr>
              <a:t>If the user clicks on the "Graph Design" switch, the UI may show graphical visualizations. This may involve further interactions between the UI and the system logic to generate and display the visualizations.</a:t>
            </a:r>
          </a:p>
          <a:p>
            <a:pPr algn="l"/>
            <a:r>
              <a:rPr lang="en-US" sz="1200" b="0" i="0" u="none" strike="noStrike" dirty="0">
                <a:effectLst/>
                <a:latin typeface="Söhne"/>
              </a:rPr>
              <a:t>This path involves communication between the user interface, the system logic, and the machine learning model. The machine learning model plays a central role in processing the input data and generating predictions, while the UI serves as the user's gateway to provide input and receive the results. Optionally, the system may store the results in a database and offer additional functionality, such as graphical visualizations, to enhance the user's experience.</a:t>
            </a:r>
            <a:br>
              <a:rPr lang="en-US" sz="1200" dirty="0"/>
            </a:br>
            <a:endParaRPr lang="en-US" sz="1200" dirty="0"/>
          </a:p>
          <a:p>
            <a:endParaRPr lang="en-US" dirty="0"/>
          </a:p>
        </p:txBody>
      </p:sp>
    </p:spTree>
    <p:extLst>
      <p:ext uri="{BB962C8B-B14F-4D97-AF65-F5344CB8AC3E}">
        <p14:creationId xmlns:p14="http://schemas.microsoft.com/office/powerpoint/2010/main" val="97231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6F76-14A7-D48D-BC97-3C3D6ECD4C1F}"/>
              </a:ext>
            </a:extLst>
          </p:cNvPr>
          <p:cNvSpPr>
            <a:spLocks noGrp="1"/>
          </p:cNvSpPr>
          <p:nvPr>
            <p:ph type="title"/>
          </p:nvPr>
        </p:nvSpPr>
        <p:spPr>
          <a:xfrm>
            <a:off x="838200" y="1"/>
            <a:ext cx="10515600" cy="944879"/>
          </a:xfrm>
        </p:spPr>
        <p:txBody>
          <a:bodyPr/>
          <a:lstStyle/>
          <a:p>
            <a:pPr algn="ctr"/>
            <a:r>
              <a:rPr lang="en-US" b="1" dirty="0"/>
              <a:t>Next Steps</a:t>
            </a:r>
          </a:p>
        </p:txBody>
      </p:sp>
      <p:graphicFrame>
        <p:nvGraphicFramePr>
          <p:cNvPr id="4" name="Content Placeholder 3">
            <a:extLst>
              <a:ext uri="{FF2B5EF4-FFF2-40B4-BE49-F238E27FC236}">
                <a16:creationId xmlns:a16="http://schemas.microsoft.com/office/drawing/2014/main" id="{7BA77772-9F09-3577-3FC4-25C0DD412B72}"/>
              </a:ext>
            </a:extLst>
          </p:cNvPr>
          <p:cNvGraphicFramePr>
            <a:graphicFrameLocks noGrp="1"/>
          </p:cNvGraphicFramePr>
          <p:nvPr>
            <p:ph idx="1"/>
            <p:extLst>
              <p:ext uri="{D42A27DB-BD31-4B8C-83A1-F6EECF244321}">
                <p14:modId xmlns:p14="http://schemas.microsoft.com/office/powerpoint/2010/main" val="784451572"/>
              </p:ext>
            </p:extLst>
          </p:nvPr>
        </p:nvGraphicFramePr>
        <p:xfrm>
          <a:off x="137160" y="807720"/>
          <a:ext cx="11673840" cy="5862912"/>
        </p:xfrm>
        <a:graphic>
          <a:graphicData uri="http://schemas.openxmlformats.org/drawingml/2006/table">
            <a:tbl>
              <a:tblPr firstRow="1" bandRow="1">
                <a:tableStyleId>{5C22544A-7EE6-4342-B048-85BDC9FD1C3A}</a:tableStyleId>
              </a:tblPr>
              <a:tblGrid>
                <a:gridCol w="3891280">
                  <a:extLst>
                    <a:ext uri="{9D8B030D-6E8A-4147-A177-3AD203B41FA5}">
                      <a16:colId xmlns:a16="http://schemas.microsoft.com/office/drawing/2014/main" val="2663834070"/>
                    </a:ext>
                  </a:extLst>
                </a:gridCol>
                <a:gridCol w="3891280">
                  <a:extLst>
                    <a:ext uri="{9D8B030D-6E8A-4147-A177-3AD203B41FA5}">
                      <a16:colId xmlns:a16="http://schemas.microsoft.com/office/drawing/2014/main" val="1320488297"/>
                    </a:ext>
                  </a:extLst>
                </a:gridCol>
                <a:gridCol w="3891280">
                  <a:extLst>
                    <a:ext uri="{9D8B030D-6E8A-4147-A177-3AD203B41FA5}">
                      <a16:colId xmlns:a16="http://schemas.microsoft.com/office/drawing/2014/main" val="1128124281"/>
                    </a:ext>
                  </a:extLst>
                </a:gridCol>
              </a:tblGrid>
              <a:tr h="574188">
                <a:tc>
                  <a:txBody>
                    <a:bodyPr/>
                    <a:lstStyle/>
                    <a:p>
                      <a:r>
                        <a:rPr lang="en-US"/>
                        <a:t>No</a:t>
                      </a:r>
                      <a:endParaRPr lang="en-US" dirty="0"/>
                    </a:p>
                  </a:txBody>
                  <a:tcPr/>
                </a:tc>
                <a:tc>
                  <a:txBody>
                    <a:bodyPr/>
                    <a:lstStyle/>
                    <a:p>
                      <a:r>
                        <a:rPr lang="en-US"/>
                        <a:t>Task</a:t>
                      </a:r>
                      <a:endParaRPr lang="en-US" dirty="0"/>
                    </a:p>
                  </a:txBody>
                  <a:tcPr/>
                </a:tc>
                <a:tc>
                  <a:txBody>
                    <a:bodyPr/>
                    <a:lstStyle/>
                    <a:p>
                      <a:r>
                        <a:rPr lang="en-US"/>
                        <a:t>Status</a:t>
                      </a:r>
                      <a:endParaRPr lang="en-US" dirty="0"/>
                    </a:p>
                  </a:txBody>
                  <a:tcPr/>
                </a:tc>
                <a:extLst>
                  <a:ext uri="{0D108BD9-81ED-4DB2-BD59-A6C34878D82A}">
                    <a16:rowId xmlns:a16="http://schemas.microsoft.com/office/drawing/2014/main" val="3123674617"/>
                  </a:ext>
                </a:extLst>
              </a:tr>
              <a:tr h="574188">
                <a:tc>
                  <a:txBody>
                    <a:bodyPr/>
                    <a:lstStyle/>
                    <a:p>
                      <a:r>
                        <a:rPr lang="en-US"/>
                        <a:t>1. </a:t>
                      </a:r>
                      <a:endParaRPr lang="en-US" dirty="0"/>
                    </a:p>
                  </a:txBody>
                  <a:tcPr/>
                </a:tc>
                <a:tc>
                  <a:txBody>
                    <a:bodyPr/>
                    <a:lstStyle/>
                    <a:p>
                      <a:r>
                        <a:rPr lang="en-US"/>
                        <a:t>Code Analysis</a:t>
                      </a:r>
                      <a:endParaRPr lang="en-US" dirty="0"/>
                    </a:p>
                  </a:txBody>
                  <a:tcPr/>
                </a:tc>
                <a:tc>
                  <a:txBody>
                    <a:bodyPr/>
                    <a:lstStyle/>
                    <a:p>
                      <a:r>
                        <a:rPr lang="en-US"/>
                        <a:t>Completed</a:t>
                      </a:r>
                      <a:endParaRPr lang="en-US" dirty="0"/>
                    </a:p>
                  </a:txBody>
                  <a:tcPr/>
                </a:tc>
                <a:extLst>
                  <a:ext uri="{0D108BD9-81ED-4DB2-BD59-A6C34878D82A}">
                    <a16:rowId xmlns:a16="http://schemas.microsoft.com/office/drawing/2014/main" val="2025797409"/>
                  </a:ext>
                </a:extLst>
              </a:tr>
              <a:tr h="1458629">
                <a:tc>
                  <a:txBody>
                    <a:bodyPr/>
                    <a:lstStyle/>
                    <a:p>
                      <a:r>
                        <a:rPr lang="en-US"/>
                        <a:t>2. </a:t>
                      </a:r>
                      <a:endParaRPr lang="en-US" dirty="0"/>
                    </a:p>
                  </a:txBody>
                  <a:tcPr/>
                </a:tc>
                <a:tc>
                  <a:txBody>
                    <a:bodyPr/>
                    <a:lstStyle/>
                    <a:p>
                      <a:r>
                        <a:rPr lang="en-US"/>
                        <a:t>Implementation of new Models(Bagging, Ensemble methods)</a:t>
                      </a:r>
                      <a:endParaRPr lang="en-US" dirty="0"/>
                    </a:p>
                  </a:txBody>
                  <a:tcPr/>
                </a:tc>
                <a:tc>
                  <a:txBody>
                    <a:bodyPr/>
                    <a:lstStyle/>
                    <a:p>
                      <a:r>
                        <a:rPr lang="en-US"/>
                        <a:t>Bagging Classifier implementation – Completed</a:t>
                      </a:r>
                      <a:br>
                        <a:rPr lang="en-US"/>
                      </a:br>
                      <a:br>
                        <a:rPr lang="en-US"/>
                      </a:br>
                      <a:r>
                        <a:rPr lang="en-US"/>
                        <a:t>Ensemble Methods – In Progress (ETA: 11/20)</a:t>
                      </a:r>
                      <a:endParaRPr lang="en-US" dirty="0"/>
                    </a:p>
                  </a:txBody>
                  <a:tcPr/>
                </a:tc>
                <a:extLst>
                  <a:ext uri="{0D108BD9-81ED-4DB2-BD59-A6C34878D82A}">
                    <a16:rowId xmlns:a16="http://schemas.microsoft.com/office/drawing/2014/main" val="1977534645"/>
                  </a:ext>
                </a:extLst>
              </a:tr>
              <a:tr h="638150">
                <a:tc>
                  <a:txBody>
                    <a:bodyPr/>
                    <a:lstStyle/>
                    <a:p>
                      <a:r>
                        <a:rPr lang="en-US"/>
                        <a:t>3. </a:t>
                      </a:r>
                      <a:endParaRPr lang="en-US" dirty="0"/>
                    </a:p>
                  </a:txBody>
                  <a:tcPr/>
                </a:tc>
                <a:tc>
                  <a:txBody>
                    <a:bodyPr/>
                    <a:lstStyle/>
                    <a:p>
                      <a:r>
                        <a:rPr lang="en-US"/>
                        <a:t>Implementation of Cross-Validation code with hyper parameter tuning</a:t>
                      </a:r>
                      <a:endParaRPr lang="en-US" dirty="0"/>
                    </a:p>
                  </a:txBody>
                  <a:tcPr/>
                </a:tc>
                <a:tc>
                  <a:txBody>
                    <a:bodyPr/>
                    <a:lstStyle/>
                    <a:p>
                      <a:r>
                        <a:rPr lang="en-US"/>
                        <a:t>Completed</a:t>
                      </a:r>
                      <a:endParaRPr lang="en-US" dirty="0"/>
                    </a:p>
                  </a:txBody>
                  <a:tcPr/>
                </a:tc>
                <a:extLst>
                  <a:ext uri="{0D108BD9-81ED-4DB2-BD59-A6C34878D82A}">
                    <a16:rowId xmlns:a16="http://schemas.microsoft.com/office/drawing/2014/main" val="2778129158"/>
                  </a:ext>
                </a:extLst>
              </a:tr>
              <a:tr h="1458629">
                <a:tc>
                  <a:txBody>
                    <a:bodyPr/>
                    <a:lstStyle/>
                    <a:p>
                      <a:r>
                        <a:rPr lang="en-US"/>
                        <a:t>4. </a:t>
                      </a:r>
                      <a:endParaRPr lang="en-US" dirty="0"/>
                    </a:p>
                  </a:txBody>
                  <a:tcPr/>
                </a:tc>
                <a:tc>
                  <a:txBody>
                    <a:bodyPr/>
                    <a:lstStyle/>
                    <a:p>
                      <a:r>
                        <a:rPr lang="en-US"/>
                        <a:t>Development of UI</a:t>
                      </a:r>
                      <a:endParaRPr lang="en-US" dirty="0"/>
                    </a:p>
                  </a:txBody>
                  <a:tcPr/>
                </a:tc>
                <a:tc>
                  <a:txBody>
                    <a:bodyPr/>
                    <a:lstStyle/>
                    <a:p>
                      <a:r>
                        <a:rPr lang="en-US"/>
                        <a:t>Working on the statistical image marshaling and unmarshalling between UI and Backend.</a:t>
                      </a:r>
                      <a:br>
                        <a:rPr lang="en-US"/>
                      </a:br>
                      <a:br>
                        <a:rPr lang="en-US"/>
                      </a:br>
                      <a:r>
                        <a:rPr lang="en-US"/>
                        <a:t>ETA: 11/25</a:t>
                      </a:r>
                      <a:endParaRPr lang="en-US" dirty="0"/>
                    </a:p>
                  </a:txBody>
                  <a:tcPr/>
                </a:tc>
                <a:extLst>
                  <a:ext uri="{0D108BD9-81ED-4DB2-BD59-A6C34878D82A}">
                    <a16:rowId xmlns:a16="http://schemas.microsoft.com/office/drawing/2014/main" val="2342434969"/>
                  </a:ext>
                </a:extLst>
              </a:tr>
              <a:tr h="574188">
                <a:tc>
                  <a:txBody>
                    <a:bodyPr/>
                    <a:lstStyle/>
                    <a:p>
                      <a:r>
                        <a:rPr lang="en-US"/>
                        <a:t>5.</a:t>
                      </a:r>
                      <a:endParaRPr lang="en-US" dirty="0"/>
                    </a:p>
                  </a:txBody>
                  <a:tcPr/>
                </a:tc>
                <a:tc>
                  <a:txBody>
                    <a:bodyPr/>
                    <a:lstStyle/>
                    <a:p>
                      <a:r>
                        <a:rPr lang="en-US"/>
                        <a:t>Integration testing for UI and Backend</a:t>
                      </a:r>
                      <a:endParaRPr lang="en-US" dirty="0"/>
                    </a:p>
                  </a:txBody>
                  <a:tcPr/>
                </a:tc>
                <a:tc>
                  <a:txBody>
                    <a:bodyPr/>
                    <a:lstStyle/>
                    <a:p>
                      <a:r>
                        <a:rPr lang="en-US"/>
                        <a:t> ETA: 11/28</a:t>
                      </a:r>
                      <a:endParaRPr lang="en-US" dirty="0"/>
                    </a:p>
                  </a:txBody>
                  <a:tcPr/>
                </a:tc>
                <a:extLst>
                  <a:ext uri="{0D108BD9-81ED-4DB2-BD59-A6C34878D82A}">
                    <a16:rowId xmlns:a16="http://schemas.microsoft.com/office/drawing/2014/main" val="2880764930"/>
                  </a:ext>
                </a:extLst>
              </a:tr>
              <a:tr h="574188">
                <a:tc>
                  <a:txBody>
                    <a:bodyPr/>
                    <a:lstStyle/>
                    <a:p>
                      <a:r>
                        <a:rPr lang="en-US"/>
                        <a:t>6. </a:t>
                      </a:r>
                      <a:endParaRPr lang="en-US" dirty="0"/>
                    </a:p>
                  </a:txBody>
                  <a:tcPr/>
                </a:tc>
                <a:tc>
                  <a:txBody>
                    <a:bodyPr/>
                    <a:lstStyle/>
                    <a:p>
                      <a:r>
                        <a:rPr lang="en-US"/>
                        <a:t>Deployment of Project</a:t>
                      </a:r>
                      <a:endParaRPr lang="en-US" dirty="0"/>
                    </a:p>
                  </a:txBody>
                  <a:tcPr/>
                </a:tc>
                <a:tc>
                  <a:txBody>
                    <a:bodyPr/>
                    <a:lstStyle/>
                    <a:p>
                      <a:r>
                        <a:rPr lang="en-US" dirty="0"/>
                        <a:t>ETA: 11/29</a:t>
                      </a:r>
                    </a:p>
                  </a:txBody>
                  <a:tcPr/>
                </a:tc>
                <a:extLst>
                  <a:ext uri="{0D108BD9-81ED-4DB2-BD59-A6C34878D82A}">
                    <a16:rowId xmlns:a16="http://schemas.microsoft.com/office/drawing/2014/main" val="926774979"/>
                  </a:ext>
                </a:extLst>
              </a:tr>
            </a:tbl>
          </a:graphicData>
        </a:graphic>
      </p:graphicFrame>
    </p:spTree>
    <p:extLst>
      <p:ext uri="{BB962C8B-B14F-4D97-AF65-F5344CB8AC3E}">
        <p14:creationId xmlns:p14="http://schemas.microsoft.com/office/powerpoint/2010/main" val="2930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18BE1-A803-B884-CE9A-45A8F3C22869}"/>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Thank You</a:t>
            </a:r>
            <a:endParaRPr lang="en-US" sz="4000">
              <a:solidFill>
                <a:srgbClr val="FFFFFF"/>
              </a:solidFill>
            </a:endParaRPr>
          </a:p>
        </p:txBody>
      </p:sp>
      <p:sp>
        <p:nvSpPr>
          <p:cNvPr id="6" name="Content Placeholder 5">
            <a:extLst>
              <a:ext uri="{FF2B5EF4-FFF2-40B4-BE49-F238E27FC236}">
                <a16:creationId xmlns:a16="http://schemas.microsoft.com/office/drawing/2014/main" id="{0EC97D31-B7C9-9919-E06E-36882C6C02BC}"/>
              </a:ext>
            </a:extLst>
          </p:cNvPr>
          <p:cNvSpPr>
            <a:spLocks noGrp="1"/>
          </p:cNvSpPr>
          <p:nvPr>
            <p:ph idx="1"/>
          </p:nvPr>
        </p:nvSpPr>
        <p:spPr>
          <a:xfrm>
            <a:off x="4810259" y="649480"/>
            <a:ext cx="6555347" cy="5546047"/>
          </a:xfrm>
        </p:spPr>
        <p:txBody>
          <a:bodyPr anchor="ct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8108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AF0A12-0174-7C96-0E20-EF210816AD5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Contents</a:t>
            </a:r>
          </a:p>
        </p:txBody>
      </p:sp>
      <p:sp>
        <p:nvSpPr>
          <p:cNvPr id="4" name="Content Placeholder 3">
            <a:extLst>
              <a:ext uri="{FF2B5EF4-FFF2-40B4-BE49-F238E27FC236}">
                <a16:creationId xmlns:a16="http://schemas.microsoft.com/office/drawing/2014/main" id="{B7B9DCEE-05E5-9C50-720D-277DEE107A63}"/>
              </a:ext>
            </a:extLst>
          </p:cNvPr>
          <p:cNvSpPr>
            <a:spLocks noGrp="1"/>
          </p:cNvSpPr>
          <p:nvPr>
            <p:ph idx="1"/>
          </p:nvPr>
        </p:nvSpPr>
        <p:spPr>
          <a:xfrm>
            <a:off x="4870988" y="1219200"/>
            <a:ext cx="6482812" cy="4914220"/>
          </a:xfrm>
        </p:spPr>
        <p:txBody>
          <a:bodyPr>
            <a:normAutofit/>
          </a:bodyPr>
          <a:lstStyle/>
          <a:p>
            <a:r>
              <a:rPr lang="en-US" dirty="0">
                <a:latin typeface="Times New Roman" panose="02020603050405020304" pitchFamily="18" charset="0"/>
                <a:cs typeface="Times New Roman" panose="02020603050405020304" pitchFamily="18" charset="0"/>
              </a:rPr>
              <a:t>Project Goal</a:t>
            </a:r>
          </a:p>
          <a:p>
            <a:r>
              <a:rPr lang="en-US" dirty="0">
                <a:latin typeface="Times New Roman" panose="02020603050405020304" pitchFamily="18" charset="0"/>
                <a:cs typeface="Times New Roman" panose="02020603050405020304" pitchFamily="18" charset="0"/>
              </a:rPr>
              <a:t>Context Diagram</a:t>
            </a:r>
          </a:p>
          <a:p>
            <a:r>
              <a:rPr lang="en-US" dirty="0">
                <a:latin typeface="Times New Roman" panose="02020603050405020304" pitchFamily="18" charset="0"/>
                <a:cs typeface="Times New Roman" panose="02020603050405020304" pitchFamily="18" charset="0"/>
              </a:rPr>
              <a:t>Component Diagram</a:t>
            </a:r>
          </a:p>
          <a:p>
            <a:r>
              <a:rPr lang="en-US" dirty="0">
                <a:latin typeface="Times New Roman" panose="02020603050405020304" pitchFamily="18" charset="0"/>
                <a:cs typeface="Times New Roman" panose="02020603050405020304" pitchFamily="18" charset="0"/>
              </a:rPr>
              <a:t>Used ML Description</a:t>
            </a:r>
          </a:p>
          <a:p>
            <a:r>
              <a:rPr lang="en-US" dirty="0">
                <a:latin typeface="Times New Roman" panose="02020603050405020304" pitchFamily="18" charset="0"/>
                <a:cs typeface="Times New Roman" panose="02020603050405020304" pitchFamily="18" charset="0"/>
              </a:rPr>
              <a:t>UI Screenshots</a:t>
            </a:r>
          </a:p>
          <a:p>
            <a:r>
              <a:rPr lang="en-US" dirty="0">
                <a:latin typeface="Times New Roman" panose="02020603050405020304" pitchFamily="18" charset="0"/>
                <a:cs typeface="Times New Roman" panose="02020603050405020304" pitchFamily="18" charset="0"/>
              </a:rPr>
              <a:t>Sequence Diagram</a:t>
            </a:r>
          </a:p>
          <a:p>
            <a:r>
              <a:rPr lang="en-US" dirty="0">
                <a:latin typeface="Times New Roman" panose="02020603050405020304" pitchFamily="18" charset="0"/>
                <a:cs typeface="Times New Roman" panose="02020603050405020304" pitchFamily="18" charset="0"/>
              </a:rPr>
              <a:t>UI &lt;-&gt; ML</a:t>
            </a:r>
          </a:p>
          <a:p>
            <a:r>
              <a:rPr lang="en-US" dirty="0">
                <a:latin typeface="Times New Roman" panose="02020603050405020304" pitchFamily="18" charset="0"/>
                <a:cs typeface="Times New Roman" panose="02020603050405020304" pitchFamily="18" charset="0"/>
              </a:rPr>
              <a:t>Next Steps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36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91CE8-E403-032F-6D2C-8DDCEB6ED3E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Goal</a:t>
            </a:r>
          </a:p>
        </p:txBody>
      </p:sp>
      <p:sp>
        <p:nvSpPr>
          <p:cNvPr id="3" name="Content Placeholder 2">
            <a:extLst>
              <a:ext uri="{FF2B5EF4-FFF2-40B4-BE49-F238E27FC236}">
                <a16:creationId xmlns:a16="http://schemas.microsoft.com/office/drawing/2014/main" id="{3FD75609-F94D-BBC1-F09A-EFD9E9A0F012}"/>
              </a:ext>
            </a:extLst>
          </p:cNvPr>
          <p:cNvSpPr>
            <a:spLocks noGrp="1"/>
          </p:cNvSpPr>
          <p:nvPr>
            <p:ph idx="1"/>
          </p:nvPr>
        </p:nvSpPr>
        <p:spPr>
          <a:xfrm>
            <a:off x="206829" y="2318197"/>
            <a:ext cx="11732646" cy="3683358"/>
          </a:xfrm>
        </p:spPr>
        <p:txBody>
          <a:bodyPr anchor="ctr">
            <a:noAutofit/>
          </a:bodyPr>
          <a:lstStyle/>
          <a:p>
            <a:r>
              <a:rPr lang="en-US" sz="2400" dirty="0">
                <a:latin typeface="Times New Roman" panose="02020603050405020304" pitchFamily="18" charset="0"/>
                <a:cs typeface="Times New Roman" panose="02020603050405020304" pitchFamily="18" charset="0"/>
              </a:rPr>
              <a:t>The goal of a "Diabetes Prediction System" is to develop a tool or model that can accurately predict the risk or likelihood of an individual developing diabetes in the future. This prediction is typically based on various risk factors and health information associated with the individual, such as age, gender, family history, body mass index (BMI), blood pressure, cholesterol levels, and lifestyle factors like diet and physical activity.</a:t>
            </a:r>
          </a:p>
          <a:p>
            <a:r>
              <a:rPr lang="en-US" sz="2400" b="1" dirty="0">
                <a:latin typeface="Times New Roman" panose="02020603050405020304" pitchFamily="18" charset="0"/>
                <a:cs typeface="Times New Roman" panose="02020603050405020304" pitchFamily="18" charset="0"/>
              </a:rPr>
              <a:t>The main objectives of a Diabetes Predictor are:</a:t>
            </a:r>
          </a:p>
          <a:p>
            <a:pPr lvl="1"/>
            <a:r>
              <a:rPr lang="en-US" dirty="0">
                <a:latin typeface="Times New Roman" panose="02020603050405020304" pitchFamily="18" charset="0"/>
                <a:cs typeface="Times New Roman" panose="02020603050405020304" pitchFamily="18" charset="0"/>
              </a:rPr>
              <a:t>Early Detection: To identify individuals who are at a higher risk of developing diabetes, even before they exhibit noticeable symptoms. Early detection allows for proactive interventions and lifestyle changes to prevent or manage the condition effectively.</a:t>
            </a:r>
          </a:p>
          <a:p>
            <a:pPr lvl="1"/>
            <a:r>
              <a:rPr lang="en-US" dirty="0">
                <a:latin typeface="Times New Roman" panose="02020603050405020304" pitchFamily="18" charset="0"/>
                <a:cs typeface="Times New Roman" panose="02020603050405020304" pitchFamily="18" charset="0"/>
              </a:rPr>
              <a:t>Personalized Risk Assessment: To provide personalized risk assessments based on an individual's specific health and lifestyle information, as diabetes risk factors can vary from person to person.</a:t>
            </a:r>
          </a:p>
        </p:txBody>
      </p:sp>
    </p:spTree>
    <p:extLst>
      <p:ext uri="{BB962C8B-B14F-4D97-AF65-F5344CB8AC3E}">
        <p14:creationId xmlns:p14="http://schemas.microsoft.com/office/powerpoint/2010/main" val="21690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92797-BFFE-5655-8EE8-78FAD6C927B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a:solidFill>
                  <a:srgbClr val="FFFFFF"/>
                </a:solidFill>
              </a:rPr>
              <a:t>Context Diagram</a:t>
            </a:r>
          </a:p>
        </p:txBody>
      </p:sp>
      <p:pic>
        <p:nvPicPr>
          <p:cNvPr id="8" name="Picture 7">
            <a:extLst>
              <a:ext uri="{FF2B5EF4-FFF2-40B4-BE49-F238E27FC236}">
                <a16:creationId xmlns:a16="http://schemas.microsoft.com/office/drawing/2014/main" id="{B7B4EE06-7E2D-EA40-72BF-6AD6A59792CD}"/>
              </a:ext>
            </a:extLst>
          </p:cNvPr>
          <p:cNvPicPr>
            <a:picLocks noChangeAspect="1"/>
          </p:cNvPicPr>
          <p:nvPr/>
        </p:nvPicPr>
        <p:blipFill>
          <a:blip r:embed="rId2"/>
          <a:stretch>
            <a:fillRect/>
          </a:stretch>
        </p:blipFill>
        <p:spPr>
          <a:xfrm>
            <a:off x="522514" y="2333677"/>
            <a:ext cx="5573486" cy="3254801"/>
          </a:xfrm>
          <a:prstGeom prst="rect">
            <a:avLst/>
          </a:prstGeom>
        </p:spPr>
      </p:pic>
      <p:pic>
        <p:nvPicPr>
          <p:cNvPr id="1026" name="Picture 2" descr="Details are in the caption following the image">
            <a:extLst>
              <a:ext uri="{FF2B5EF4-FFF2-40B4-BE49-F238E27FC236}">
                <a16:creationId xmlns:a16="http://schemas.microsoft.com/office/drawing/2014/main" id="{120003E4-BEE5-46A9-04D0-785767813F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62584" y="2010987"/>
            <a:ext cx="5310692" cy="436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63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AF0A12-0174-7C96-0E20-EF210816AD5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Component Diagram</a:t>
            </a:r>
          </a:p>
        </p:txBody>
      </p:sp>
      <p:pic>
        <p:nvPicPr>
          <p:cNvPr id="5" name="Content Placeholder 4" descr="A screenshot of a diagram&#10;&#10;Description automatically generated">
            <a:extLst>
              <a:ext uri="{FF2B5EF4-FFF2-40B4-BE49-F238E27FC236}">
                <a16:creationId xmlns:a16="http://schemas.microsoft.com/office/drawing/2014/main" id="{26B94D9B-E91A-F29A-98B4-57A6AD703EE8}"/>
              </a:ext>
            </a:extLst>
          </p:cNvPr>
          <p:cNvPicPr>
            <a:picLocks noGrp="1" noChangeAspect="1"/>
          </p:cNvPicPr>
          <p:nvPr>
            <p:ph idx="1"/>
          </p:nvPr>
        </p:nvPicPr>
        <p:blipFill>
          <a:blip r:embed="rId2"/>
          <a:stretch>
            <a:fillRect/>
          </a:stretch>
        </p:blipFill>
        <p:spPr>
          <a:xfrm>
            <a:off x="4502428" y="710313"/>
            <a:ext cx="7225748" cy="5437373"/>
          </a:xfrm>
          <a:prstGeom prst="rect">
            <a:avLst/>
          </a:prstGeom>
        </p:spPr>
      </p:pic>
    </p:spTree>
    <p:extLst>
      <p:ext uri="{BB962C8B-B14F-4D97-AF65-F5344CB8AC3E}">
        <p14:creationId xmlns:p14="http://schemas.microsoft.com/office/powerpoint/2010/main" val="378925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5DD6A-B9CF-2432-DCA3-54782A83DC75}"/>
              </a:ext>
            </a:extLst>
          </p:cNvPr>
          <p:cNvSpPr>
            <a:spLocks noGrp="1"/>
          </p:cNvSpPr>
          <p:nvPr>
            <p:ph type="title"/>
          </p:nvPr>
        </p:nvSpPr>
        <p:spPr>
          <a:xfrm>
            <a:off x="1371599" y="294538"/>
            <a:ext cx="9895951" cy="1033669"/>
          </a:xfrm>
        </p:spPr>
        <p:txBody>
          <a:bodyPr>
            <a:normAutofit/>
          </a:bodyPr>
          <a:lstStyle/>
          <a:p>
            <a:r>
              <a:rPr lang="en-US" sz="3700" i="0">
                <a:solidFill>
                  <a:srgbClr val="FFFFFF"/>
                </a:solidFill>
                <a:effectLst/>
                <a:latin typeface="LatoWeb"/>
              </a:rPr>
              <a:t>Description of the used machine learning - I</a:t>
            </a:r>
            <a:endParaRPr lang="en-US" sz="3700">
              <a:solidFill>
                <a:srgbClr val="FFFFFF"/>
              </a:solidFill>
            </a:endParaRPr>
          </a:p>
        </p:txBody>
      </p:sp>
      <p:sp>
        <p:nvSpPr>
          <p:cNvPr id="3" name="Content Placeholder 2">
            <a:extLst>
              <a:ext uri="{FF2B5EF4-FFF2-40B4-BE49-F238E27FC236}">
                <a16:creationId xmlns:a16="http://schemas.microsoft.com/office/drawing/2014/main" id="{3F7CFC46-DF76-8406-500A-BD43792ADDBF}"/>
              </a:ext>
            </a:extLst>
          </p:cNvPr>
          <p:cNvSpPr>
            <a:spLocks noGrp="1"/>
          </p:cNvSpPr>
          <p:nvPr>
            <p:ph idx="1"/>
          </p:nvPr>
        </p:nvSpPr>
        <p:spPr>
          <a:xfrm>
            <a:off x="459350" y="2993111"/>
            <a:ext cx="10636280" cy="3683358"/>
          </a:xfrm>
        </p:spPr>
        <p:txBody>
          <a:bodyPr anchor="ctr">
            <a:noAutofit/>
          </a:bodyPr>
          <a:lstStyle/>
          <a:p>
            <a:r>
              <a:rPr lang="en-US" sz="2400" dirty="0">
                <a:latin typeface="Times New Roman" panose="02020603050405020304" pitchFamily="18" charset="0"/>
                <a:cs typeface="Times New Roman" panose="02020603050405020304" pitchFamily="18" charset="0"/>
              </a:rPr>
              <a:t>Code Location: </a:t>
            </a:r>
            <a:r>
              <a:rPr lang="en-US" sz="2400" dirty="0">
                <a:latin typeface="Times New Roman" panose="02020603050405020304" pitchFamily="18" charset="0"/>
                <a:cs typeface="Times New Roman" panose="02020603050405020304" pitchFamily="18" charset="0"/>
                <a:hlinkClick r:id="rId2"/>
              </a:rPr>
              <a:t>https://github.com/Aditya-Mankar/Diabetes-Prediction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machine learning model employs supervised type learning where the algorithm learns from labeled data to make predictions or classifications, as mentioned below:</a:t>
            </a:r>
          </a:p>
          <a:p>
            <a:pPr lvl="1"/>
            <a:r>
              <a:rPr lang="en-US" dirty="0">
                <a:latin typeface="Times New Roman" panose="02020603050405020304" pitchFamily="18" charset="0"/>
                <a:cs typeface="Times New Roman" panose="02020603050405020304" pitchFamily="18" charset="0"/>
              </a:rPr>
              <a:t>Bagging</a:t>
            </a:r>
          </a:p>
          <a:p>
            <a:pPr lvl="1"/>
            <a:r>
              <a:rPr lang="en-US" dirty="0">
                <a:latin typeface="Times New Roman" panose="02020603050405020304" pitchFamily="18" charset="0"/>
                <a:cs typeface="Times New Roman" panose="02020603050405020304" pitchFamily="18" charset="0"/>
              </a:rPr>
              <a:t>Logistic Regression</a:t>
            </a:r>
          </a:p>
          <a:p>
            <a:pPr lvl="1"/>
            <a:r>
              <a:rPr lang="en-US" dirty="0">
                <a:latin typeface="Times New Roman" panose="02020603050405020304" pitchFamily="18" charset="0"/>
                <a:cs typeface="Times New Roman" panose="02020603050405020304" pitchFamily="18" charset="0"/>
              </a:rPr>
              <a:t>SVC</a:t>
            </a:r>
          </a:p>
          <a:p>
            <a:pPr lvl="1"/>
            <a:r>
              <a:rPr lang="en-US" dirty="0">
                <a:latin typeface="Times New Roman" panose="02020603050405020304" pitchFamily="18" charset="0"/>
                <a:cs typeface="Times New Roman" panose="02020603050405020304" pitchFamily="18" charset="0"/>
              </a:rPr>
              <a:t>Random Forest</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Naive Bayes</a:t>
            </a:r>
          </a:p>
          <a:p>
            <a:pPr lvl="1"/>
            <a:r>
              <a:rPr lang="en-US" dirty="0">
                <a:latin typeface="Times New Roman" panose="02020603050405020304" pitchFamily="18" charset="0"/>
                <a:cs typeface="Times New Roman" panose="02020603050405020304" pitchFamily="18" charset="0"/>
              </a:rPr>
              <a:t>Ensemble Method</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60C0F-547E-3666-E697-45BA82E283E4}"/>
              </a:ext>
            </a:extLst>
          </p:cNvPr>
          <p:cNvSpPr>
            <a:spLocks noGrp="1"/>
          </p:cNvSpPr>
          <p:nvPr>
            <p:ph type="title"/>
          </p:nvPr>
        </p:nvSpPr>
        <p:spPr>
          <a:xfrm>
            <a:off x="1371599" y="294538"/>
            <a:ext cx="9895951" cy="1033669"/>
          </a:xfrm>
        </p:spPr>
        <p:txBody>
          <a:bodyPr>
            <a:normAutofit/>
          </a:bodyPr>
          <a:lstStyle/>
          <a:p>
            <a:r>
              <a:rPr lang="en-US" sz="3700" i="0">
                <a:solidFill>
                  <a:srgbClr val="FFFFFF"/>
                </a:solidFill>
                <a:effectLst/>
                <a:latin typeface="LatoWeb"/>
              </a:rPr>
              <a:t>Description of the used machine learning - II</a:t>
            </a:r>
            <a:endParaRPr lang="en-US" sz="3700">
              <a:solidFill>
                <a:srgbClr val="FFFFFF"/>
              </a:solidFill>
            </a:endParaRPr>
          </a:p>
        </p:txBody>
      </p:sp>
      <p:sp>
        <p:nvSpPr>
          <p:cNvPr id="3" name="Content Placeholder 2">
            <a:extLst>
              <a:ext uri="{FF2B5EF4-FFF2-40B4-BE49-F238E27FC236}">
                <a16:creationId xmlns:a16="http://schemas.microsoft.com/office/drawing/2014/main" id="{716ED13C-BE74-ABCE-2FB6-F1EC4E37F5E6}"/>
              </a:ext>
            </a:extLst>
          </p:cNvPr>
          <p:cNvSpPr>
            <a:spLocks noGrp="1"/>
          </p:cNvSpPr>
          <p:nvPr>
            <p:ph idx="1"/>
          </p:nvPr>
        </p:nvSpPr>
        <p:spPr>
          <a:xfrm>
            <a:off x="337457" y="2318197"/>
            <a:ext cx="10758173" cy="3683358"/>
          </a:xfrm>
        </p:spPr>
        <p:txBody>
          <a:bodyPr anchor="ctr">
            <a:normAutofit/>
          </a:bodyPr>
          <a:lstStyle/>
          <a:p>
            <a:r>
              <a:rPr lang="en-US" sz="2400" dirty="0">
                <a:latin typeface="Times New Roman" panose="02020603050405020304" pitchFamily="18" charset="0"/>
                <a:cs typeface="Times New Roman" panose="02020603050405020304" pitchFamily="18" charset="0"/>
              </a:rPr>
              <a:t>Used Dataset The dataset used in this system is the Pima Indians dataset from the UCI Machine learning repository: </a:t>
            </a:r>
            <a:r>
              <a:rPr lang="en-US" sz="2400" dirty="0">
                <a:latin typeface="Times New Roman" panose="02020603050405020304" pitchFamily="18" charset="0"/>
                <a:cs typeface="Times New Roman" panose="02020603050405020304" pitchFamily="18" charset="0"/>
                <a:hlinkClick r:id="rId2"/>
              </a:rPr>
              <a:t>https://github.com/Aditya-Mankar/Diabetes-prediction/blob/master/diabetes.csv</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dataset consists of various featuring columns like Pregnancies, Glucose, Blood Pressure, Skin Thickness, Insulin, BMI (Body Mass Index), Diabetes Pedigree Function, Age and finally the Outcome.</a:t>
            </a:r>
          </a:p>
        </p:txBody>
      </p:sp>
    </p:spTree>
    <p:extLst>
      <p:ext uri="{BB962C8B-B14F-4D97-AF65-F5344CB8AC3E}">
        <p14:creationId xmlns:p14="http://schemas.microsoft.com/office/powerpoint/2010/main" val="97354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7D90D-8BD6-4C99-48B0-0594B1AF6689}"/>
              </a:ext>
            </a:extLst>
          </p:cNvPr>
          <p:cNvSpPr>
            <a:spLocks noGrp="1"/>
          </p:cNvSpPr>
          <p:nvPr>
            <p:ph type="title"/>
          </p:nvPr>
        </p:nvSpPr>
        <p:spPr>
          <a:xfrm>
            <a:off x="1371599" y="294538"/>
            <a:ext cx="9895951" cy="1033669"/>
          </a:xfrm>
        </p:spPr>
        <p:txBody>
          <a:bodyPr>
            <a:normAutofit/>
          </a:bodyPr>
          <a:lstStyle/>
          <a:p>
            <a:r>
              <a:rPr lang="en-US" sz="3700" i="0">
                <a:solidFill>
                  <a:srgbClr val="FFFFFF"/>
                </a:solidFill>
                <a:effectLst/>
                <a:latin typeface="LatoWeb"/>
              </a:rPr>
              <a:t>Description of the used machine learning - III</a:t>
            </a:r>
            <a:endParaRPr lang="en-US" sz="3700">
              <a:solidFill>
                <a:srgbClr val="FFFFFF"/>
              </a:solidFill>
            </a:endParaRPr>
          </a:p>
        </p:txBody>
      </p:sp>
      <p:sp>
        <p:nvSpPr>
          <p:cNvPr id="3" name="Content Placeholder 2">
            <a:extLst>
              <a:ext uri="{FF2B5EF4-FFF2-40B4-BE49-F238E27FC236}">
                <a16:creationId xmlns:a16="http://schemas.microsoft.com/office/drawing/2014/main" id="{C833EF26-ABBC-252C-A2BE-6CF0580A89C1}"/>
              </a:ext>
            </a:extLst>
          </p:cNvPr>
          <p:cNvSpPr>
            <a:spLocks noGrp="1"/>
          </p:cNvSpPr>
          <p:nvPr>
            <p:ph idx="1"/>
          </p:nvPr>
        </p:nvSpPr>
        <p:spPr>
          <a:xfrm>
            <a:off x="459350" y="2318197"/>
            <a:ext cx="11580249" cy="3683358"/>
          </a:xfrm>
        </p:spPr>
        <p:txBody>
          <a:bodyPr anchor="ctr">
            <a:noAutofit/>
          </a:bodyPr>
          <a:lstStyle/>
          <a:p>
            <a:r>
              <a:rPr lang="en-US" sz="2400" dirty="0">
                <a:latin typeface="Times New Roman" panose="02020603050405020304" pitchFamily="18" charset="0"/>
                <a:cs typeface="Times New Roman" panose="02020603050405020304" pitchFamily="18" charset="0"/>
              </a:rPr>
              <a:t>The implementation of a bagging model has been done in the context of diabetes prediction as it works by training multiple instances of a base model on different subsets of the training data and combining their predictions to make a final, more robust prediction. </a:t>
            </a:r>
          </a:p>
          <a:p>
            <a:r>
              <a:rPr lang="en-US" sz="2400" dirty="0">
                <a:latin typeface="Times New Roman" panose="02020603050405020304" pitchFamily="18" charset="0"/>
                <a:cs typeface="Times New Roman" panose="02020603050405020304" pitchFamily="18" charset="0"/>
              </a:rPr>
              <a:t>When predicting diabetes, employing the bagging method entails training several models, which could include decision trees or alternative classifiers, on distinct subsets of the accessible patient data. </a:t>
            </a:r>
          </a:p>
          <a:p>
            <a:r>
              <a:rPr lang="en-US" sz="2400" dirty="0">
                <a:latin typeface="Times New Roman" panose="02020603050405020304" pitchFamily="18" charset="0"/>
                <a:cs typeface="Times New Roman" panose="02020603050405020304" pitchFamily="18" charset="0"/>
              </a:rPr>
              <a:t>Subsequently, these individual predictions are combined to generate a more dependable diabetes risk or diagnosis prediction. This approach serves to alleviate overfitting and enhance the predictive model's accuracy. </a:t>
            </a:r>
          </a:p>
          <a:p>
            <a:r>
              <a:rPr lang="en-US" sz="2400" dirty="0">
                <a:latin typeface="Times New Roman" panose="02020603050405020304" pitchFamily="18" charset="0"/>
                <a:cs typeface="Times New Roman" panose="02020603050405020304" pitchFamily="18" charset="0"/>
              </a:rPr>
              <a:t>We have introduced cross-validation, Hyperparameter Tuning to check the performance of the model.</a:t>
            </a:r>
          </a:p>
        </p:txBody>
      </p:sp>
    </p:spTree>
    <p:extLst>
      <p:ext uri="{BB962C8B-B14F-4D97-AF65-F5344CB8AC3E}">
        <p14:creationId xmlns:p14="http://schemas.microsoft.com/office/powerpoint/2010/main" val="308007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7" name="Rectangle 1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1718BE1-A803-B884-CE9A-45A8F3C22869}"/>
              </a:ext>
            </a:extLst>
          </p:cNvPr>
          <p:cNvSpPr>
            <a:spLocks noGrp="1"/>
          </p:cNvSpPr>
          <p:nvPr>
            <p:ph type="title"/>
          </p:nvPr>
        </p:nvSpPr>
        <p:spPr>
          <a:xfrm>
            <a:off x="1371600" y="407695"/>
            <a:ext cx="9724030" cy="834251"/>
          </a:xfrm>
        </p:spPr>
        <p:txBody>
          <a:bodyPr anchor="ctr">
            <a:normAutofit/>
          </a:bodyPr>
          <a:lstStyle/>
          <a:p>
            <a:r>
              <a:rPr lang="en-US" sz="4000" i="0">
                <a:solidFill>
                  <a:srgbClr val="FFFFFF"/>
                </a:solidFill>
                <a:effectLst/>
                <a:latin typeface="LatoWeb"/>
              </a:rPr>
              <a:t>User Interface</a:t>
            </a:r>
            <a:endParaRPr lang="en-US" sz="4000">
              <a:solidFill>
                <a:srgbClr val="FFFFFF"/>
              </a:solidFill>
            </a:endParaRPr>
          </a:p>
        </p:txBody>
      </p:sp>
      <p:pic>
        <p:nvPicPr>
          <p:cNvPr id="5" name="Picture 4" descr="A screenshot of a computer screen&#10;&#10;Description automatically generated">
            <a:extLst>
              <a:ext uri="{FF2B5EF4-FFF2-40B4-BE49-F238E27FC236}">
                <a16:creationId xmlns:a16="http://schemas.microsoft.com/office/drawing/2014/main" id="{E2112C67-3826-2741-DD80-74D7C831E5BB}"/>
              </a:ext>
            </a:extLst>
          </p:cNvPr>
          <p:cNvPicPr>
            <a:picLocks noChangeAspect="1"/>
          </p:cNvPicPr>
          <p:nvPr/>
        </p:nvPicPr>
        <p:blipFill>
          <a:blip r:embed="rId2"/>
          <a:stretch>
            <a:fillRect/>
          </a:stretch>
        </p:blipFill>
        <p:spPr>
          <a:xfrm>
            <a:off x="22760" y="1708330"/>
            <a:ext cx="4065860" cy="346614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55F278F-A96A-4446-11A6-8BFA2363EB0F}"/>
              </a:ext>
            </a:extLst>
          </p:cNvPr>
          <p:cNvPicPr>
            <a:picLocks noChangeAspect="1"/>
          </p:cNvPicPr>
          <p:nvPr/>
        </p:nvPicPr>
        <p:blipFill>
          <a:blip r:embed="rId3"/>
          <a:stretch>
            <a:fillRect/>
          </a:stretch>
        </p:blipFill>
        <p:spPr>
          <a:xfrm>
            <a:off x="4127276" y="1598363"/>
            <a:ext cx="4083976" cy="3625124"/>
          </a:xfrm>
          <a:prstGeom prst="rect">
            <a:avLst/>
          </a:prstGeom>
        </p:spPr>
      </p:pic>
      <p:pic>
        <p:nvPicPr>
          <p:cNvPr id="7" name="Picture 6" descr="A screenshot of a medical survey&#10;&#10;Description automatically generated">
            <a:extLst>
              <a:ext uri="{FF2B5EF4-FFF2-40B4-BE49-F238E27FC236}">
                <a16:creationId xmlns:a16="http://schemas.microsoft.com/office/drawing/2014/main" id="{A49FF2DF-F596-48B9-BE9D-24467C439EF4}"/>
              </a:ext>
            </a:extLst>
          </p:cNvPr>
          <p:cNvPicPr>
            <a:picLocks noChangeAspect="1"/>
          </p:cNvPicPr>
          <p:nvPr/>
        </p:nvPicPr>
        <p:blipFill>
          <a:blip r:embed="rId4"/>
          <a:stretch>
            <a:fillRect/>
          </a:stretch>
        </p:blipFill>
        <p:spPr>
          <a:xfrm>
            <a:off x="8211254" y="1863171"/>
            <a:ext cx="3980748" cy="1990372"/>
          </a:xfrm>
          <a:prstGeom prst="rect">
            <a:avLst/>
          </a:prstGeom>
        </p:spPr>
      </p:pic>
      <p:sp>
        <p:nvSpPr>
          <p:cNvPr id="3" name="Content Placeholder 2">
            <a:extLst>
              <a:ext uri="{FF2B5EF4-FFF2-40B4-BE49-F238E27FC236}">
                <a16:creationId xmlns:a16="http://schemas.microsoft.com/office/drawing/2014/main" id="{BFF242AD-D3D3-2546-02E9-03F1B9FE69C4}"/>
              </a:ext>
            </a:extLst>
          </p:cNvPr>
          <p:cNvSpPr>
            <a:spLocks noGrp="1"/>
          </p:cNvSpPr>
          <p:nvPr>
            <p:ph idx="1"/>
          </p:nvPr>
        </p:nvSpPr>
        <p:spPr>
          <a:xfrm>
            <a:off x="228600" y="5175462"/>
            <a:ext cx="11723914" cy="1442631"/>
          </a:xfrm>
        </p:spPr>
        <p:txBody>
          <a:bodyPr>
            <a:noAutofit/>
          </a:bodyPr>
          <a:lstStyle/>
          <a:p>
            <a:pPr>
              <a:buFont typeface="Wingdings" pitchFamily="2" charset="2"/>
              <a:buChar char="Ø"/>
            </a:pPr>
            <a:r>
              <a:rPr lang="en-US" sz="2400" dirty="0">
                <a:effectLst/>
                <a:latin typeface="Times New Roman" panose="02020603050405020304" pitchFamily="18" charset="0"/>
                <a:cs typeface="Times New Roman" panose="02020603050405020304" pitchFamily="18" charset="0"/>
              </a:rPr>
              <a:t>To enhance the current user interface, we plan to add features such as displaying analytics for the diabetes data used in the tool's training, providing users with information and tips about diabetes, and presenting a range of prediction outcomes to indicate the risk level (high or normal) of the situation.</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457200" lvl="1" indent="0">
              <a:buNone/>
            </a:pPr>
            <a:endParaRPr lang="en-US"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256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311</TotalTime>
  <Words>1069</Words>
  <Application>Microsoft Macintosh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LatoWeb</vt:lpstr>
      <vt:lpstr>Söhne</vt:lpstr>
      <vt:lpstr>Times New Roman</vt:lpstr>
      <vt:lpstr>Wingdings</vt:lpstr>
      <vt:lpstr>Office Theme</vt:lpstr>
      <vt:lpstr>Group-9 Diabetes Prediction System</vt:lpstr>
      <vt:lpstr>Contents</vt:lpstr>
      <vt:lpstr>Goal</vt:lpstr>
      <vt:lpstr>Context Diagram</vt:lpstr>
      <vt:lpstr>Component Diagram</vt:lpstr>
      <vt:lpstr>Description of the used machine learning - I</vt:lpstr>
      <vt:lpstr>Description of the used machine learning - II</vt:lpstr>
      <vt:lpstr>Description of the used machine learning - III</vt:lpstr>
      <vt:lpstr>User Interface</vt:lpstr>
      <vt:lpstr>User Interface – Sequence diagram</vt:lpstr>
      <vt:lpstr>User Interface &lt;–&gt; Identification Path linking UI to implemented ML</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Gunna, Srikar Reddy</dc:creator>
  <cp:lastModifiedBy>Aditya Vadrevu</cp:lastModifiedBy>
  <cp:revision>5</cp:revision>
  <dcterms:created xsi:type="dcterms:W3CDTF">2023-11-09T22:27:01Z</dcterms:created>
  <dcterms:modified xsi:type="dcterms:W3CDTF">2024-03-25T15:33:32Z</dcterms:modified>
</cp:coreProperties>
</file>