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6"/>
  </p:notesMasterIdLst>
  <p:sldIdLst>
    <p:sldId id="696" r:id="rId3"/>
    <p:sldId id="697" r:id="rId4"/>
    <p:sldId id="716" r:id="rId5"/>
    <p:sldId id="730" r:id="rId6"/>
    <p:sldId id="717" r:id="rId7"/>
    <p:sldId id="718" r:id="rId8"/>
    <p:sldId id="731" r:id="rId9"/>
    <p:sldId id="732" r:id="rId10"/>
    <p:sldId id="737" r:id="rId11"/>
    <p:sldId id="719" r:id="rId12"/>
    <p:sldId id="720" r:id="rId13"/>
    <p:sldId id="721" r:id="rId14"/>
    <p:sldId id="738" r:id="rId15"/>
    <p:sldId id="739" r:id="rId16"/>
    <p:sldId id="723" r:id="rId17"/>
    <p:sldId id="724" r:id="rId18"/>
    <p:sldId id="741" r:id="rId19"/>
    <p:sldId id="740" r:id="rId20"/>
    <p:sldId id="725" r:id="rId21"/>
    <p:sldId id="727" r:id="rId22"/>
    <p:sldId id="728" r:id="rId23"/>
    <p:sldId id="779" r:id="rId24"/>
    <p:sldId id="7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3" autoAdjust="0"/>
    <p:restoredTop sz="94624" autoAdjust="0"/>
  </p:normalViewPr>
  <p:slideViewPr>
    <p:cSldViewPr>
      <p:cViewPr varScale="1">
        <p:scale>
          <a:sx n="65" d="100"/>
          <a:sy n="65" d="100"/>
        </p:scale>
        <p:origin x="139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2D831-27D1-4804-BBE6-E7E773617FD4}" type="datetimeFigureOut">
              <a:rPr lang="en-IN" smtClean="0"/>
              <a:pPr/>
              <a:t>03-04-2018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C9D2F-5FCE-4B4F-80E6-E39EED6BD8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67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8241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372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523279-D541-44EE-8E1A-1FBAFD032A3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3C7069-6333-405A-A273-81A0ED4FD978}" type="datetime1">
              <a:rPr lang="en-IN" smtClean="0"/>
              <a:pPr/>
              <a:t>03-04-2018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BAZC413: Introduction to Statistical Methods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A306DE2-24C5-4D7D-B6B0-22EB4D192D82}" type="datetime1">
              <a:rPr lang="en-IN" smtClean="0"/>
              <a:pPr/>
              <a:t>03-04-2018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BAZC413: Introduction to Statistical Methods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7BC6A4-738B-4051-94E0-AF6CA9A26A16}" type="datetime1">
              <a:rPr lang="en-IN" smtClean="0"/>
              <a:pPr/>
              <a:t>03-04-2018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BAZC413: Introduction to Statistical Methods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539750" y="714375"/>
            <a:ext cx="7993063" cy="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5" name="Picture 2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5857875"/>
            <a:ext cx="1004888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579438" y="6357938"/>
            <a:ext cx="7199312" cy="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5500688" y="6429375"/>
            <a:ext cx="2274887" cy="369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rgbClr val="006600"/>
                </a:solidFill>
              </a:rPr>
              <a:t>School of Software</a:t>
            </a:r>
            <a:endParaRPr lang="zh-CN" altLang="en-US" b="1" i="1">
              <a:solidFill>
                <a:srgbClr val="00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000108"/>
            <a:ext cx="8540750" cy="5286412"/>
          </a:xfr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 baseline="0">
                <a:latin typeface="Times New Roman" pitchFamily="18" charset="0"/>
              </a:defRPr>
            </a:lvl2pPr>
            <a:lvl3pPr>
              <a:defRPr baseline="0">
                <a:latin typeface="Times New Roman" pitchFamily="18" charset="0"/>
              </a:defRPr>
            </a:lvl3pPr>
            <a:lvl4pPr>
              <a:defRPr baseline="0">
                <a:latin typeface="Times New Roman" pitchFamily="18" charset="0"/>
              </a:defRPr>
            </a:lvl4pPr>
            <a:lvl5pPr>
              <a:defRPr baseline="0">
                <a:latin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3810"/>
            <a:ext cx="8540750" cy="61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000" b="1" baseline="0">
                <a:solidFill>
                  <a:srgbClr val="006600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786188" y="6453188"/>
            <a:ext cx="931862" cy="333375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rgbClr val="006600"/>
                </a:solidFill>
              </a:defRPr>
            </a:lvl1pPr>
          </a:lstStyle>
          <a:p>
            <a:pPr>
              <a:defRPr/>
            </a:pPr>
            <a:fld id="{A62A138A-C29A-4774-AE52-C18BCDBC9F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9C72C-847C-497C-BA46-C06899664E20}" type="datetime1">
              <a:rPr lang="en-IN" smtClean="0"/>
              <a:pPr>
                <a:defRPr/>
              </a:pPr>
              <a:t>03-04-2018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BAZC413: Introduction to Statistical Methods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8E5C7-7967-406B-ACBE-5EF9485A4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Sumanta</a:t>
            </a:r>
            <a:r>
              <a:rPr lang="en-US" sz="1100" b="1" baseline="0" dirty="0" smtClean="0">
                <a:solidFill>
                  <a:srgbClr val="101141"/>
                </a:solidFill>
                <a:latin typeface="Arial"/>
                <a:cs typeface="Arial"/>
              </a:rPr>
              <a:t> Pasari, </a:t>
            </a:r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 algn="ctr"/>
            <a:r>
              <a:rPr lang="en-IN" smtClean="0"/>
              <a:t>BAZC413: Introduction to Statistical Methods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67F776DB-C4B4-46F1-926D-41EFCFC3A86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DFD699-5954-4F9E-8127-5504E4791E01}" type="datetime1">
              <a:rPr lang="en-IN" smtClean="0"/>
              <a:pPr/>
              <a:t>03-04-2018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BAZC413: Introduction to Statistical Methods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0BD8317-42FA-4D92-93BC-B00FB2E2F005}" type="datetime1">
              <a:rPr lang="en-IN" smtClean="0"/>
              <a:pPr/>
              <a:t>03-04-2018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BAZC413: Introduction to Statistical Methods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BC7FD3-53C5-404A-A91C-99F9665DA3AA}" type="datetime1">
              <a:rPr lang="en-IN" smtClean="0"/>
              <a:pPr/>
              <a:t>03-04-2018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BAZC413: Introduction to Statistical Methods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3A7EA6-EB4F-42E7-8351-4C5BB98BB1ED}" type="datetime1">
              <a:rPr lang="en-IN" smtClean="0"/>
              <a:pPr/>
              <a:t>03-04-2018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BAZC413: Introduction to Statistical Methods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-36512" y="65360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76534E7-9637-46BC-B4E1-9EE12037660E}" type="datetime1">
              <a:rPr lang="en-IN" smtClean="0"/>
              <a:pPr/>
              <a:t>03-04-2018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7704" y="6541110"/>
            <a:ext cx="4752528" cy="50165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IN" smtClean="0"/>
              <a:t>BAZC413: Introduction to Statistical Methods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56176" y="652025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F776DB-C4B4-46F1-926D-41EFCFC3A86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4B3813-5E38-47B9-92E4-D0EB60B40CC9}" type="datetime1">
              <a:rPr lang="en-IN" smtClean="0"/>
              <a:pPr/>
              <a:t>03-04-2018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BAZC413: Introduction to Statistical Methods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77ED11-C149-4F1B-94E5-785E20F67E4A}" type="datetime1">
              <a:rPr lang="en-IN" smtClean="0"/>
              <a:pPr/>
              <a:t>03-04-2018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BAZC413: Introduction to Statistical Methods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8" name="Picture 7" descr="Picture 7.png"/>
          <p:cNvPicPr>
            <a:picLocks noChangeAspect="1"/>
          </p:cNvPicPr>
          <p:nvPr userDrawn="1"/>
        </p:nvPicPr>
        <p:blipFill>
          <a:blip r:embed="rId15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3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D862F38-22FC-4E11-9D2C-17C8C557FA42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03-04-2018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BAZC413: Introduction to Statistical Methods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4437112"/>
            <a:ext cx="9144000" cy="187220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Course No: MATH F113</a:t>
            </a:r>
          </a:p>
          <a:p>
            <a:pPr algn="ctr"/>
            <a:endParaRPr lang="en-US" sz="3600" dirty="0" smtClean="0">
              <a:solidFill>
                <a:srgbClr val="0070C0"/>
              </a:solidFill>
            </a:endParaRPr>
          </a:p>
          <a:p>
            <a:pPr algn="ctr"/>
            <a:r>
              <a:rPr lang="en-US" sz="3600" dirty="0" smtClean="0">
                <a:solidFill>
                  <a:srgbClr val="002060"/>
                </a:solidFill>
              </a:rPr>
              <a:t>Probability and Statistics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274638"/>
            <a:ext cx="6588224" cy="850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Method of Moments</a:t>
            </a:r>
            <a:endParaRPr kumimoji="0" lang="en-US" sz="4400" b="1" i="0" u="none" strike="noStrike" kern="1200" cap="none" spc="0" normalizeH="0" baseline="0" noProof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7415" name="Rectangle 7"/>
          <p:cNvSpPr>
            <a:spLocks noChangeArrowheads="1"/>
          </p:cNvSpPr>
          <p:nvPr/>
        </p:nvSpPr>
        <p:spPr bwMode="auto">
          <a:xfrm>
            <a:off x="0" y="172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0" y="1340768"/>
            <a:ext cx="9144000" cy="52565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2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2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5496" y="1340768"/>
            <a:ext cx="9144000" cy="496855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In method of</a:t>
            </a:r>
            <a:r>
              <a:rPr kumimoji="0" lang="en-IN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moments (</a:t>
            </a:r>
            <a:r>
              <a:rPr kumimoji="0" lang="en-IN" sz="3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MoM</a:t>
            </a:r>
            <a:r>
              <a:rPr kumimoji="0" lang="en-IN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), we compare the observed sample moments (about origin) with the corresponding population moments (about origin).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3000" dirty="0" smtClean="0"/>
              <a:t>If there are </a:t>
            </a:r>
            <a:r>
              <a:rPr lang="en-IN" sz="3000" i="1" dirty="0" smtClean="0"/>
              <a:t>k</a:t>
            </a:r>
            <a:r>
              <a:rPr lang="en-IN" sz="3000" dirty="0" smtClean="0"/>
              <a:t>-parameters in the distribution, then first </a:t>
            </a:r>
            <a:r>
              <a:rPr lang="en-IN" sz="3000" i="1" dirty="0" smtClean="0"/>
              <a:t>k</a:t>
            </a:r>
            <a:r>
              <a:rPr lang="en-IN" sz="3000" dirty="0" smtClean="0"/>
              <a:t> sample moments will be compared with the first </a:t>
            </a:r>
            <a:r>
              <a:rPr lang="en-IN" sz="3000" i="1" dirty="0" smtClean="0"/>
              <a:t>k</a:t>
            </a:r>
            <a:r>
              <a:rPr lang="en-IN" sz="3000" dirty="0" smtClean="0"/>
              <a:t> population moments to yield </a:t>
            </a:r>
            <a:r>
              <a:rPr lang="en-IN" sz="3000" i="1" dirty="0" smtClean="0"/>
              <a:t>k</a:t>
            </a:r>
            <a:r>
              <a:rPr lang="en-IN" sz="3000" dirty="0" smtClean="0"/>
              <a:t> equations. The solution of this </a:t>
            </a:r>
            <a:r>
              <a:rPr lang="en-IN" sz="3000" i="1" dirty="0" smtClean="0"/>
              <a:t>k</a:t>
            </a:r>
            <a:r>
              <a:rPr lang="en-IN" sz="3000" dirty="0" smtClean="0"/>
              <a:t>-equations will provide the required estimated parameter values.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88640"/>
            <a:ext cx="6588224" cy="850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noProof="0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Example: Method of Moments</a:t>
            </a:r>
            <a:endParaRPr kumimoji="0" lang="en-US" sz="3600" b="1" i="0" u="none" strike="noStrike" kern="1200" cap="none" spc="0" normalizeH="0" baseline="0" noProof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7415" name="Rectangle 7"/>
          <p:cNvSpPr>
            <a:spLocks noChangeArrowheads="1"/>
          </p:cNvSpPr>
          <p:nvPr/>
        </p:nvSpPr>
        <p:spPr bwMode="auto">
          <a:xfrm>
            <a:off x="0" y="172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0" y="1340768"/>
            <a:ext cx="9144000" cy="52565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2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2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11</a:t>
            </a:fld>
            <a:endParaRPr lang="en-IN" dirty="0"/>
          </a:p>
        </p:txBody>
      </p:sp>
      <p:graphicFrame>
        <p:nvGraphicFramePr>
          <p:cNvPr id="1438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317609"/>
              </p:ext>
            </p:extLst>
          </p:nvPr>
        </p:nvGraphicFramePr>
        <p:xfrm>
          <a:off x="146050" y="1287463"/>
          <a:ext cx="8610600" cy="526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6" name="Equation" r:id="rId4" imgW="4533840" imgH="2781000" progId="Equation.DSMT4">
                  <p:embed/>
                </p:oleObj>
              </mc:Choice>
              <mc:Fallback>
                <p:oleObj name="Equation" r:id="rId4" imgW="4533840" imgH="27810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" y="1287463"/>
                        <a:ext cx="8610600" cy="526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4590322" y="5226482"/>
            <a:ext cx="1997901" cy="100574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88640"/>
            <a:ext cx="6588224" cy="850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noProof="0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Example: Method of Moments</a:t>
            </a:r>
            <a:endParaRPr kumimoji="0" lang="en-US" sz="3600" b="1" i="0" u="none" strike="noStrike" kern="1200" cap="none" spc="0" normalizeH="0" baseline="0" noProof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7415" name="Rectangle 7"/>
          <p:cNvSpPr>
            <a:spLocks noChangeArrowheads="1"/>
          </p:cNvSpPr>
          <p:nvPr/>
        </p:nvSpPr>
        <p:spPr bwMode="auto">
          <a:xfrm>
            <a:off x="0" y="172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0" y="1340768"/>
            <a:ext cx="9144000" cy="52565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2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2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12</a:t>
            </a:fld>
            <a:endParaRPr lang="en-IN" dirty="0"/>
          </a:p>
        </p:txBody>
      </p:sp>
      <p:graphicFrame>
        <p:nvGraphicFramePr>
          <p:cNvPr id="1438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567931"/>
              </p:ext>
            </p:extLst>
          </p:nvPr>
        </p:nvGraphicFramePr>
        <p:xfrm>
          <a:off x="0" y="1340768"/>
          <a:ext cx="9077945" cy="468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3" name="Equation" r:id="rId4" imgW="4419360" imgH="2286000" progId="Equation.DSMT4">
                  <p:embed/>
                </p:oleObj>
              </mc:Choice>
              <mc:Fallback>
                <p:oleObj name="Equation" r:id="rId4" imgW="4419360" imgH="22860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40768"/>
                        <a:ext cx="9077945" cy="46805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88640"/>
            <a:ext cx="6588224" cy="850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noProof="0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Example: Method of Moments</a:t>
            </a:r>
            <a:endParaRPr kumimoji="0" lang="en-US" sz="3600" b="1" i="0" u="none" strike="noStrike" kern="1200" cap="none" spc="0" normalizeH="0" baseline="0" noProof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7415" name="Rectangle 7"/>
          <p:cNvSpPr>
            <a:spLocks noChangeArrowheads="1"/>
          </p:cNvSpPr>
          <p:nvPr/>
        </p:nvSpPr>
        <p:spPr bwMode="auto">
          <a:xfrm>
            <a:off x="0" y="172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0" y="1340768"/>
            <a:ext cx="9144000" cy="52565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2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2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13</a:t>
            </a:fld>
            <a:endParaRPr lang="en-IN" dirty="0"/>
          </a:p>
        </p:txBody>
      </p:sp>
      <p:graphicFrame>
        <p:nvGraphicFramePr>
          <p:cNvPr id="1438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746513"/>
              </p:ext>
            </p:extLst>
          </p:nvPr>
        </p:nvGraphicFramePr>
        <p:xfrm>
          <a:off x="35496" y="1412776"/>
          <a:ext cx="8496300" cy="490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7" name="Equation" r:id="rId4" imgW="4470120" imgH="2590560" progId="Equation.DSMT4">
                  <p:embed/>
                </p:oleObj>
              </mc:Choice>
              <mc:Fallback>
                <p:oleObj name="Equation" r:id="rId4" imgW="4470120" imgH="259056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412776"/>
                        <a:ext cx="8496300" cy="490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337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88640"/>
            <a:ext cx="6588224" cy="850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noProof="0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Example: Method of Moments</a:t>
            </a:r>
            <a:endParaRPr kumimoji="0" lang="en-US" sz="3600" b="1" i="0" u="none" strike="noStrike" kern="1200" cap="none" spc="0" normalizeH="0" baseline="0" noProof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7415" name="Rectangle 7"/>
          <p:cNvSpPr>
            <a:spLocks noChangeArrowheads="1"/>
          </p:cNvSpPr>
          <p:nvPr/>
        </p:nvSpPr>
        <p:spPr bwMode="auto">
          <a:xfrm>
            <a:off x="0" y="172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0" y="1340768"/>
            <a:ext cx="9144000" cy="52565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2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2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14</a:t>
            </a:fld>
            <a:endParaRPr lang="en-IN" dirty="0"/>
          </a:p>
        </p:txBody>
      </p:sp>
      <p:graphicFrame>
        <p:nvGraphicFramePr>
          <p:cNvPr id="1438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61389"/>
              </p:ext>
            </p:extLst>
          </p:nvPr>
        </p:nvGraphicFramePr>
        <p:xfrm>
          <a:off x="31749" y="1371600"/>
          <a:ext cx="9148763" cy="499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9" name="Equation" r:id="rId4" imgW="4406760" imgH="2412720" progId="Equation.DSMT4">
                  <p:embed/>
                </p:oleObj>
              </mc:Choice>
              <mc:Fallback>
                <p:oleObj name="Equation" r:id="rId4" imgW="4406760" imgH="241272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49" y="1371600"/>
                        <a:ext cx="9148763" cy="499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950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274638"/>
            <a:ext cx="6588224" cy="850106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36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Maximum Likelihood Estimation</a:t>
            </a:r>
            <a:endParaRPr lang="en-US" sz="3600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7415" name="Rectangle 7"/>
          <p:cNvSpPr>
            <a:spLocks noChangeArrowheads="1"/>
          </p:cNvSpPr>
          <p:nvPr/>
        </p:nvSpPr>
        <p:spPr bwMode="auto">
          <a:xfrm>
            <a:off x="0" y="172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0" y="1340768"/>
            <a:ext cx="9144000" cy="52565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IN" sz="2400" dirty="0" smtClean="0"/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36512" y="1340768"/>
            <a:ext cx="9144000" cy="52565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-36512" y="1340768"/>
            <a:ext cx="9144000" cy="540898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endParaRPr lang="en-IN" sz="2200" dirty="0" smtClean="0">
              <a:solidFill>
                <a:srgbClr val="002060"/>
              </a:solidFill>
            </a:endParaRPr>
          </a:p>
          <a:p>
            <a:pPr lvl="0" algn="just">
              <a:lnSpc>
                <a:spcPct val="150000"/>
              </a:lnSpc>
              <a:spcBef>
                <a:spcPts val="600"/>
              </a:spcBef>
            </a:pPr>
            <a:r>
              <a:rPr lang="en-IN" sz="2400" b="1" dirty="0" smtClean="0"/>
              <a:t>      </a:t>
            </a:r>
          </a:p>
          <a:p>
            <a:pPr lvl="0" algn="just">
              <a:lnSpc>
                <a:spcPct val="150000"/>
              </a:lnSpc>
            </a:pPr>
            <a:r>
              <a:rPr lang="en-IN" sz="2400" b="1" dirty="0" smtClean="0"/>
              <a:t>     </a:t>
            </a:r>
          </a:p>
          <a:p>
            <a:pPr lvl="0" algn="just">
              <a:lnSpc>
                <a:spcPct val="150000"/>
              </a:lnSpc>
            </a:pPr>
            <a:endParaRPr lang="en-IN" sz="2400" b="1" dirty="0" smtClean="0"/>
          </a:p>
          <a:p>
            <a:pPr lvl="0" algn="just">
              <a:lnSpc>
                <a:spcPct val="150000"/>
              </a:lnSpc>
            </a:pPr>
            <a:r>
              <a:rPr lang="en-IN" sz="2400" b="1" dirty="0" smtClean="0"/>
              <a:t> </a:t>
            </a:r>
            <a:endParaRPr kumimoji="0" lang="en-IN" sz="2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414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38929"/>
              </p:ext>
            </p:extLst>
          </p:nvPr>
        </p:nvGraphicFramePr>
        <p:xfrm>
          <a:off x="0" y="1412776"/>
          <a:ext cx="902652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9" name="Equation" r:id="rId4" imgW="4724280" imgH="2158920" progId="Equation.DSMT4">
                  <p:embed/>
                </p:oleObj>
              </mc:Choice>
              <mc:Fallback>
                <p:oleObj name="Equation" r:id="rId4" imgW="4724280" imgH="215892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12776"/>
                        <a:ext cx="9026525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274638"/>
            <a:ext cx="6588224" cy="850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noProof="0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Examples: MLE</a:t>
            </a:r>
            <a:endParaRPr kumimoji="0" lang="en-US" sz="4400" b="1" i="0" u="none" strike="noStrike" kern="1200" cap="none" spc="0" normalizeH="0" baseline="0" noProof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7415" name="Rectangle 7"/>
          <p:cNvSpPr>
            <a:spLocks noChangeArrowheads="1"/>
          </p:cNvSpPr>
          <p:nvPr/>
        </p:nvSpPr>
        <p:spPr bwMode="auto">
          <a:xfrm>
            <a:off x="0" y="172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0" y="1340768"/>
            <a:ext cx="9144000" cy="52565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2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2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438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902308"/>
              </p:ext>
            </p:extLst>
          </p:nvPr>
        </p:nvGraphicFramePr>
        <p:xfrm>
          <a:off x="107504" y="1333500"/>
          <a:ext cx="8105776" cy="535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4" name="Equation" r:id="rId4" imgW="3974760" imgH="2641320" progId="Equation.DSMT4">
                  <p:embed/>
                </p:oleObj>
              </mc:Choice>
              <mc:Fallback>
                <p:oleObj name="Equation" r:id="rId4" imgW="3974760" imgH="264132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333500"/>
                        <a:ext cx="8105776" cy="535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274638"/>
            <a:ext cx="6588224" cy="850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noProof="0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Examples: MLE</a:t>
            </a:r>
            <a:endParaRPr kumimoji="0" lang="en-US" sz="4400" b="1" i="0" u="none" strike="noStrike" kern="1200" cap="none" spc="0" normalizeH="0" baseline="0" noProof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7415" name="Rectangle 7"/>
          <p:cNvSpPr>
            <a:spLocks noChangeArrowheads="1"/>
          </p:cNvSpPr>
          <p:nvPr/>
        </p:nvSpPr>
        <p:spPr bwMode="auto">
          <a:xfrm>
            <a:off x="0" y="172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0" y="1340768"/>
            <a:ext cx="9144000" cy="52565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2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2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17</a:t>
            </a:fld>
            <a:endParaRPr lang="en-IN" dirty="0"/>
          </a:p>
        </p:txBody>
      </p:sp>
      <p:graphicFrame>
        <p:nvGraphicFramePr>
          <p:cNvPr id="1438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167532"/>
              </p:ext>
            </p:extLst>
          </p:nvPr>
        </p:nvGraphicFramePr>
        <p:xfrm>
          <a:off x="66229" y="1344313"/>
          <a:ext cx="7962155" cy="520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0" name="Equation" r:id="rId4" imgW="4063680" imgH="2666880" progId="Equation.DSMT4">
                  <p:embed/>
                </p:oleObj>
              </mc:Choice>
              <mc:Fallback>
                <p:oleObj name="Equation" r:id="rId4" imgW="4063680" imgH="26668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29" y="1344313"/>
                        <a:ext cx="7962155" cy="520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5826288" y="4797152"/>
            <a:ext cx="2376264" cy="136815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7747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274638"/>
            <a:ext cx="6588224" cy="850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noProof="0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Examples: MLE</a:t>
            </a:r>
            <a:endParaRPr kumimoji="0" lang="en-US" sz="4400" b="1" i="0" u="none" strike="noStrike" kern="1200" cap="none" spc="0" normalizeH="0" baseline="0" noProof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7415" name="Rectangle 7"/>
          <p:cNvSpPr>
            <a:spLocks noChangeArrowheads="1"/>
          </p:cNvSpPr>
          <p:nvPr/>
        </p:nvSpPr>
        <p:spPr bwMode="auto">
          <a:xfrm>
            <a:off x="0" y="172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0" y="1340768"/>
            <a:ext cx="9144000" cy="52565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2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2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18</a:t>
            </a:fld>
            <a:endParaRPr lang="en-IN" dirty="0"/>
          </a:p>
        </p:txBody>
      </p:sp>
      <p:graphicFrame>
        <p:nvGraphicFramePr>
          <p:cNvPr id="1438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517524"/>
              </p:ext>
            </p:extLst>
          </p:nvPr>
        </p:nvGraphicFramePr>
        <p:xfrm>
          <a:off x="35496" y="1409700"/>
          <a:ext cx="7981950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4" name="Equation" r:id="rId4" imgW="4178160" imgH="2616120" progId="Equation.DSMT4">
                  <p:embed/>
                </p:oleObj>
              </mc:Choice>
              <mc:Fallback>
                <p:oleObj name="Equation" r:id="rId4" imgW="4178160" imgH="261612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409700"/>
                        <a:ext cx="7981950" cy="497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5623092" y="5445224"/>
            <a:ext cx="1613204" cy="100811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78817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274638"/>
            <a:ext cx="6588224" cy="850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noProof="0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Examples: MLE</a:t>
            </a:r>
            <a:endParaRPr kumimoji="0" lang="en-US" sz="4400" b="1" i="0" u="none" strike="noStrike" kern="1200" cap="none" spc="0" normalizeH="0" baseline="0" noProof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7415" name="Rectangle 7"/>
          <p:cNvSpPr>
            <a:spLocks noChangeArrowheads="1"/>
          </p:cNvSpPr>
          <p:nvPr/>
        </p:nvSpPr>
        <p:spPr bwMode="auto">
          <a:xfrm>
            <a:off x="0" y="172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0" y="1340768"/>
            <a:ext cx="9144000" cy="52565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2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2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19</a:t>
            </a:fld>
            <a:endParaRPr lang="en-IN" dirty="0"/>
          </a:p>
        </p:txBody>
      </p:sp>
      <p:graphicFrame>
        <p:nvGraphicFramePr>
          <p:cNvPr id="1438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668713"/>
              </p:ext>
            </p:extLst>
          </p:nvPr>
        </p:nvGraphicFramePr>
        <p:xfrm>
          <a:off x="26988" y="1473671"/>
          <a:ext cx="8866187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7" name="Equation" r:id="rId4" imgW="4317840" imgH="2260440" progId="Equation.DSMT4">
                  <p:embed/>
                </p:oleObj>
              </mc:Choice>
              <mc:Fallback>
                <p:oleObj name="Equation" r:id="rId4" imgW="4317840" imgH="22604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8" y="1473671"/>
                        <a:ext cx="8866187" cy="461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4730530" y="4365104"/>
            <a:ext cx="3744416" cy="136815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890464" y="3356992"/>
            <a:ext cx="6858000" cy="1676400"/>
          </a:xfrm>
        </p:spPr>
        <p:txBody>
          <a:bodyPr anchorCtr="0">
            <a:noAutofit/>
          </a:bodyPr>
          <a:lstStyle/>
          <a:p>
            <a:pPr algn="ctr">
              <a:defRPr/>
            </a:pPr>
            <a:r>
              <a:rPr lang="en-US" sz="4400" dirty="0" smtClean="0">
                <a:solidFill>
                  <a:srgbClr val="FFC000"/>
                </a:solidFill>
              </a:rPr>
              <a:t>Chapter 7 (Estimation)</a:t>
            </a:r>
            <a:endParaRPr lang="en-US" sz="4800" dirty="0">
              <a:solidFill>
                <a:srgbClr val="FFC000"/>
              </a:solidFill>
            </a:endParaRPr>
          </a:p>
        </p:txBody>
      </p:sp>
      <p:sp>
        <p:nvSpPr>
          <p:cNvPr id="52227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3491880" y="4797152"/>
            <a:ext cx="5194920" cy="1224136"/>
          </a:xfrm>
        </p:spPr>
        <p:txBody>
          <a:bodyPr anchor="b">
            <a:noAutofit/>
          </a:bodyPr>
          <a:lstStyle/>
          <a:p>
            <a:pPr marL="0" indent="0" eaLnBrk="1" hangingPunct="1">
              <a:lnSpc>
                <a:spcPts val="1800"/>
              </a:lnSpc>
              <a:spcBef>
                <a:spcPts val="0"/>
              </a:spcBef>
              <a:spcAft>
                <a:spcPts val="2400"/>
              </a:spcAft>
              <a:buFont typeface="Arial" pitchFamily="34" charset="0"/>
              <a:buNone/>
            </a:pPr>
            <a:r>
              <a:rPr lang="en-US" sz="4000" b="1" dirty="0" smtClean="0">
                <a:solidFill>
                  <a:schemeClr val="bg1"/>
                </a:solidFill>
              </a:rPr>
              <a:t>Sumanta Pasari</a:t>
            </a:r>
          </a:p>
          <a:p>
            <a:pPr marL="0" indent="0" eaLnBrk="1" hangingPunct="1">
              <a:lnSpc>
                <a:spcPts val="18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800" b="1" dirty="0" smtClean="0">
                <a:solidFill>
                  <a:schemeClr val="bg1"/>
                </a:solidFill>
              </a:rPr>
              <a:t>sumanta.pasari@pilani.bits-pilani.ac.in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88640"/>
            <a:ext cx="6588224" cy="850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noProof="0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Example: MLE</a:t>
            </a:r>
            <a:endParaRPr kumimoji="0" lang="en-US" sz="4400" b="1" i="0" u="none" strike="noStrike" kern="1200" cap="none" spc="0" normalizeH="0" baseline="0" noProof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7415" name="Rectangle 7"/>
          <p:cNvSpPr>
            <a:spLocks noChangeArrowheads="1"/>
          </p:cNvSpPr>
          <p:nvPr/>
        </p:nvSpPr>
        <p:spPr bwMode="auto">
          <a:xfrm>
            <a:off x="0" y="172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0" y="1340768"/>
            <a:ext cx="9144000" cy="52565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2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2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20</a:t>
            </a:fld>
            <a:endParaRPr lang="en-IN" dirty="0"/>
          </a:p>
        </p:txBody>
      </p:sp>
      <p:graphicFrame>
        <p:nvGraphicFramePr>
          <p:cNvPr id="1438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082720"/>
              </p:ext>
            </p:extLst>
          </p:nvPr>
        </p:nvGraphicFramePr>
        <p:xfrm>
          <a:off x="34925" y="1343025"/>
          <a:ext cx="8496300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6" name="Equation" r:id="rId4" imgW="4470120" imgH="2666880" progId="Equation.DSMT4">
                  <p:embed/>
                </p:oleObj>
              </mc:Choice>
              <mc:Fallback>
                <p:oleObj name="Equation" r:id="rId4" imgW="4470120" imgH="26668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343025"/>
                        <a:ext cx="8496300" cy="504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88640"/>
            <a:ext cx="6588224" cy="850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noProof="0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Example: MLE</a:t>
            </a:r>
            <a:endParaRPr kumimoji="0" lang="en-US" sz="4400" b="1" i="0" u="none" strike="noStrike" kern="1200" cap="none" spc="0" normalizeH="0" baseline="0" noProof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7415" name="Rectangle 7"/>
          <p:cNvSpPr>
            <a:spLocks noChangeArrowheads="1"/>
          </p:cNvSpPr>
          <p:nvPr/>
        </p:nvSpPr>
        <p:spPr bwMode="auto">
          <a:xfrm>
            <a:off x="0" y="172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0" y="1340768"/>
            <a:ext cx="9144000" cy="52565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2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2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21</a:t>
            </a:fld>
            <a:endParaRPr lang="en-IN" dirty="0"/>
          </a:p>
        </p:txBody>
      </p:sp>
      <p:graphicFrame>
        <p:nvGraphicFramePr>
          <p:cNvPr id="1438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511858"/>
              </p:ext>
            </p:extLst>
          </p:nvPr>
        </p:nvGraphicFramePr>
        <p:xfrm>
          <a:off x="34925" y="1319213"/>
          <a:ext cx="9107488" cy="464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9" name="Equation" r:id="rId4" imgW="4863960" imgH="2489040" progId="Equation.DSMT4">
                  <p:embed/>
                </p:oleObj>
              </mc:Choice>
              <mc:Fallback>
                <p:oleObj name="Equation" r:id="rId4" imgW="4863960" imgH="24890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319213"/>
                        <a:ext cx="9107488" cy="464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274638"/>
            <a:ext cx="6588224" cy="850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noProof="0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Examples: MLE</a:t>
            </a:r>
            <a:endParaRPr kumimoji="0" lang="en-US" sz="4400" b="1" i="0" u="none" strike="noStrike" kern="1200" cap="none" spc="0" normalizeH="0" baseline="0" noProof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7415" name="Rectangle 7"/>
          <p:cNvSpPr>
            <a:spLocks noChangeArrowheads="1"/>
          </p:cNvSpPr>
          <p:nvPr/>
        </p:nvSpPr>
        <p:spPr bwMode="auto">
          <a:xfrm>
            <a:off x="0" y="172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0" y="1340768"/>
            <a:ext cx="9144000" cy="52565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2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2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22</a:t>
            </a:fld>
            <a:endParaRPr lang="en-IN" dirty="0"/>
          </a:p>
        </p:txBody>
      </p:sp>
      <p:graphicFrame>
        <p:nvGraphicFramePr>
          <p:cNvPr id="1438723" name="Object 3"/>
          <p:cNvGraphicFramePr>
            <a:graphicFrameLocks noChangeAspect="1"/>
          </p:cNvGraphicFramePr>
          <p:nvPr/>
        </p:nvGraphicFramePr>
        <p:xfrm>
          <a:off x="77788" y="1333500"/>
          <a:ext cx="8580437" cy="519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63" name="Equation" r:id="rId4" imgW="4178160" imgH="2539800" progId="Equation.DSMT4">
                  <p:embed/>
                </p:oleObj>
              </mc:Choice>
              <mc:Fallback>
                <p:oleObj name="Equation" r:id="rId4" imgW="4178160" imgH="2539800" progId="Equation.DSMT4">
                  <p:embed/>
                  <p:pic>
                    <p:nvPicPr>
                      <p:cNvPr id="14387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8" y="1333500"/>
                        <a:ext cx="8580437" cy="519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04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274638"/>
            <a:ext cx="6588224" cy="850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noProof="0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Examples: MLE</a:t>
            </a:r>
            <a:endParaRPr kumimoji="0" lang="en-US" sz="4400" b="1" i="0" u="none" strike="noStrike" kern="1200" cap="none" spc="0" normalizeH="0" baseline="0" noProof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7415" name="Rectangle 7"/>
          <p:cNvSpPr>
            <a:spLocks noChangeArrowheads="1"/>
          </p:cNvSpPr>
          <p:nvPr/>
        </p:nvSpPr>
        <p:spPr bwMode="auto">
          <a:xfrm>
            <a:off x="0" y="172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0" y="1340768"/>
            <a:ext cx="9144000" cy="52565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2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2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23</a:t>
            </a:fld>
            <a:endParaRPr lang="en-IN" dirty="0"/>
          </a:p>
        </p:txBody>
      </p:sp>
      <p:graphicFrame>
        <p:nvGraphicFramePr>
          <p:cNvPr id="1438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551198"/>
              </p:ext>
            </p:extLst>
          </p:nvPr>
        </p:nvGraphicFramePr>
        <p:xfrm>
          <a:off x="106684" y="1298971"/>
          <a:ext cx="8713788" cy="522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87" name="Equation" r:id="rId4" imgW="4140000" imgH="2489040" progId="Equation.DSMT4">
                  <p:embed/>
                </p:oleObj>
              </mc:Choice>
              <mc:Fallback>
                <p:oleObj name="Equation" r:id="rId4" imgW="4140000" imgH="2489040" progId="Equation.DSMT4">
                  <p:embed/>
                  <p:pic>
                    <p:nvPicPr>
                      <p:cNvPr id="14387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4" y="1298971"/>
                        <a:ext cx="8713788" cy="522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938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274638"/>
            <a:ext cx="6588224" cy="850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Parameter Estimation</a:t>
            </a:r>
            <a:endParaRPr kumimoji="0" lang="en-US" sz="4400" b="1" i="0" u="none" strike="noStrike" kern="1200" cap="none" spc="0" normalizeH="0" baseline="0" noProof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7415" name="Rectangle 7"/>
          <p:cNvSpPr>
            <a:spLocks noChangeArrowheads="1"/>
          </p:cNvSpPr>
          <p:nvPr/>
        </p:nvSpPr>
        <p:spPr bwMode="auto">
          <a:xfrm>
            <a:off x="0" y="172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0" y="1340768"/>
            <a:ext cx="9144000" cy="525658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just" defTabSz="914400" rtl="0" eaLnBrk="1" fontAlgn="auto" latinLnBrk="0" hangingPunct="1"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Parameter estimation is one of the important steps in </a:t>
            </a:r>
            <a:r>
              <a:rPr lang="en-IN" sz="3200" b="1" u="sng" dirty="0" smtClean="0">
                <a:solidFill>
                  <a:srgbClr val="FF0000"/>
                </a:solidFill>
              </a:rPr>
              <a:t>statistical inference</a:t>
            </a:r>
            <a:r>
              <a:rPr lang="en-IN" sz="3200" dirty="0" smtClean="0"/>
              <a:t>.</a:t>
            </a:r>
          </a:p>
          <a:p>
            <a:pPr marL="342900" marR="0" lvl="0" indent="-342900" algn="just" defTabSz="914400" rtl="0" eaLnBrk="1" fontAlgn="auto" latinLnBrk="0" hangingPunct="1"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belongs to the subject of estimation theory.</a:t>
            </a:r>
          </a:p>
          <a:p>
            <a:pPr marL="342900" marR="0" lvl="0" indent="-342900" algn="just" defTabSz="914400" rtl="0" eaLnBrk="1" fontAlgn="auto" latinLnBrk="0" hangingPunct="1"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3200" dirty="0" smtClean="0"/>
              <a:t>Why do we require parameter estimation?</a:t>
            </a:r>
            <a:endParaRPr kumimoji="0" lang="en-IN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3200" dirty="0" smtClean="0"/>
              <a:t>What are the different estimation methods?</a:t>
            </a:r>
          </a:p>
          <a:p>
            <a:pPr marL="342900" marR="0" lvl="0" indent="-342900" algn="just" defTabSz="914400" rtl="0" eaLnBrk="1" fontAlgn="auto" latinLnBrk="0" hangingPunct="1"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3200" dirty="0" smtClean="0"/>
              <a:t>What are the desirable properties of an estimator?</a:t>
            </a:r>
          </a:p>
          <a:p>
            <a:pPr marL="342900" marR="0" lvl="0" indent="-342900" algn="just" defTabSz="914400" rtl="0" eaLnBrk="1" fontAlgn="auto" latinLnBrk="0" hangingPunct="1"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to judge “how good is my estimator”?</a:t>
            </a:r>
          </a:p>
          <a:p>
            <a:pPr marL="342900" lvl="0" indent="-342900" algn="just">
              <a:buFont typeface="Arial" pitchFamily="34" charset="0"/>
              <a:buChar char="•"/>
              <a:defRPr/>
            </a:pPr>
            <a:r>
              <a:rPr lang="en-IN" sz="3200" b="1" dirty="0" smtClean="0">
                <a:solidFill>
                  <a:srgbClr val="FF0000"/>
                </a:solidFill>
              </a:rPr>
              <a:t>Two broad types – point estimation and interval estimation 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74638"/>
            <a:ext cx="7725544" cy="1143000"/>
          </a:xfrm>
        </p:spPr>
        <p:txBody>
          <a:bodyPr/>
          <a:lstStyle/>
          <a:p>
            <a:pPr algn="l" eaLnBrk="1" hangingPunct="1"/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Estimator and estimate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340768"/>
            <a:ext cx="9144000" cy="4785395"/>
          </a:xfrm>
        </p:spPr>
        <p:txBody>
          <a:bodyPr/>
          <a:lstStyle/>
          <a:p>
            <a:pPr eaLnBrk="1" hangingPunct="1"/>
            <a:r>
              <a:rPr lang="en-US" dirty="0" smtClean="0"/>
              <a:t>A statistic (which is a function of a random sample, and hence a random variable) used to estimate the population parameter </a:t>
            </a:r>
            <a:r>
              <a:rPr lang="el-GR" dirty="0" smtClean="0">
                <a:cs typeface="Arial" charset="0"/>
              </a:rPr>
              <a:t>θ</a:t>
            </a:r>
            <a:r>
              <a:rPr lang="en-US" dirty="0" smtClean="0">
                <a:cs typeface="Arial" charset="0"/>
              </a:rPr>
              <a:t> is called a </a:t>
            </a:r>
            <a:r>
              <a:rPr lang="en-US" b="1" i="1" dirty="0" smtClean="0">
                <a:solidFill>
                  <a:srgbClr val="FF0000"/>
                </a:solidFill>
                <a:cs typeface="Arial" charset="0"/>
              </a:rPr>
              <a:t>point estimator </a:t>
            </a:r>
            <a:r>
              <a:rPr lang="en-US" dirty="0" smtClean="0">
                <a:cs typeface="Arial" charset="0"/>
              </a:rPr>
              <a:t>for </a:t>
            </a:r>
            <a:r>
              <a:rPr lang="el-GR" dirty="0" smtClean="0">
                <a:cs typeface="Arial" charset="0"/>
              </a:rPr>
              <a:t>θ</a:t>
            </a:r>
            <a:r>
              <a:rPr lang="en-US" dirty="0" smtClean="0">
                <a:cs typeface="Arial" charset="0"/>
              </a:rPr>
              <a:t> and is denoted by </a:t>
            </a:r>
          </a:p>
          <a:p>
            <a:pPr eaLnBrk="1" hangingPunct="1"/>
            <a:endParaRPr lang="en-US" dirty="0" smtClean="0">
              <a:cs typeface="Arial" charset="0"/>
            </a:endParaRPr>
          </a:p>
          <a:p>
            <a:pPr eaLnBrk="1" hangingPunct="1"/>
            <a:r>
              <a:rPr lang="en-US" dirty="0" smtClean="0">
                <a:cs typeface="Arial" charset="0"/>
              </a:rPr>
              <a:t>The value of the point estimator on a particular sample of given size is called a point estimate for </a:t>
            </a:r>
            <a:r>
              <a:rPr lang="el-GR" dirty="0" smtClean="0">
                <a:cs typeface="Arial" charset="0"/>
              </a:rPr>
              <a:t>θ</a:t>
            </a:r>
            <a:r>
              <a:rPr lang="en-US" dirty="0" smtClean="0">
                <a:cs typeface="Arial" charset="0"/>
              </a:rPr>
              <a:t>.</a:t>
            </a:r>
          </a:p>
          <a:p>
            <a:pPr eaLnBrk="1" hangingPunct="1"/>
            <a:endParaRPr lang="el-GR" dirty="0" smtClean="0">
              <a:cs typeface="Arial" charset="0"/>
            </a:endParaRP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355976" y="2708920"/>
          <a:ext cx="382093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1" name="Equation" r:id="rId4" imgW="126780" imgH="215526" progId="Equation.3">
                  <p:embed/>
                </p:oleObj>
              </mc:Choice>
              <mc:Fallback>
                <p:oleObj name="Equation" r:id="rId4" imgW="126780" imgH="215526" progId="Equation.3">
                  <p:embed/>
                  <p:pic>
                    <p:nvPicPr>
                      <p:cNvPr id="0" name="Picture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2708920"/>
                        <a:ext cx="382093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28E5C7-7967-406B-ACBE-5EF9485A48A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274638"/>
            <a:ext cx="6588224" cy="850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noProof="0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Desirable Properties</a:t>
            </a:r>
            <a:endParaRPr kumimoji="0" lang="en-US" sz="4400" b="1" i="0" u="none" strike="noStrike" kern="1200" cap="none" spc="0" normalizeH="0" baseline="0" noProof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7415" name="Rectangle 7"/>
          <p:cNvSpPr>
            <a:spLocks noChangeArrowheads="1"/>
          </p:cNvSpPr>
          <p:nvPr/>
        </p:nvSpPr>
        <p:spPr bwMode="auto">
          <a:xfrm>
            <a:off x="0" y="172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0" y="1340768"/>
            <a:ext cx="9144000" cy="52565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2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2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5</a:t>
            </a:fld>
            <a:endParaRPr lang="en-IN" dirty="0"/>
          </a:p>
        </p:txBody>
      </p:sp>
      <p:graphicFrame>
        <p:nvGraphicFramePr>
          <p:cNvPr id="1438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054393"/>
              </p:ext>
            </p:extLst>
          </p:nvPr>
        </p:nvGraphicFramePr>
        <p:xfrm>
          <a:off x="106362" y="1340768"/>
          <a:ext cx="9037638" cy="518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7" name="Equation" r:id="rId4" imgW="3111480" imgH="1790640" progId="Equation.DSMT4">
                  <p:embed/>
                </p:oleObj>
              </mc:Choice>
              <mc:Fallback>
                <p:oleObj name="Equation" r:id="rId4" imgW="3111480" imgH="17906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" y="1340768"/>
                        <a:ext cx="9037638" cy="518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274638"/>
            <a:ext cx="6588224" cy="850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noProof="0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Sample Mean</a:t>
            </a:r>
            <a:endParaRPr kumimoji="0" lang="en-US" sz="4400" b="1" i="0" u="none" strike="noStrike" kern="1200" cap="none" spc="0" normalizeH="0" baseline="0" noProof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7415" name="Rectangle 7"/>
          <p:cNvSpPr>
            <a:spLocks noChangeArrowheads="1"/>
          </p:cNvSpPr>
          <p:nvPr/>
        </p:nvSpPr>
        <p:spPr bwMode="auto">
          <a:xfrm>
            <a:off x="0" y="172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0" y="1340768"/>
            <a:ext cx="9144000" cy="52565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2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2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6</a:t>
            </a:fld>
            <a:endParaRPr lang="en-IN" dirty="0"/>
          </a:p>
        </p:txBody>
      </p:sp>
      <p:graphicFrame>
        <p:nvGraphicFramePr>
          <p:cNvPr id="1438723" name="Object 3"/>
          <p:cNvGraphicFramePr>
            <a:graphicFrameLocks noChangeAspect="1"/>
          </p:cNvGraphicFramePr>
          <p:nvPr/>
        </p:nvGraphicFramePr>
        <p:xfrm>
          <a:off x="35496" y="1387475"/>
          <a:ext cx="9101137" cy="52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1" name="Equation" r:id="rId4" imgW="4597200" imgH="2641320" progId="Equation.DSMT4">
                  <p:embed/>
                </p:oleObj>
              </mc:Choice>
              <mc:Fallback>
                <p:oleObj name="Equation" r:id="rId4" imgW="4597200" imgH="264132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387475"/>
                        <a:ext cx="9101137" cy="521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274638"/>
            <a:ext cx="6588224" cy="850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noProof="0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Variance of Sample Mean</a:t>
            </a:r>
            <a:endParaRPr kumimoji="0" lang="en-US" sz="4400" b="1" i="0" u="none" strike="noStrike" kern="1200" cap="none" spc="0" normalizeH="0" baseline="0" noProof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7415" name="Rectangle 7"/>
          <p:cNvSpPr>
            <a:spLocks noChangeArrowheads="1"/>
          </p:cNvSpPr>
          <p:nvPr/>
        </p:nvSpPr>
        <p:spPr bwMode="auto">
          <a:xfrm>
            <a:off x="0" y="172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0" y="1340768"/>
            <a:ext cx="9144000" cy="52565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2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2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7</a:t>
            </a:fld>
            <a:endParaRPr lang="en-IN" dirty="0"/>
          </a:p>
        </p:txBody>
      </p:sp>
      <p:graphicFrame>
        <p:nvGraphicFramePr>
          <p:cNvPr id="1438723" name="Object 3"/>
          <p:cNvGraphicFramePr>
            <a:graphicFrameLocks noChangeAspect="1"/>
          </p:cNvGraphicFramePr>
          <p:nvPr/>
        </p:nvGraphicFramePr>
        <p:xfrm>
          <a:off x="0" y="1340768"/>
          <a:ext cx="6875463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9" name="Equation" r:id="rId4" imgW="2374900" imgH="609600" progId="Equation.DSMT4">
                  <p:embed/>
                </p:oleObj>
              </mc:Choice>
              <mc:Fallback>
                <p:oleObj name="Equation" r:id="rId4" imgW="2374900" imgH="609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40768"/>
                        <a:ext cx="6875463" cy="175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3068960"/>
            <a:ext cx="9144000" cy="297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41325" indent="-346075" eaLnBrk="1" hangingPunct="1">
              <a:spcBef>
                <a:spcPct val="20000"/>
              </a:spcBef>
              <a:buFontTx/>
              <a:buChar char="•"/>
            </a:pPr>
            <a:r>
              <a:rPr lang="en-US" sz="3600" dirty="0"/>
              <a:t>From this theorem, it follows </a:t>
            </a:r>
            <a:r>
              <a:rPr lang="en-US" sz="3600" dirty="0" smtClean="0"/>
              <a:t>that larger </a:t>
            </a:r>
            <a:r>
              <a:rPr lang="en-US" sz="3600" dirty="0"/>
              <a:t>the sample size, </a:t>
            </a:r>
            <a:r>
              <a:rPr lang="en-US" sz="3600" dirty="0" smtClean="0"/>
              <a:t>sample </a:t>
            </a:r>
            <a:r>
              <a:rPr lang="en-US" sz="3600" dirty="0"/>
              <a:t>mean can be expected to lie </a:t>
            </a:r>
            <a:r>
              <a:rPr lang="en-US" sz="3600" dirty="0" smtClean="0"/>
              <a:t>closer </a:t>
            </a:r>
            <a:r>
              <a:rPr lang="en-US" sz="3600" dirty="0"/>
              <a:t>to </a:t>
            </a:r>
            <a:r>
              <a:rPr lang="en-US" sz="3600" dirty="0" smtClean="0"/>
              <a:t>the population </a:t>
            </a:r>
            <a:r>
              <a:rPr lang="en-US" sz="3600" dirty="0"/>
              <a:t>mean. </a:t>
            </a:r>
          </a:p>
          <a:p>
            <a:pPr marL="441325" indent="-346075" eaLnBrk="1" hangingPunct="1">
              <a:spcBef>
                <a:spcPct val="20000"/>
              </a:spcBef>
              <a:buFontTx/>
              <a:buChar char="•"/>
            </a:pPr>
            <a:r>
              <a:rPr lang="en-US" sz="3600" dirty="0"/>
              <a:t>Thus choosing large sample makes estimation more reliable.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274638"/>
            <a:ext cx="6588224" cy="850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noProof="0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Variance of Sample Mean</a:t>
            </a:r>
            <a:endParaRPr kumimoji="0" lang="en-US" sz="4400" b="1" i="0" u="none" strike="noStrike" kern="1200" cap="none" spc="0" normalizeH="0" baseline="0" noProof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7415" name="Rectangle 7"/>
          <p:cNvSpPr>
            <a:spLocks noChangeArrowheads="1"/>
          </p:cNvSpPr>
          <p:nvPr/>
        </p:nvSpPr>
        <p:spPr bwMode="auto">
          <a:xfrm>
            <a:off x="0" y="172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0" y="1340768"/>
            <a:ext cx="9144000" cy="52565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2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2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8</a:t>
            </a:fld>
            <a:endParaRPr lang="en-IN" dirty="0"/>
          </a:p>
        </p:txBody>
      </p:sp>
      <p:graphicFrame>
        <p:nvGraphicFramePr>
          <p:cNvPr id="1438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806633"/>
              </p:ext>
            </p:extLst>
          </p:nvPr>
        </p:nvGraphicFramePr>
        <p:xfrm>
          <a:off x="0" y="1555750"/>
          <a:ext cx="9144000" cy="403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2" name="Equation" r:id="rId4" imgW="3213000" imgH="1422360" progId="Equation.DSMT4">
                  <p:embed/>
                </p:oleObj>
              </mc:Choice>
              <mc:Fallback>
                <p:oleObj name="Equation" r:id="rId4" imgW="3213000" imgH="142236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55750"/>
                        <a:ext cx="9144000" cy="403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7415" name="Rectangle 7"/>
          <p:cNvSpPr>
            <a:spLocks noChangeArrowheads="1"/>
          </p:cNvSpPr>
          <p:nvPr/>
        </p:nvSpPr>
        <p:spPr bwMode="auto">
          <a:xfrm>
            <a:off x="0" y="172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0" y="1340768"/>
            <a:ext cx="9144000" cy="52565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2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2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9</a:t>
            </a:fld>
            <a:endParaRPr lang="en-IN" dirty="0"/>
          </a:p>
        </p:txBody>
      </p:sp>
      <p:graphicFrame>
        <p:nvGraphicFramePr>
          <p:cNvPr id="1438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716149"/>
              </p:ext>
            </p:extLst>
          </p:nvPr>
        </p:nvGraphicFramePr>
        <p:xfrm>
          <a:off x="0" y="1340768"/>
          <a:ext cx="9180513" cy="410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0" name="Equation" r:id="rId4" imgW="3225600" imgH="1447560" progId="Equation.DSMT4">
                  <p:embed/>
                </p:oleObj>
              </mc:Choice>
              <mc:Fallback>
                <p:oleObj name="Equation" r:id="rId4" imgW="3225600" imgH="14475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40768"/>
                        <a:ext cx="9180513" cy="410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0" y="490662"/>
            <a:ext cx="7308304" cy="850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noProof="0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More Efficient Unbiased Estimator</a:t>
            </a:r>
            <a:endParaRPr kumimoji="0" lang="en-US" sz="3600" b="1" i="0" u="none" strike="noStrike" kern="1200" cap="none" spc="0" normalizeH="0" baseline="0" noProof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23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11379</TotalTime>
  <Words>353</Words>
  <Application>Microsoft Office PowerPoint</Application>
  <PresentationFormat>On-screen Show (4:3)</PresentationFormat>
  <Paragraphs>155</Paragraphs>
  <Slides>23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宋体</vt:lpstr>
      <vt:lpstr>Arial</vt:lpstr>
      <vt:lpstr>Calibri</vt:lpstr>
      <vt:lpstr>Times New Roman</vt:lpstr>
      <vt:lpstr>Office Theme</vt:lpstr>
      <vt:lpstr>1_Office Theme</vt:lpstr>
      <vt:lpstr>Equation</vt:lpstr>
      <vt:lpstr>PowerPoint Presentation</vt:lpstr>
      <vt:lpstr>Chapter 7 (Estimation)</vt:lpstr>
      <vt:lpstr>PowerPoint Presentation</vt:lpstr>
      <vt:lpstr>Estimator and estimate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Pilani presentation</dc:title>
  <dc:creator>lakshya</dc:creator>
  <cp:lastModifiedBy>Dell</cp:lastModifiedBy>
  <cp:revision>1534</cp:revision>
  <dcterms:created xsi:type="dcterms:W3CDTF">2012-01-02T05:05:52Z</dcterms:created>
  <dcterms:modified xsi:type="dcterms:W3CDTF">2018-04-03T07:31:30Z</dcterms:modified>
</cp:coreProperties>
</file>