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drawings/drawing1.xml" ContentType="application/vnd.openxmlformats-officedocument.drawingml.chartshapes+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6.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645" r:id="rId2"/>
    <p:sldId id="952" r:id="rId3"/>
    <p:sldId id="953" r:id="rId4"/>
    <p:sldId id="1118" r:id="rId5"/>
    <p:sldId id="954" r:id="rId6"/>
    <p:sldId id="955" r:id="rId7"/>
    <p:sldId id="956" r:id="rId8"/>
    <p:sldId id="957" r:id="rId9"/>
    <p:sldId id="958" r:id="rId10"/>
    <p:sldId id="959" r:id="rId11"/>
    <p:sldId id="960" r:id="rId12"/>
    <p:sldId id="961" r:id="rId13"/>
    <p:sldId id="962" r:id="rId14"/>
    <p:sldId id="963" r:id="rId15"/>
    <p:sldId id="964" r:id="rId16"/>
    <p:sldId id="966" r:id="rId17"/>
    <p:sldId id="967" r:id="rId18"/>
    <p:sldId id="968" r:id="rId19"/>
    <p:sldId id="969" r:id="rId20"/>
    <p:sldId id="970" r:id="rId21"/>
    <p:sldId id="982" r:id="rId22"/>
    <p:sldId id="983" r:id="rId23"/>
    <p:sldId id="984" r:id="rId24"/>
    <p:sldId id="985" r:id="rId25"/>
    <p:sldId id="986" r:id="rId26"/>
    <p:sldId id="987" r:id="rId27"/>
    <p:sldId id="988" r:id="rId28"/>
    <p:sldId id="991" r:id="rId29"/>
    <p:sldId id="992" r:id="rId30"/>
    <p:sldId id="993" r:id="rId31"/>
    <p:sldId id="994" r:id="rId32"/>
    <p:sldId id="995" r:id="rId33"/>
    <p:sldId id="996" r:id="rId34"/>
    <p:sldId id="979" r:id="rId35"/>
    <p:sldId id="980" r:id="rId36"/>
    <p:sldId id="981" r:id="rId37"/>
    <p:sldId id="833" r:id="rId38"/>
    <p:sldId id="834" r:id="rId39"/>
    <p:sldId id="892" r:id="rId40"/>
    <p:sldId id="893" r:id="rId41"/>
    <p:sldId id="895" r:id="rId42"/>
    <p:sldId id="896" r:id="rId43"/>
    <p:sldId id="897" r:id="rId44"/>
    <p:sldId id="898" r:id="rId45"/>
    <p:sldId id="903" r:id="rId46"/>
    <p:sldId id="904" r:id="rId47"/>
    <p:sldId id="835" r:id="rId48"/>
    <p:sldId id="905" r:id="rId49"/>
    <p:sldId id="906" r:id="rId50"/>
    <p:sldId id="912" r:id="rId51"/>
    <p:sldId id="907" r:id="rId52"/>
    <p:sldId id="913" r:id="rId53"/>
    <p:sldId id="914" r:id="rId54"/>
    <p:sldId id="949" r:id="rId55"/>
    <p:sldId id="950" r:id="rId56"/>
    <p:sldId id="951" r:id="rId57"/>
    <p:sldId id="910" r:id="rId58"/>
    <p:sldId id="911" r:id="rId59"/>
    <p:sldId id="836" r:id="rId60"/>
    <p:sldId id="948" r:id="rId61"/>
    <p:sldId id="837" r:id="rId62"/>
    <p:sldId id="919" r:id="rId63"/>
    <p:sldId id="946" r:id="rId64"/>
    <p:sldId id="920" r:id="rId65"/>
    <p:sldId id="921" r:id="rId66"/>
    <p:sldId id="922" r:id="rId67"/>
    <p:sldId id="923" r:id="rId68"/>
    <p:sldId id="924" r:id="rId69"/>
    <p:sldId id="925" r:id="rId70"/>
    <p:sldId id="926" r:id="rId71"/>
    <p:sldId id="927" r:id="rId72"/>
    <p:sldId id="928" r:id="rId73"/>
    <p:sldId id="929" r:id="rId74"/>
    <p:sldId id="931" r:id="rId75"/>
    <p:sldId id="932" r:id="rId76"/>
    <p:sldId id="997" r:id="rId77"/>
    <p:sldId id="998" r:id="rId78"/>
    <p:sldId id="999" r:id="rId79"/>
    <p:sldId id="1000" r:id="rId80"/>
    <p:sldId id="1001" r:id="rId81"/>
    <p:sldId id="1002" r:id="rId82"/>
    <p:sldId id="1003" r:id="rId83"/>
    <p:sldId id="1004" r:id="rId84"/>
    <p:sldId id="1005" r:id="rId85"/>
    <p:sldId id="1006" r:id="rId86"/>
    <p:sldId id="1007" r:id="rId87"/>
    <p:sldId id="1008" r:id="rId88"/>
    <p:sldId id="1009" r:id="rId89"/>
    <p:sldId id="1010" r:id="rId90"/>
    <p:sldId id="1011" r:id="rId91"/>
    <p:sldId id="1012" r:id="rId92"/>
    <p:sldId id="1013" r:id="rId93"/>
  </p:sldIdLst>
  <p:sldSz cx="9144000" cy="6858000" type="screen4x3"/>
  <p:notesSz cx="6858000" cy="9144000"/>
  <p:custDataLst>
    <p:tags r:id="rId9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82626"/>
    <a:srgbClr val="D14B3D"/>
    <a:srgbClr val="99CC00"/>
    <a:srgbClr val="CC3300"/>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4660"/>
  </p:normalViewPr>
  <p:slideViewPr>
    <p:cSldViewPr>
      <p:cViewPr varScale="1">
        <p:scale>
          <a:sx n="65" d="100"/>
          <a:sy n="65" d="100"/>
        </p:scale>
        <p:origin x="12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01152388991025"/>
          <c:y val="3.6017906520809238E-2"/>
          <c:w val="0.82690007361415052"/>
          <c:h val="0.77282596109310175"/>
        </c:manualLayout>
      </c:layout>
      <c:lineChart>
        <c:grouping val="standard"/>
        <c:varyColors val="0"/>
        <c:ser>
          <c:idx val="0"/>
          <c:order val="0"/>
          <c:tx>
            <c:strRef>
              <c:f>Sheet1!$E$4</c:f>
              <c:strCache>
                <c:ptCount val="1"/>
                <c:pt idx="0">
                  <c:v>Gamma(1, 4)</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Sheet1!$E$5:$E$24</c:f>
              <c:numCache>
                <c:formatCode>General</c:formatCode>
                <c:ptCount val="20"/>
                <c:pt idx="0">
                  <c:v>0.194700195775974</c:v>
                </c:pt>
                <c:pt idx="1">
                  <c:v>0.15163266493448385</c:v>
                </c:pt>
                <c:pt idx="2">
                  <c:v>0.1180916381901802</c:v>
                </c:pt>
                <c:pt idx="3">
                  <c:v>9.1969860296697722E-2</c:v>
                </c:pt>
                <c:pt idx="4">
                  <c:v>7.1626199218035494E-2</c:v>
                </c:pt>
                <c:pt idx="5">
                  <c:v>5.5782540039434711E-2</c:v>
                </c:pt>
                <c:pt idx="6">
                  <c:v>4.3443485864423724E-2</c:v>
                </c:pt>
                <c:pt idx="7">
                  <c:v>3.3833820810564741E-2</c:v>
                </c:pt>
                <c:pt idx="8">
                  <c:v>2.6349806141565381E-2</c:v>
                </c:pt>
                <c:pt idx="9">
                  <c:v>2.0521249656830796E-2</c:v>
                </c:pt>
                <c:pt idx="10">
                  <c:v>1.5981965302343623E-2</c:v>
                </c:pt>
                <c:pt idx="11">
                  <c:v>1.2446767092485255E-2</c:v>
                </c:pt>
                <c:pt idx="12">
                  <c:v>9.6935519583349009E-3</c:v>
                </c:pt>
                <c:pt idx="13">
                  <c:v>7.5493458558945938E-3</c:v>
                </c:pt>
                <c:pt idx="14">
                  <c:v>5.8794364642475623E-3</c:v>
                </c:pt>
                <c:pt idx="15">
                  <c:v>4.5789097223745924E-3</c:v>
                </c:pt>
                <c:pt idx="16">
                  <c:v>3.5660584773985755E-3</c:v>
                </c:pt>
                <c:pt idx="17">
                  <c:v>2.7772491346764352E-3</c:v>
                </c:pt>
                <c:pt idx="18">
                  <c:v>2.1629238008704023E-3</c:v>
                </c:pt>
                <c:pt idx="19">
                  <c:v>1.6844867498416471E-3</c:v>
                </c:pt>
              </c:numCache>
            </c:numRef>
          </c:val>
          <c:smooth val="0"/>
          <c:extLst>
            <c:ext xmlns:c16="http://schemas.microsoft.com/office/drawing/2014/chart" uri="{C3380CC4-5D6E-409C-BE32-E72D297353CC}">
              <c16:uniqueId val="{00000000-AF00-41B4-98EB-DFA5D19AAFAB}"/>
            </c:ext>
          </c:extLst>
        </c:ser>
        <c:ser>
          <c:idx val="1"/>
          <c:order val="1"/>
          <c:tx>
            <c:strRef>
              <c:f>Sheet1!$F$4</c:f>
              <c:strCache>
                <c:ptCount val="1"/>
                <c:pt idx="0">
                  <c:v>Gamma(2, 3)</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Sheet1!$F$5:$F$24</c:f>
              <c:numCache>
                <c:formatCode>General</c:formatCode>
                <c:ptCount val="20"/>
                <c:pt idx="0">
                  <c:v>7.9614590070582913E-2</c:v>
                </c:pt>
                <c:pt idx="1">
                  <c:v>0.11409269312813972</c:v>
                </c:pt>
                <c:pt idx="2">
                  <c:v>0.12262648040099851</c:v>
                </c:pt>
                <c:pt idx="3">
                  <c:v>0.11715428361703771</c:v>
                </c:pt>
                <c:pt idx="4">
                  <c:v>0.10493089047431178</c:v>
                </c:pt>
                <c:pt idx="5">
                  <c:v>9.0223522165480616E-2</c:v>
                </c:pt>
                <c:pt idx="6">
                  <c:v>7.5422641678784014E-2</c:v>
                </c:pt>
                <c:pt idx="7">
                  <c:v>6.1763067758898921E-2</c:v>
                </c:pt>
                <c:pt idx="8">
                  <c:v>4.9787068372134084E-2</c:v>
                </c:pt>
                <c:pt idx="9">
                  <c:v>3.9637770389235799E-2</c:v>
                </c:pt>
                <c:pt idx="10">
                  <c:v>3.1241873921744334E-2</c:v>
                </c:pt>
                <c:pt idx="11">
                  <c:v>2.4420851853740069E-2</c:v>
                </c:pt>
                <c:pt idx="12">
                  <c:v>1.8956497066096145E-2</c:v>
                </c:pt>
                <c:pt idx="13">
                  <c:v>1.4627763970247116E-2</c:v>
                </c:pt>
                <c:pt idx="14">
                  <c:v>1.1229911666105655E-2</c:v>
                </c:pt>
                <c:pt idx="15">
                  <c:v>8.5830222119920776E-3</c:v>
                </c:pt>
                <c:pt idx="16">
                  <c:v>6.5343794138827986E-3</c:v>
                </c:pt>
                <c:pt idx="17">
                  <c:v>4.9575043537579055E-3</c:v>
                </c:pt>
                <c:pt idx="18">
                  <c:v>3.7495519302052872E-3</c:v>
                </c:pt>
                <c:pt idx="19">
                  <c:v>2.8280751143310201E-3</c:v>
                </c:pt>
              </c:numCache>
            </c:numRef>
          </c:val>
          <c:smooth val="0"/>
          <c:extLst>
            <c:ext xmlns:c16="http://schemas.microsoft.com/office/drawing/2014/chart" uri="{C3380CC4-5D6E-409C-BE32-E72D297353CC}">
              <c16:uniqueId val="{00000001-AF00-41B4-98EB-DFA5D19AAFAB}"/>
            </c:ext>
          </c:extLst>
        </c:ser>
        <c:ser>
          <c:idx val="2"/>
          <c:order val="2"/>
          <c:tx>
            <c:strRef>
              <c:f>Sheet1!$G$4</c:f>
              <c:strCache>
                <c:ptCount val="1"/>
                <c:pt idx="0">
                  <c:v>Gamma(20, 0.5)</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Sheet1!$G$5:$G$24</c:f>
              <c:numCache>
                <c:formatCode>General</c:formatCode>
                <c:ptCount val="20"/>
                <c:pt idx="0">
                  <c:v>1.1665848399024187E-12</c:v>
                </c:pt>
                <c:pt idx="1">
                  <c:v>8.277463648317282E-8</c:v>
                </c:pt>
                <c:pt idx="2">
                  <c:v>2.4833746318910905E-5</c:v>
                </c:pt>
                <c:pt idx="3">
                  <c:v>7.948574921704235E-4</c:v>
                </c:pt>
                <c:pt idx="4">
                  <c:v>7.4643252575853575E-3</c:v>
                </c:pt>
                <c:pt idx="5">
                  <c:v>3.2273440567606719E-2</c:v>
                </c:pt>
                <c:pt idx="6">
                  <c:v>8.1704373794184951E-2</c:v>
                </c:pt>
                <c:pt idx="7">
                  <c:v>0.13979876491604226</c:v>
                </c:pt>
                <c:pt idx="8">
                  <c:v>0.17734228391111387</c:v>
                </c:pt>
                <c:pt idx="9">
                  <c:v>0.17767063482202491</c:v>
                </c:pt>
                <c:pt idx="10">
                  <c:v>0.1470576793520349</c:v>
                </c:pt>
                <c:pt idx="11">
                  <c:v>0.10396362196642316</c:v>
                </c:pt>
                <c:pt idx="12">
                  <c:v>6.4383184898992987E-2</c:v>
                </c:pt>
                <c:pt idx="13">
                  <c:v>3.5619882027574705E-2</c:v>
                </c:pt>
                <c:pt idx="14">
                  <c:v>1.7881533354260272E-2</c:v>
                </c:pt>
                <c:pt idx="15">
                  <c:v>8.2482447963198313E-3</c:v>
                </c:pt>
                <c:pt idx="16">
                  <c:v>3.5320139779918365E-3</c:v>
                </c:pt>
                <c:pt idx="17">
                  <c:v>1.416059626112849E-3</c:v>
                </c:pt>
                <c:pt idx="18">
                  <c:v>5.353445650124293E-4</c:v>
                </c:pt>
                <c:pt idx="19">
                  <c:v>1.9199765908783014E-4</c:v>
                </c:pt>
              </c:numCache>
            </c:numRef>
          </c:val>
          <c:smooth val="0"/>
          <c:extLst>
            <c:ext xmlns:c16="http://schemas.microsoft.com/office/drawing/2014/chart" uri="{C3380CC4-5D6E-409C-BE32-E72D297353CC}">
              <c16:uniqueId val="{00000002-AF00-41B4-98EB-DFA5D19AAFAB}"/>
            </c:ext>
          </c:extLst>
        </c:ser>
        <c:dLbls>
          <c:showLegendKey val="0"/>
          <c:showVal val="0"/>
          <c:showCatName val="0"/>
          <c:showSerName val="0"/>
          <c:showPercent val="0"/>
          <c:showBubbleSize val="0"/>
        </c:dLbls>
        <c:marker val="1"/>
        <c:smooth val="0"/>
        <c:axId val="154464256"/>
        <c:axId val="154465792"/>
      </c:lineChart>
      <c:catAx>
        <c:axId val="154464256"/>
        <c:scaling>
          <c:orientation val="minMax"/>
        </c:scaling>
        <c:delete val="0"/>
        <c:axPos val="b"/>
        <c:numFmt formatCode="General" sourceLinked="1"/>
        <c:majorTickMark val="out"/>
        <c:minorTickMark val="none"/>
        <c:tickLblPos val="nextTo"/>
        <c:spPr>
          <a:ln w="28575"/>
        </c:spPr>
        <c:crossAx val="154465792"/>
        <c:crosses val="autoZero"/>
        <c:auto val="1"/>
        <c:lblAlgn val="ctr"/>
        <c:lblOffset val="100"/>
        <c:noMultiLvlLbl val="0"/>
      </c:catAx>
      <c:valAx>
        <c:axId val="154465792"/>
        <c:scaling>
          <c:orientation val="minMax"/>
        </c:scaling>
        <c:delete val="0"/>
        <c:axPos val="l"/>
        <c:numFmt formatCode="General" sourceLinked="1"/>
        <c:majorTickMark val="out"/>
        <c:minorTickMark val="none"/>
        <c:tickLblPos val="nextTo"/>
        <c:spPr>
          <a:ln w="28575"/>
        </c:spPr>
        <c:crossAx val="154464256"/>
        <c:crosses val="autoZero"/>
        <c:crossBetween val="midCat"/>
      </c:valAx>
    </c:plotArea>
    <c:legend>
      <c:legendPos val="r"/>
      <c:layout>
        <c:manualLayout>
          <c:xMode val="edge"/>
          <c:yMode val="edge"/>
          <c:x val="0.54498286833088605"/>
          <c:y val="5.0642757246585103E-2"/>
          <c:w val="0.44326970141948185"/>
          <c:h val="0.35370206461418602"/>
        </c:manualLayout>
      </c:layout>
      <c:overlay val="0"/>
      <c:txPr>
        <a:bodyPr/>
        <a:lstStyle/>
        <a:p>
          <a:pPr>
            <a:defRPr sz="2800"/>
          </a:pPr>
          <a:endParaRPr lang="en-US"/>
        </a:p>
      </c:txPr>
    </c:legend>
    <c:plotVisOnly val="1"/>
    <c:dispBlanksAs val="gap"/>
    <c:showDLblsOverMax val="0"/>
  </c:chart>
  <c:txPr>
    <a:bodyPr/>
    <a:lstStyle/>
    <a:p>
      <a:pPr>
        <a:defRPr sz="2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01152388991025"/>
          <c:y val="3.6017906520809252E-2"/>
          <c:w val="0.82690007361415085"/>
          <c:h val="0.77282596109310275"/>
        </c:manualLayout>
      </c:layout>
      <c:lineChart>
        <c:grouping val="standard"/>
        <c:varyColors val="0"/>
        <c:ser>
          <c:idx val="0"/>
          <c:order val="0"/>
          <c:tx>
            <c:strRef>
              <c:f>Sheet1!$E$4</c:f>
              <c:strCache>
                <c:ptCount val="1"/>
                <c:pt idx="0">
                  <c:v>Gamma(1, 4)</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Sheet1!$E$5:$E$24</c:f>
              <c:numCache>
                <c:formatCode>General</c:formatCode>
                <c:ptCount val="20"/>
                <c:pt idx="0">
                  <c:v>0.19470019577597344</c:v>
                </c:pt>
                <c:pt idx="1">
                  <c:v>0.15163266493448385</c:v>
                </c:pt>
                <c:pt idx="2">
                  <c:v>0.11809163819018002</c:v>
                </c:pt>
                <c:pt idx="3">
                  <c:v>9.1969860296697736E-2</c:v>
                </c:pt>
                <c:pt idx="4">
                  <c:v>7.1626199218035494E-2</c:v>
                </c:pt>
                <c:pt idx="5">
                  <c:v>5.5782540039434524E-2</c:v>
                </c:pt>
                <c:pt idx="6">
                  <c:v>4.3443485864423592E-2</c:v>
                </c:pt>
                <c:pt idx="7">
                  <c:v>3.3833820810564734E-2</c:v>
                </c:pt>
                <c:pt idx="8">
                  <c:v>2.6349806141565294E-2</c:v>
                </c:pt>
                <c:pt idx="9">
                  <c:v>2.0521249656830786E-2</c:v>
                </c:pt>
                <c:pt idx="10">
                  <c:v>1.5981965302343602E-2</c:v>
                </c:pt>
                <c:pt idx="11">
                  <c:v>1.2446767092485225E-2</c:v>
                </c:pt>
                <c:pt idx="12">
                  <c:v>9.6935519583348801E-3</c:v>
                </c:pt>
                <c:pt idx="13">
                  <c:v>7.5493458558945938E-3</c:v>
                </c:pt>
                <c:pt idx="14">
                  <c:v>5.879436464247564E-3</c:v>
                </c:pt>
                <c:pt idx="15">
                  <c:v>4.5789097223745932E-3</c:v>
                </c:pt>
                <c:pt idx="16">
                  <c:v>3.5660584773985755E-3</c:v>
                </c:pt>
                <c:pt idx="17">
                  <c:v>2.7772491346764352E-3</c:v>
                </c:pt>
                <c:pt idx="18">
                  <c:v>2.1629238008704023E-3</c:v>
                </c:pt>
                <c:pt idx="19">
                  <c:v>1.6844867498416476E-3</c:v>
                </c:pt>
              </c:numCache>
            </c:numRef>
          </c:val>
          <c:smooth val="0"/>
          <c:extLst>
            <c:ext xmlns:c16="http://schemas.microsoft.com/office/drawing/2014/chart" uri="{C3380CC4-5D6E-409C-BE32-E72D297353CC}">
              <c16:uniqueId val="{00000000-E2C6-41C5-A7A3-3E1BCD4F2CE1}"/>
            </c:ext>
          </c:extLst>
        </c:ser>
        <c:ser>
          <c:idx val="1"/>
          <c:order val="1"/>
          <c:tx>
            <c:strRef>
              <c:f>Sheet1!$F$4</c:f>
              <c:strCache>
                <c:ptCount val="1"/>
                <c:pt idx="0">
                  <c:v>Gamma(2, 3)</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Sheet1!$F$5:$F$24</c:f>
              <c:numCache>
                <c:formatCode>General</c:formatCode>
                <c:ptCount val="20"/>
                <c:pt idx="0">
                  <c:v>7.9614590070582802E-2</c:v>
                </c:pt>
                <c:pt idx="1">
                  <c:v>0.11409269312813967</c:v>
                </c:pt>
                <c:pt idx="2">
                  <c:v>0.12262648040099856</c:v>
                </c:pt>
                <c:pt idx="3">
                  <c:v>0.11715428361703771</c:v>
                </c:pt>
                <c:pt idx="4">
                  <c:v>0.10493089047431178</c:v>
                </c:pt>
                <c:pt idx="5">
                  <c:v>9.0223522165480685E-2</c:v>
                </c:pt>
                <c:pt idx="6">
                  <c:v>7.5422641678783903E-2</c:v>
                </c:pt>
                <c:pt idx="7">
                  <c:v>6.1763067758898921E-2</c:v>
                </c:pt>
                <c:pt idx="8">
                  <c:v>4.9787068372134084E-2</c:v>
                </c:pt>
                <c:pt idx="9">
                  <c:v>3.9637770389235806E-2</c:v>
                </c:pt>
                <c:pt idx="10">
                  <c:v>3.1241873921744337E-2</c:v>
                </c:pt>
                <c:pt idx="11">
                  <c:v>2.4420851853740069E-2</c:v>
                </c:pt>
                <c:pt idx="12">
                  <c:v>1.8956497066096145E-2</c:v>
                </c:pt>
                <c:pt idx="13">
                  <c:v>1.4627763970247116E-2</c:v>
                </c:pt>
                <c:pt idx="14">
                  <c:v>1.1229911666105657E-2</c:v>
                </c:pt>
                <c:pt idx="15">
                  <c:v>8.5830222119920568E-3</c:v>
                </c:pt>
                <c:pt idx="16">
                  <c:v>6.5343794138827977E-3</c:v>
                </c:pt>
                <c:pt idx="17">
                  <c:v>4.9575043537579055E-3</c:v>
                </c:pt>
                <c:pt idx="18">
                  <c:v>3.7495519302052811E-3</c:v>
                </c:pt>
                <c:pt idx="19">
                  <c:v>2.8280751143310193E-3</c:v>
                </c:pt>
              </c:numCache>
            </c:numRef>
          </c:val>
          <c:smooth val="0"/>
          <c:extLst>
            <c:ext xmlns:c16="http://schemas.microsoft.com/office/drawing/2014/chart" uri="{C3380CC4-5D6E-409C-BE32-E72D297353CC}">
              <c16:uniqueId val="{00000001-E2C6-41C5-A7A3-3E1BCD4F2CE1}"/>
            </c:ext>
          </c:extLst>
        </c:ser>
        <c:ser>
          <c:idx val="2"/>
          <c:order val="2"/>
          <c:tx>
            <c:strRef>
              <c:f>Sheet1!$G$4</c:f>
              <c:strCache>
                <c:ptCount val="1"/>
                <c:pt idx="0">
                  <c:v>Gamma(20, 0.5)</c:v>
                </c:pt>
              </c:strCache>
            </c:strRef>
          </c:tx>
          <c:cat>
            <c:numRef>
              <c:f>Sheet1!$D$5:$D$24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Sheet1!$G$5:$G$24</c:f>
              <c:numCache>
                <c:formatCode>General</c:formatCode>
                <c:ptCount val="20"/>
                <c:pt idx="0">
                  <c:v>1.1665848399024207E-12</c:v>
                </c:pt>
                <c:pt idx="1">
                  <c:v>8.277463648317282E-8</c:v>
                </c:pt>
                <c:pt idx="2">
                  <c:v>2.4833746318910898E-5</c:v>
                </c:pt>
                <c:pt idx="3">
                  <c:v>7.9485749217042339E-4</c:v>
                </c:pt>
                <c:pt idx="4">
                  <c:v>7.4643252575853549E-3</c:v>
                </c:pt>
                <c:pt idx="5">
                  <c:v>3.2273440567606747E-2</c:v>
                </c:pt>
                <c:pt idx="6">
                  <c:v>8.1704373794184951E-2</c:v>
                </c:pt>
                <c:pt idx="7">
                  <c:v>0.13979876491604226</c:v>
                </c:pt>
                <c:pt idx="8">
                  <c:v>0.17734228391111395</c:v>
                </c:pt>
                <c:pt idx="9">
                  <c:v>0.17767063482202491</c:v>
                </c:pt>
                <c:pt idx="10">
                  <c:v>0.1470576793520349</c:v>
                </c:pt>
                <c:pt idx="11">
                  <c:v>0.10396362196642321</c:v>
                </c:pt>
                <c:pt idx="12">
                  <c:v>6.4383184898993015E-2</c:v>
                </c:pt>
                <c:pt idx="13">
                  <c:v>3.5619882027574719E-2</c:v>
                </c:pt>
                <c:pt idx="14">
                  <c:v>1.7881533354260251E-2</c:v>
                </c:pt>
                <c:pt idx="15">
                  <c:v>8.2482447963198313E-3</c:v>
                </c:pt>
                <c:pt idx="16">
                  <c:v>3.5320139779918295E-3</c:v>
                </c:pt>
                <c:pt idx="17">
                  <c:v>1.4160596261128461E-3</c:v>
                </c:pt>
                <c:pt idx="18">
                  <c:v>5.3534456501242811E-4</c:v>
                </c:pt>
                <c:pt idx="19">
                  <c:v>1.9199765908783025E-4</c:v>
                </c:pt>
              </c:numCache>
            </c:numRef>
          </c:val>
          <c:smooth val="0"/>
          <c:extLst>
            <c:ext xmlns:c16="http://schemas.microsoft.com/office/drawing/2014/chart" uri="{C3380CC4-5D6E-409C-BE32-E72D297353CC}">
              <c16:uniqueId val="{00000002-E2C6-41C5-A7A3-3E1BCD4F2CE1}"/>
            </c:ext>
          </c:extLst>
        </c:ser>
        <c:dLbls>
          <c:showLegendKey val="0"/>
          <c:showVal val="0"/>
          <c:showCatName val="0"/>
          <c:showSerName val="0"/>
          <c:showPercent val="0"/>
          <c:showBubbleSize val="0"/>
        </c:dLbls>
        <c:marker val="1"/>
        <c:smooth val="0"/>
        <c:axId val="163379840"/>
        <c:axId val="175817088"/>
      </c:lineChart>
      <c:catAx>
        <c:axId val="163379840"/>
        <c:scaling>
          <c:orientation val="minMax"/>
        </c:scaling>
        <c:delete val="0"/>
        <c:axPos val="b"/>
        <c:numFmt formatCode="General" sourceLinked="1"/>
        <c:majorTickMark val="out"/>
        <c:minorTickMark val="none"/>
        <c:tickLblPos val="nextTo"/>
        <c:spPr>
          <a:ln w="28575"/>
        </c:spPr>
        <c:crossAx val="175817088"/>
        <c:crosses val="autoZero"/>
        <c:auto val="1"/>
        <c:lblAlgn val="ctr"/>
        <c:lblOffset val="100"/>
        <c:noMultiLvlLbl val="0"/>
      </c:catAx>
      <c:valAx>
        <c:axId val="175817088"/>
        <c:scaling>
          <c:orientation val="minMax"/>
        </c:scaling>
        <c:delete val="0"/>
        <c:axPos val="l"/>
        <c:numFmt formatCode="General" sourceLinked="1"/>
        <c:majorTickMark val="out"/>
        <c:minorTickMark val="none"/>
        <c:tickLblPos val="nextTo"/>
        <c:spPr>
          <a:ln w="28575"/>
        </c:spPr>
        <c:crossAx val="163379840"/>
        <c:crosses val="autoZero"/>
        <c:crossBetween val="midCat"/>
      </c:valAx>
    </c:plotArea>
    <c:legend>
      <c:legendPos val="r"/>
      <c:layout>
        <c:manualLayout>
          <c:xMode val="edge"/>
          <c:yMode val="edge"/>
          <c:x val="0.54498286833088605"/>
          <c:y val="5.0642757246585089E-2"/>
          <c:w val="0.44326970141948135"/>
          <c:h val="0.35370206461418602"/>
        </c:manualLayout>
      </c:layout>
      <c:overlay val="0"/>
      <c:txPr>
        <a:bodyPr/>
        <a:lstStyle/>
        <a:p>
          <a:pPr>
            <a:defRPr sz="2800"/>
          </a:pPr>
          <a:endParaRPr lang="en-US"/>
        </a:p>
      </c:txPr>
    </c:legend>
    <c:plotVisOnly val="1"/>
    <c:dispBlanksAs val="gap"/>
    <c:showDLblsOverMax val="0"/>
  </c:chart>
  <c:txPr>
    <a:bodyPr/>
    <a:lstStyle/>
    <a:p>
      <a:pPr>
        <a:defRPr sz="20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latin typeface="Symbol" pitchFamily="18" charset="2"/>
              </a:defRPr>
            </a:pPr>
            <a:r>
              <a:rPr lang="en-US" sz="2800">
                <a:latin typeface="Times New Roman" pitchFamily="18" charset="0"/>
                <a:cs typeface="Times New Roman" pitchFamily="18" charset="0"/>
              </a:rPr>
              <a:t>x</a:t>
            </a:r>
          </a:p>
        </c:rich>
      </c:tx>
      <c:layout>
        <c:manualLayout>
          <c:xMode val="edge"/>
          <c:yMode val="edge"/>
          <c:x val="0.5327823569635699"/>
          <c:y val="0.9001359988502875"/>
        </c:manualLayout>
      </c:layout>
      <c:overlay val="0"/>
    </c:title>
    <c:autoTitleDeleted val="0"/>
    <c:plotArea>
      <c:layout>
        <c:manualLayout>
          <c:layoutTarget val="inner"/>
          <c:xMode val="edge"/>
          <c:yMode val="edge"/>
          <c:x val="0.12219737190519923"/>
          <c:y val="4.6831211286830314E-2"/>
          <c:w val="0.77172741082872043"/>
          <c:h val="0.71003062117235349"/>
        </c:manualLayout>
      </c:layout>
      <c:lineChart>
        <c:grouping val="standard"/>
        <c:varyColors val="0"/>
        <c:ser>
          <c:idx val="0"/>
          <c:order val="0"/>
          <c:tx>
            <c:strRef>
              <c:f>Sheet1!$B$2</c:f>
              <c:strCache>
                <c:ptCount val="1"/>
                <c:pt idx="0">
                  <c:v>b = 3</c:v>
                </c:pt>
              </c:strCache>
            </c:strRef>
          </c:tx>
          <c:spPr>
            <a:ln w="38100"/>
          </c:spPr>
          <c:cat>
            <c:numRef>
              <c:f>Sheet1!$A$3:$A$22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Sheet1!$B$3:$B$22</c:f>
              <c:numCache>
                <c:formatCode>General</c:formatCode>
                <c:ptCount val="20"/>
                <c:pt idx="0">
                  <c:v>0.23884377020122671</c:v>
                </c:pt>
                <c:pt idx="1">
                  <c:v>0.1711390396846699</c:v>
                </c:pt>
                <c:pt idx="2">
                  <c:v>0.12262648039559623</c:v>
                </c:pt>
                <c:pt idx="3">
                  <c:v>8.786571270890764E-2</c:v>
                </c:pt>
                <c:pt idx="4">
                  <c:v>6.2958534281813833E-2</c:v>
                </c:pt>
                <c:pt idx="5">
                  <c:v>4.5111761080752773E-2</c:v>
                </c:pt>
                <c:pt idx="6">
                  <c:v>3.2323989289483442E-2</c:v>
                </c:pt>
                <c:pt idx="7">
                  <c:v>2.316115040856671E-2</c:v>
                </c:pt>
                <c:pt idx="8">
                  <c:v>1.659568945664695E-2</c:v>
                </c:pt>
                <c:pt idx="9">
                  <c:v>1.1891331116246861E-2</c:v>
                </c:pt>
                <c:pt idx="10">
                  <c:v>8.5205110691912427E-3</c:v>
                </c:pt>
                <c:pt idx="11">
                  <c:v>6.1052129631660804E-3</c:v>
                </c:pt>
                <c:pt idx="12">
                  <c:v>4.3745762458294781E-3</c:v>
                </c:pt>
                <c:pt idx="13">
                  <c:v>3.1345208506291743E-3</c:v>
                </c:pt>
                <c:pt idx="14">
                  <c:v>2.2459823331221818E-3</c:v>
                </c:pt>
                <c:pt idx="15">
                  <c:v>1.6093166646776193E-3</c:v>
                </c:pt>
                <c:pt idx="16">
                  <c:v>1.1531257788696897E-3</c:v>
                </c:pt>
                <c:pt idx="17">
                  <c:v>8.2625072558992945E-4</c:v>
                </c:pt>
                <c:pt idx="18">
                  <c:v>5.9203451526949327E-4</c:v>
                </c:pt>
                <c:pt idx="19">
                  <c:v>4.2421126713096564E-4</c:v>
                </c:pt>
              </c:numCache>
            </c:numRef>
          </c:val>
          <c:smooth val="0"/>
          <c:extLst>
            <c:ext xmlns:c16="http://schemas.microsoft.com/office/drawing/2014/chart" uri="{C3380CC4-5D6E-409C-BE32-E72D297353CC}">
              <c16:uniqueId val="{00000000-1580-4443-98FA-1C28FB4EAEB1}"/>
            </c:ext>
          </c:extLst>
        </c:ser>
        <c:dLbls>
          <c:showLegendKey val="0"/>
          <c:showVal val="0"/>
          <c:showCatName val="0"/>
          <c:showSerName val="0"/>
          <c:showPercent val="0"/>
          <c:showBubbleSize val="0"/>
        </c:dLbls>
        <c:marker val="1"/>
        <c:smooth val="0"/>
        <c:axId val="71376256"/>
        <c:axId val="71959680"/>
      </c:lineChart>
      <c:catAx>
        <c:axId val="71376256"/>
        <c:scaling>
          <c:orientation val="minMax"/>
        </c:scaling>
        <c:delete val="0"/>
        <c:axPos val="b"/>
        <c:numFmt formatCode="General" sourceLinked="1"/>
        <c:majorTickMark val="out"/>
        <c:minorTickMark val="none"/>
        <c:tickLblPos val="nextTo"/>
        <c:spPr>
          <a:ln w="38100" cmpd="sng">
            <a:solidFill>
              <a:schemeClr val="tx1"/>
            </a:solidFill>
          </a:ln>
        </c:spPr>
        <c:txPr>
          <a:bodyPr/>
          <a:lstStyle/>
          <a:p>
            <a:pPr>
              <a:defRPr sz="2400"/>
            </a:pPr>
            <a:endParaRPr lang="en-US"/>
          </a:p>
        </c:txPr>
        <c:crossAx val="71959680"/>
        <c:crosses val="autoZero"/>
        <c:auto val="1"/>
        <c:lblAlgn val="ctr"/>
        <c:lblOffset val="100"/>
        <c:tickMarkSkip val="10"/>
        <c:noMultiLvlLbl val="0"/>
      </c:catAx>
      <c:valAx>
        <c:axId val="71959680"/>
        <c:scaling>
          <c:orientation val="minMax"/>
        </c:scaling>
        <c:delete val="0"/>
        <c:axPos val="l"/>
        <c:numFmt formatCode="General" sourceLinked="1"/>
        <c:majorTickMark val="out"/>
        <c:minorTickMark val="none"/>
        <c:tickLblPos val="nextTo"/>
        <c:spPr>
          <a:ln w="38100">
            <a:solidFill>
              <a:schemeClr val="tx1"/>
            </a:solidFill>
          </a:ln>
        </c:spPr>
        <c:txPr>
          <a:bodyPr/>
          <a:lstStyle/>
          <a:p>
            <a:pPr>
              <a:defRPr sz="2400"/>
            </a:pPr>
            <a:endParaRPr lang="en-US"/>
          </a:p>
        </c:txPr>
        <c:crossAx val="71376256"/>
        <c:crosses val="autoZero"/>
        <c:crossBetween val="midCat"/>
      </c:valAx>
    </c:plotArea>
    <c:legend>
      <c:legendPos val="r"/>
      <c:overlay val="0"/>
      <c:txPr>
        <a:bodyPr/>
        <a:lstStyle/>
        <a:p>
          <a:pPr>
            <a:defRPr sz="3200">
              <a:latin typeface="Symbol" pitchFamily="18" charset="2"/>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0991001124859399"/>
          <c:y val="4.318267716535433E-2"/>
          <c:w val="0.84977537182852358"/>
          <c:h val="0.71676691455234753"/>
        </c:manualLayout>
      </c:layout>
      <c:lineChart>
        <c:grouping val="standard"/>
        <c:varyColors val="0"/>
        <c:ser>
          <c:idx val="0"/>
          <c:order val="0"/>
          <c:tx>
            <c:strRef>
              <c:f>Sheet1!$G$1</c:f>
              <c:strCache>
                <c:ptCount val="1"/>
              </c:strCache>
            </c:strRef>
          </c:tx>
          <c:spPr>
            <a:ln w="31750">
              <a:solidFill>
                <a:schemeClr val="tx1"/>
              </a:solidFill>
            </a:ln>
          </c:spPr>
          <c:marker>
            <c:symbol val="none"/>
          </c:marker>
          <c:cat>
            <c:numRef>
              <c:f>Sheet1!$F$2:$F$27</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Sheet1!$G$2:$G$27</c:f>
              <c:numCache>
                <c:formatCode>General</c:formatCode>
                <c:ptCount val="26"/>
                <c:pt idx="0">
                  <c:v>0</c:v>
                </c:pt>
                <c:pt idx="1">
                  <c:v>7.8975346329796924E-4</c:v>
                </c:pt>
                <c:pt idx="2">
                  <c:v>7.6641550256712704E-3</c:v>
                </c:pt>
                <c:pt idx="3">
                  <c:v>2.3533259082042752E-2</c:v>
                </c:pt>
                <c:pt idx="4">
                  <c:v>4.5111761086324004E-2</c:v>
                </c:pt>
                <c:pt idx="5">
                  <c:v>6.6800942901579008E-2</c:v>
                </c:pt>
                <c:pt idx="6">
                  <c:v>8.4015677884650863E-2</c:v>
                </c:pt>
                <c:pt idx="7">
                  <c:v>9.4406142720007274E-2</c:v>
                </c:pt>
                <c:pt idx="8">
                  <c:v>9.7683407422720525E-2</c:v>
                </c:pt>
                <c:pt idx="9">
                  <c:v>9.4903810285741644E-2</c:v>
                </c:pt>
                <c:pt idx="10">
                  <c:v>8.773368489842015E-2</c:v>
                </c:pt>
                <c:pt idx="11">
                  <c:v>7.79094018755703E-2</c:v>
                </c:pt>
                <c:pt idx="12">
                  <c:v>6.6926308781048799E-2</c:v>
                </c:pt>
                <c:pt idx="13">
                  <c:v>5.5911102601206575E-2</c:v>
                </c:pt>
                <c:pt idx="14">
                  <c:v>4.5613095826210912E-2</c:v>
                </c:pt>
                <c:pt idx="15">
                  <c:v>3.6458198233541697E-2</c:v>
                </c:pt>
                <c:pt idx="16">
                  <c:v>2.8626144252410408E-2</c:v>
                </c:pt>
                <c:pt idx="17">
                  <c:v>2.2127450066335447E-2</c:v>
                </c:pt>
                <c:pt idx="18">
                  <c:v>1.6868577598884965E-2</c:v>
                </c:pt>
                <c:pt idx="19">
                  <c:v>1.2701517349487873E-2</c:v>
                </c:pt>
                <c:pt idx="20">
                  <c:v>9.4583187020803091E-3</c:v>
                </c:pt>
                <c:pt idx="21">
                  <c:v>6.9730679776991754E-3</c:v>
                </c:pt>
                <c:pt idx="22">
                  <c:v>5.0943666939663977E-3</c:v>
                </c:pt>
                <c:pt idx="23">
                  <c:v>3.6911660458369498E-3</c:v>
                </c:pt>
                <c:pt idx="24">
                  <c:v>2.6542997370763255E-3</c:v>
                </c:pt>
                <c:pt idx="25">
                  <c:v>1.8954738223746579E-3</c:v>
                </c:pt>
              </c:numCache>
            </c:numRef>
          </c:val>
          <c:smooth val="0"/>
          <c:extLst>
            <c:ext xmlns:c16="http://schemas.microsoft.com/office/drawing/2014/chart" uri="{C3380CC4-5D6E-409C-BE32-E72D297353CC}">
              <c16:uniqueId val="{00000000-F14F-4A08-B42C-F0ABB42FBDF2}"/>
            </c:ext>
          </c:extLst>
        </c:ser>
        <c:dLbls>
          <c:showLegendKey val="0"/>
          <c:showVal val="0"/>
          <c:showCatName val="0"/>
          <c:showSerName val="0"/>
          <c:showPercent val="0"/>
          <c:showBubbleSize val="0"/>
        </c:dLbls>
        <c:smooth val="0"/>
        <c:axId val="72336512"/>
        <c:axId val="72338048"/>
      </c:lineChart>
      <c:catAx>
        <c:axId val="72336512"/>
        <c:scaling>
          <c:orientation val="minMax"/>
        </c:scaling>
        <c:delete val="0"/>
        <c:axPos val="b"/>
        <c:numFmt formatCode="General" sourceLinked="1"/>
        <c:majorTickMark val="cross"/>
        <c:minorTickMark val="none"/>
        <c:tickLblPos val="nextTo"/>
        <c:spPr>
          <a:ln w="25400">
            <a:solidFill>
              <a:schemeClr val="tx1"/>
            </a:solidFill>
          </a:ln>
        </c:spPr>
        <c:txPr>
          <a:bodyPr/>
          <a:lstStyle/>
          <a:p>
            <a:pPr>
              <a:defRPr sz="2000"/>
            </a:pPr>
            <a:endParaRPr lang="en-US"/>
          </a:p>
        </c:txPr>
        <c:crossAx val="72338048"/>
        <c:crosses val="autoZero"/>
        <c:auto val="1"/>
        <c:lblAlgn val="ctr"/>
        <c:lblOffset val="100"/>
        <c:tickLblSkip val="5"/>
        <c:noMultiLvlLbl val="0"/>
      </c:catAx>
      <c:valAx>
        <c:axId val="72338048"/>
        <c:scaling>
          <c:orientation val="minMax"/>
          <c:max val="0.1"/>
        </c:scaling>
        <c:delete val="0"/>
        <c:axPos val="l"/>
        <c:numFmt formatCode="General" sourceLinked="1"/>
        <c:majorTickMark val="out"/>
        <c:minorTickMark val="none"/>
        <c:tickLblPos val="nextTo"/>
        <c:spPr>
          <a:ln w="25400">
            <a:solidFill>
              <a:schemeClr val="tx1"/>
            </a:solidFill>
          </a:ln>
        </c:spPr>
        <c:txPr>
          <a:bodyPr/>
          <a:lstStyle/>
          <a:p>
            <a:pPr>
              <a:defRPr sz="2000"/>
            </a:pPr>
            <a:endParaRPr lang="en-US"/>
          </a:p>
        </c:txPr>
        <c:crossAx val="72336512"/>
        <c:crosses val="autoZero"/>
        <c:crossBetween val="midCat"/>
        <c:majorUnit val="5.00000000000001E-2"/>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2436730264486145"/>
          <c:y val="3.7334806833356354E-2"/>
          <c:w val="0.84977537182852392"/>
          <c:h val="0.71676691455234753"/>
        </c:manualLayout>
      </c:layout>
      <c:lineChart>
        <c:grouping val="standard"/>
        <c:varyColors val="0"/>
        <c:ser>
          <c:idx val="0"/>
          <c:order val="0"/>
          <c:tx>
            <c:strRef>
              <c:f>Sheet1!$G$1</c:f>
              <c:strCache>
                <c:ptCount val="1"/>
              </c:strCache>
            </c:strRef>
          </c:tx>
          <c:spPr>
            <a:ln w="31750">
              <a:solidFill>
                <a:schemeClr val="tx1"/>
              </a:solidFill>
            </a:ln>
          </c:spPr>
          <c:marker>
            <c:symbol val="none"/>
          </c:marker>
          <c:cat>
            <c:numRef>
              <c:f>Sheet1!$F$2:$F$27</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Sheet1!$G$2:$G$27</c:f>
              <c:numCache>
                <c:formatCode>General</c:formatCode>
                <c:ptCount val="26"/>
                <c:pt idx="0">
                  <c:v>0</c:v>
                </c:pt>
                <c:pt idx="1">
                  <c:v>7.8975346329796892E-4</c:v>
                </c:pt>
                <c:pt idx="2">
                  <c:v>7.6641550256712652E-3</c:v>
                </c:pt>
                <c:pt idx="3">
                  <c:v>2.3533259082042714E-2</c:v>
                </c:pt>
                <c:pt idx="4">
                  <c:v>4.5111761086323983E-2</c:v>
                </c:pt>
                <c:pt idx="5">
                  <c:v>6.6800942901579008E-2</c:v>
                </c:pt>
                <c:pt idx="6">
                  <c:v>8.4015677884650863E-2</c:v>
                </c:pt>
                <c:pt idx="7">
                  <c:v>9.4406142720007219E-2</c:v>
                </c:pt>
                <c:pt idx="8">
                  <c:v>9.7683407422720483E-2</c:v>
                </c:pt>
                <c:pt idx="9">
                  <c:v>9.4903810285741602E-2</c:v>
                </c:pt>
                <c:pt idx="10">
                  <c:v>8.773368489842015E-2</c:v>
                </c:pt>
                <c:pt idx="11">
                  <c:v>7.790940187557012E-2</c:v>
                </c:pt>
                <c:pt idx="12">
                  <c:v>6.6926308781048785E-2</c:v>
                </c:pt>
                <c:pt idx="13">
                  <c:v>5.5911102601206568E-2</c:v>
                </c:pt>
                <c:pt idx="14">
                  <c:v>4.5613095826210891E-2</c:v>
                </c:pt>
                <c:pt idx="15">
                  <c:v>3.6458198233541697E-2</c:v>
                </c:pt>
                <c:pt idx="16">
                  <c:v>2.8626144252410408E-2</c:v>
                </c:pt>
                <c:pt idx="17">
                  <c:v>2.2127450066335447E-2</c:v>
                </c:pt>
                <c:pt idx="18">
                  <c:v>1.6868577598884958E-2</c:v>
                </c:pt>
                <c:pt idx="19">
                  <c:v>1.2701517349487872E-2</c:v>
                </c:pt>
                <c:pt idx="20">
                  <c:v>9.4583187020803091E-3</c:v>
                </c:pt>
                <c:pt idx="21">
                  <c:v>6.9730679776991737E-3</c:v>
                </c:pt>
                <c:pt idx="22">
                  <c:v>5.0943666939663934E-3</c:v>
                </c:pt>
                <c:pt idx="23">
                  <c:v>3.6911660458369489E-3</c:v>
                </c:pt>
                <c:pt idx="24">
                  <c:v>2.6542997370763246E-3</c:v>
                </c:pt>
                <c:pt idx="25">
                  <c:v>1.8954738223746568E-3</c:v>
                </c:pt>
              </c:numCache>
            </c:numRef>
          </c:val>
          <c:smooth val="0"/>
          <c:extLst>
            <c:ext xmlns:c16="http://schemas.microsoft.com/office/drawing/2014/chart" uri="{C3380CC4-5D6E-409C-BE32-E72D297353CC}">
              <c16:uniqueId val="{00000000-02DF-4B39-B336-E481276B92CC}"/>
            </c:ext>
          </c:extLst>
        </c:ser>
        <c:dLbls>
          <c:showLegendKey val="0"/>
          <c:showVal val="0"/>
          <c:showCatName val="0"/>
          <c:showSerName val="0"/>
          <c:showPercent val="0"/>
          <c:showBubbleSize val="0"/>
        </c:dLbls>
        <c:smooth val="0"/>
        <c:axId val="72409088"/>
        <c:axId val="72410624"/>
      </c:lineChart>
      <c:catAx>
        <c:axId val="72409088"/>
        <c:scaling>
          <c:orientation val="minMax"/>
        </c:scaling>
        <c:delete val="0"/>
        <c:axPos val="b"/>
        <c:numFmt formatCode="General" sourceLinked="1"/>
        <c:majorTickMark val="cross"/>
        <c:minorTickMark val="none"/>
        <c:tickLblPos val="nextTo"/>
        <c:spPr>
          <a:ln w="25400">
            <a:solidFill>
              <a:schemeClr val="tx1"/>
            </a:solidFill>
          </a:ln>
        </c:spPr>
        <c:txPr>
          <a:bodyPr/>
          <a:lstStyle/>
          <a:p>
            <a:pPr>
              <a:defRPr sz="2000"/>
            </a:pPr>
            <a:endParaRPr lang="en-US"/>
          </a:p>
        </c:txPr>
        <c:crossAx val="72410624"/>
        <c:crosses val="autoZero"/>
        <c:auto val="1"/>
        <c:lblAlgn val="ctr"/>
        <c:lblOffset val="100"/>
        <c:tickLblSkip val="5"/>
        <c:noMultiLvlLbl val="0"/>
      </c:catAx>
      <c:valAx>
        <c:axId val="72410624"/>
        <c:scaling>
          <c:orientation val="minMax"/>
          <c:max val="0.1"/>
        </c:scaling>
        <c:delete val="0"/>
        <c:axPos val="l"/>
        <c:numFmt formatCode="General" sourceLinked="1"/>
        <c:majorTickMark val="out"/>
        <c:minorTickMark val="none"/>
        <c:tickLblPos val="nextTo"/>
        <c:spPr>
          <a:ln w="25400">
            <a:solidFill>
              <a:schemeClr val="tx1"/>
            </a:solidFill>
          </a:ln>
        </c:spPr>
        <c:txPr>
          <a:bodyPr/>
          <a:lstStyle/>
          <a:p>
            <a:pPr>
              <a:defRPr sz="2000"/>
            </a:pPr>
            <a:endParaRPr lang="en-US"/>
          </a:p>
        </c:txPr>
        <c:crossAx val="72409088"/>
        <c:crosses val="autoZero"/>
        <c:crossBetween val="midCat"/>
        <c:majorUnit val="5.0000000000000024E-2"/>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2436730264486143"/>
          <c:y val="3.733480683335641E-2"/>
          <c:w val="0.84977537182852414"/>
          <c:h val="0.71676691455234753"/>
        </c:manualLayout>
      </c:layout>
      <c:lineChart>
        <c:grouping val="standard"/>
        <c:varyColors val="0"/>
        <c:ser>
          <c:idx val="0"/>
          <c:order val="0"/>
          <c:tx>
            <c:strRef>
              <c:f>Sheet1!$G$1</c:f>
              <c:strCache>
                <c:ptCount val="1"/>
              </c:strCache>
            </c:strRef>
          </c:tx>
          <c:spPr>
            <a:ln w="31750">
              <a:solidFill>
                <a:schemeClr val="tx1"/>
              </a:solidFill>
            </a:ln>
          </c:spPr>
          <c:marker>
            <c:symbol val="none"/>
          </c:marker>
          <c:cat>
            <c:numRef>
              <c:f>Sheet1!$F$2:$F$27</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Sheet1!$G$2:$G$27</c:f>
              <c:numCache>
                <c:formatCode>General</c:formatCode>
                <c:ptCount val="26"/>
                <c:pt idx="0">
                  <c:v>0</c:v>
                </c:pt>
                <c:pt idx="1">
                  <c:v>7.8975346329796924E-4</c:v>
                </c:pt>
                <c:pt idx="2">
                  <c:v>7.6641550256712704E-3</c:v>
                </c:pt>
                <c:pt idx="3">
                  <c:v>2.3533259082042752E-2</c:v>
                </c:pt>
                <c:pt idx="4">
                  <c:v>4.5111761086324004E-2</c:v>
                </c:pt>
                <c:pt idx="5">
                  <c:v>6.6800942901579008E-2</c:v>
                </c:pt>
                <c:pt idx="6">
                  <c:v>8.4015677884650863E-2</c:v>
                </c:pt>
                <c:pt idx="7">
                  <c:v>9.4406142720007274E-2</c:v>
                </c:pt>
                <c:pt idx="8">
                  <c:v>9.7683407422720525E-2</c:v>
                </c:pt>
                <c:pt idx="9">
                  <c:v>9.4903810285741644E-2</c:v>
                </c:pt>
                <c:pt idx="10">
                  <c:v>8.773368489842015E-2</c:v>
                </c:pt>
                <c:pt idx="11">
                  <c:v>7.79094018755703E-2</c:v>
                </c:pt>
                <c:pt idx="12">
                  <c:v>6.6926308781048799E-2</c:v>
                </c:pt>
                <c:pt idx="13">
                  <c:v>5.5911102601206575E-2</c:v>
                </c:pt>
                <c:pt idx="14">
                  <c:v>4.5613095826210912E-2</c:v>
                </c:pt>
                <c:pt idx="15">
                  <c:v>3.6458198233541697E-2</c:v>
                </c:pt>
                <c:pt idx="16">
                  <c:v>2.8626144252410408E-2</c:v>
                </c:pt>
                <c:pt idx="17">
                  <c:v>2.2127450066335447E-2</c:v>
                </c:pt>
                <c:pt idx="18">
                  <c:v>1.6868577598884965E-2</c:v>
                </c:pt>
                <c:pt idx="19">
                  <c:v>1.2701517349487873E-2</c:v>
                </c:pt>
                <c:pt idx="20">
                  <c:v>9.4583187020803091E-3</c:v>
                </c:pt>
                <c:pt idx="21">
                  <c:v>6.9730679776991754E-3</c:v>
                </c:pt>
                <c:pt idx="22">
                  <c:v>5.0943666939663977E-3</c:v>
                </c:pt>
                <c:pt idx="23">
                  <c:v>3.6911660458369498E-3</c:v>
                </c:pt>
                <c:pt idx="24">
                  <c:v>2.6542997370763255E-3</c:v>
                </c:pt>
                <c:pt idx="25">
                  <c:v>1.8954738223746579E-3</c:v>
                </c:pt>
              </c:numCache>
            </c:numRef>
          </c:val>
          <c:smooth val="0"/>
          <c:extLst>
            <c:ext xmlns:c16="http://schemas.microsoft.com/office/drawing/2014/chart" uri="{C3380CC4-5D6E-409C-BE32-E72D297353CC}">
              <c16:uniqueId val="{00000000-8CFB-414F-B699-CEE2D1638A8D}"/>
            </c:ext>
          </c:extLst>
        </c:ser>
        <c:dLbls>
          <c:showLegendKey val="0"/>
          <c:showVal val="0"/>
          <c:showCatName val="0"/>
          <c:showSerName val="0"/>
          <c:showPercent val="0"/>
          <c:showBubbleSize val="0"/>
        </c:dLbls>
        <c:smooth val="0"/>
        <c:axId val="72553984"/>
        <c:axId val="72555520"/>
      </c:lineChart>
      <c:catAx>
        <c:axId val="72553984"/>
        <c:scaling>
          <c:orientation val="minMax"/>
        </c:scaling>
        <c:delete val="0"/>
        <c:axPos val="b"/>
        <c:numFmt formatCode="General" sourceLinked="1"/>
        <c:majorTickMark val="cross"/>
        <c:minorTickMark val="none"/>
        <c:tickLblPos val="nextTo"/>
        <c:spPr>
          <a:ln w="25400">
            <a:solidFill>
              <a:schemeClr val="tx1"/>
            </a:solidFill>
          </a:ln>
        </c:spPr>
        <c:txPr>
          <a:bodyPr/>
          <a:lstStyle/>
          <a:p>
            <a:pPr>
              <a:defRPr sz="2000"/>
            </a:pPr>
            <a:endParaRPr lang="en-US"/>
          </a:p>
        </c:txPr>
        <c:crossAx val="72555520"/>
        <c:crosses val="autoZero"/>
        <c:auto val="1"/>
        <c:lblAlgn val="ctr"/>
        <c:lblOffset val="100"/>
        <c:tickLblSkip val="5"/>
        <c:noMultiLvlLbl val="0"/>
      </c:catAx>
      <c:valAx>
        <c:axId val="72555520"/>
        <c:scaling>
          <c:orientation val="minMax"/>
          <c:max val="0.1"/>
        </c:scaling>
        <c:delete val="0"/>
        <c:axPos val="l"/>
        <c:numFmt formatCode="General" sourceLinked="1"/>
        <c:majorTickMark val="out"/>
        <c:minorTickMark val="none"/>
        <c:tickLblPos val="nextTo"/>
        <c:spPr>
          <a:ln w="25400">
            <a:solidFill>
              <a:schemeClr val="tx1"/>
            </a:solidFill>
          </a:ln>
        </c:spPr>
        <c:txPr>
          <a:bodyPr/>
          <a:lstStyle/>
          <a:p>
            <a:pPr>
              <a:defRPr sz="2000"/>
            </a:pPr>
            <a:endParaRPr lang="en-US"/>
          </a:p>
        </c:txPr>
        <c:crossAx val="72553984"/>
        <c:crosses val="autoZero"/>
        <c:crossBetween val="midCat"/>
        <c:majorUnit val="5.00000000000001E-2"/>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88.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5.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drawing1.xml><?xml version="1.0" encoding="utf-8"?>
<c:userShapes xmlns:c="http://schemas.openxmlformats.org/drawingml/2006/chart">
  <cdr:relSizeAnchor xmlns:cdr="http://schemas.openxmlformats.org/drawingml/2006/chartDrawing">
    <cdr:from>
      <cdr:x>0.76923</cdr:x>
      <cdr:y>0.62</cdr:y>
    </cdr:from>
    <cdr:to>
      <cdr:x>0.79808</cdr:x>
      <cdr:y>0.7193</cdr:y>
    </cdr:to>
    <cdr:sp macro="" textlink="">
      <cdr:nvSpPr>
        <cdr:cNvPr id="3" name="Straight Arrow Connector 2"/>
        <cdr:cNvSpPr/>
      </cdr:nvSpPr>
      <cdr:spPr>
        <a:xfrm xmlns:a="http://schemas.openxmlformats.org/drawingml/2006/main" rot="5400000">
          <a:off x="6021137" y="2437063"/>
          <a:ext cx="378326" cy="228600"/>
        </a:xfrm>
        <a:prstGeom xmlns:a="http://schemas.openxmlformats.org/drawingml/2006/main" prst="straightConnector1">
          <a:avLst/>
        </a:prstGeom>
        <a:ln xmlns:a="http://schemas.openxmlformats.org/drawingml/2006/main" w="25400">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0.76923</cdr:x>
      <cdr:y>0.64912</cdr:y>
    </cdr:from>
    <cdr:to>
      <cdr:x>0.78846</cdr:x>
      <cdr:y>0.7193</cdr:y>
    </cdr:to>
    <cdr:sp macro="" textlink="">
      <cdr:nvSpPr>
        <cdr:cNvPr id="3" name="Straight Arrow Connector 2"/>
        <cdr:cNvSpPr/>
      </cdr:nvSpPr>
      <cdr:spPr>
        <a:xfrm xmlns:a="http://schemas.openxmlformats.org/drawingml/2006/main" rot="5400000">
          <a:off x="6096000" y="2819400"/>
          <a:ext cx="152400" cy="304800"/>
        </a:xfrm>
        <a:prstGeom xmlns:a="http://schemas.openxmlformats.org/drawingml/2006/main" prst="straightConnector1">
          <a:avLst/>
        </a:prstGeom>
        <a:ln xmlns:a="http://schemas.openxmlformats.org/drawingml/2006/main" w="25400">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7-02-23T04:28:08.7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19050 11162 0,'25'0'140,"0"0"-77,0 0-48,0 0 17,-1 0-17,1 0 1,25 0 31,-25 0-47,-1 0 15,1 0 1,0 0 0,0 0-1,0 0 32,-1 25-47,1-25 16,0 0 15,0 0-31,-25 25 94,25-25-47,-1 0-47,-24 25 31,25-25 0,-25 24 0,25-24-15,0 0 15,0 0-15,-25 25 0,24-25 15,1 25-31,0-25 31,0 0-15,-25 25 15,25-25-15,-25 25 93,-25-25-31,25 24-31,-25-24-31,0 0-1,0 0 16,1 0 32,-26 25-1,25-25-15,0 0 94,1 0-125,-26 25-16,25 0 46,-24 0 79,-1-25-125,25 0 63,-49 0 187,49 24-250,0-24 16,0 0-1,25 25 157,-24-25-156,-1 25-1,25 0 1,0-50 484,0 0-484,0 0-1,-25 1 173,25-1-157,0 0-15,0 0 46,0 50 266,0 0-297,0 0 1,0-1-17,25-24-15,-25 25 16,0 0 46,0 0 17,25-25-17,-25 25-46,0-1 31,24-24-32,-24 25 32,25 0 172,0 0-204,25-25 1,-1 0-16,-24 25 16,0-25-1,0 0-15,-25 24 16,24-24 62,1 0-47,0 0-15,0 0 31,24 0-16,-24 0-31,25 0 16,-1 0-1,1 0 1,0 0-16,-26 0 31,1 0 0,0 0 16,25 0-31,-1 0-16,26-24 16,-26 24-1,1-25-15,0 25 16,-26 0-1,1 0 1,0 0 47,0 0-48,0 0 1,24 0-16,1 0 31,24 0-31,-24 0 16,-1 0-1,-24 0 1,25 0 0,-25 0-16,-25 25 156,-25-25-109,0 0-32,0 0 1,0 0 15,-24 0-15,24 0-1,0 0 17,0 0-17,1 0 17,-1 0-17,0 0 16,0 0-15,0 0 0,1 0-1,-1 0 1,0 0 15,0-25-31,0 25 16,1 0 31,-26 0-32,0 0 1,-24 0 0,0-25-1,-1 25 1,1 0-1,-1 0-15,26 0 16,24 0 0,0 0-1,-25 0 48,26 0-48,-1 0 17,50 0 186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7-02-23T04:28:14.1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19943 11460 0,'0'-25'47,"25"25"-16,25 0-15,-1 0-1,1 0 1,-25 0 15,0 0-31,-1 0 47,1 0-31,0 0 187,0 0-172,0 25-31,-1-25 16,1 25-16,0-25 15,0 0 1,0 24 0,-1-24-1,1 25-15,0-25 47,0 0 0,-25 25-31,25-25-1,-25 25 110,0 0-47,-25-25-62,0 0 0,0 0 31,-24 0-1,-1 0-30,25 0 0,0 0-1,-24 0 1,24 0 15,-25 0 16,50-25-31,-24 25-1,-26 0 1,0 0 0,26-25-1,-1 25 1,0-25 78,0 25-79,-24-25 1,24 25-16,0 0 31,0 0-31,0 0 63,0-24-1,1 24-62,-1 0 16,0 0-1,0 0 1,0 0 62,1 0-62,-1 0-16,-74 74 31,99-49-15,-25 0-1,25-1 173,-50 1-188,25 0 15,1-25 1,24 25 62,-50 24 16,0-24-79,50 0 1,-24-25 47,-1 0 140,-25 0-188,1 25 1,24 0 0,0-25-1,0 0 141,0 0 16,1 0-125,24-25 141,0 0-157,0 0 31,24 25 1,-24-25-32,0 1 125,0-1-124,0 0 108,0 0-93,0 0 47,0 1-94,0-1 31,0 0 0,0 0 32,0 0 46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7-02-23T04:28:20.7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20787 11757 0,'0'0'16,"24"0"62,1 0-63,0 0 32,0 0-16,0 0-15,24 0 0,1 0-16,24 0 15,-24 0 1,0 25 0,-26-25 62,1 0-63,0 0 1,0 0-16,24 0 156,-24 0-125,25 0-31,-25 0 32,-1 0-32,1 0 218,0 0-171,0 0-31,0 0-16,-1 0 266,1 0-251,-25 25 1,25-25-1,0 0 1,0 0 15,24 25-15,-24-25 31,0 0 62,0 0 79,-1 0-173,1 0 173,-25-25-188,25 25 31,0 0 0,0 0 282,-1 0-298,-48 0 485,-1 0-359,0 0-125,-25 0 15,26 25 16,-1-25 15,-25 25-30,25-25-17,-24 0-15,24 0 16,-25 0-1,1 0 1,49-25 47,-25 25-48,0 0-15,0 0 16,1 0 15,-1-25-31,0 25 0,-25 0 94,26 0-79,-1 0 1,25-25 0,-25 25 15,0 0-31,25-25 16,-25 25 15,1 0 0,-1-24 16,0 24-47,0 0 31,-24 0 32,49-25-63,-50 25 15,0-25 1,1 25-16,-26 0 16,50 0 15,1 0 16,-51 0-16,50 0-15,1 0 140,-1-25-156,0 25 31,0 0 16,0 0 15,1 0-46,-1 0 78,25-25 0,25 25-32,-25-24-46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7-02-23T04:28:25.3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21977 11906 0,'25'0'156,"0"0"-140,0 0 46,24 0-46,-24 0 15,0 0-15,25 0 0,-26 0 15,1 0 16,0 0-16,25 0-15,-26 0-1,26 0 1,-25 0-1,24 0 1,-24 0 109,25 0-109,-25 0-1,-1 0 17,1 0-32,0 0 93,0 0-61,0-25-17,-1 25 32,1-24 78,-25-1-31,25 25-47,0 0 0,0 0-32,-25-25 32,24 25 125,1 0-110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64441968-DA77-4CE6-99F2-A07A82BA5CD6}" type="datetimeFigureOut">
              <a:rPr lang="en-US"/>
              <a:pPr>
                <a:defRPr/>
              </a:pPr>
              <a:t>4/3/2018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539CCD-018F-4AEA-ABCF-889AD92439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E3071-881F-4831-9F14-6FC72229E909}" type="slidenum">
              <a:rPr lang="en-US" altLang="en-US" smtClean="0">
                <a:latin typeface="Arial" panose="020B0604020202020204" pitchFamily="34" charset="0"/>
              </a:rPr>
              <a:pPr>
                <a:spcBef>
                  <a:spcPct val="0"/>
                </a:spcBef>
              </a:pPr>
              <a:t>14</a:t>
            </a:fld>
            <a:endParaRPr lang="en-US" altLang="en-US" smtClean="0">
              <a:latin typeface="Arial" panose="020B0604020202020204" pitchFamily="34" charset="0"/>
            </a:endParaRPr>
          </a:p>
        </p:txBody>
      </p:sp>
      <p:sp>
        <p:nvSpPr>
          <p:cNvPr id="3891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413E80D-6F97-4D38-91A8-1A7699EF9CB7}" type="slidenum">
              <a:rPr lang="en-US" altLang="en-US">
                <a:latin typeface="Times New Roman" panose="02020603050405020304" pitchFamily="18" charset="0"/>
              </a:rPr>
              <a:pPr algn="r" eaLnBrk="1" hangingPunct="1">
                <a:spcBef>
                  <a:spcPct val="0"/>
                </a:spcBef>
              </a:pPr>
              <a:t>14</a:t>
            </a:fld>
            <a:endParaRPr lang="en-US" altLang="en-US">
              <a:latin typeface="Times New Roman" panose="02020603050405020304" pitchFamily="18" charset="0"/>
            </a:endParaRPr>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407327-634F-475D-9D41-8DBBDD7E1540}" type="slidenum">
              <a:rPr lang="en-US" altLang="en-US" smtClean="0">
                <a:latin typeface="Arial" panose="020B0604020202020204" pitchFamily="34" charset="0"/>
              </a:rPr>
              <a:pPr>
                <a:spcBef>
                  <a:spcPct val="0"/>
                </a:spcBef>
              </a:pPr>
              <a:t>18</a:t>
            </a:fld>
            <a:endParaRPr lang="en-US" altLang="en-US" smtClean="0">
              <a:latin typeface="Arial" panose="020B0604020202020204" pitchFamily="34" charset="0"/>
            </a:endParaRPr>
          </a:p>
        </p:txBody>
      </p:sp>
      <p:sp>
        <p:nvSpPr>
          <p:cNvPr id="440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0FB35B2-F6B2-4E2E-9733-8BA5C4A6CC9B}" type="slidenum">
              <a:rPr lang="en-US" altLang="en-US">
                <a:latin typeface="Times New Roman" panose="02020603050405020304" pitchFamily="18" charset="0"/>
              </a:rPr>
              <a:pPr algn="r" eaLnBrk="1" hangingPunct="1">
                <a:spcBef>
                  <a:spcPct val="0"/>
                </a:spcBef>
              </a:pPr>
              <a:t>18</a:t>
            </a:fld>
            <a:endParaRPr lang="en-US" altLang="en-US">
              <a:latin typeface="Times New Roman" panose="02020603050405020304" pitchFamily="18" charset="0"/>
            </a:endParaRPr>
          </a:p>
        </p:txBody>
      </p:sp>
      <p:sp>
        <p:nvSpPr>
          <p:cNvPr id="4403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50B69F-053D-4E0E-A6F8-2D063E8C444B}" type="slidenum">
              <a:rPr lang="en-US" altLang="en-US" smtClean="0">
                <a:latin typeface="Arial" panose="020B0604020202020204" pitchFamily="34" charset="0"/>
              </a:rPr>
              <a:pPr>
                <a:spcBef>
                  <a:spcPct val="0"/>
                </a:spcBef>
              </a:pPr>
              <a:t>19</a:t>
            </a:fld>
            <a:endParaRPr lang="en-US" altLang="en-US" smtClean="0">
              <a:latin typeface="Arial" panose="020B0604020202020204" pitchFamily="34" charset="0"/>
            </a:endParaRPr>
          </a:p>
        </p:txBody>
      </p:sp>
      <p:sp>
        <p:nvSpPr>
          <p:cNvPr id="460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BA81E3F-4928-44DA-BB5F-53FB8669B71C}" type="slidenum">
              <a:rPr lang="en-US" altLang="en-US">
                <a:latin typeface="Times New Roman" panose="02020603050405020304" pitchFamily="18" charset="0"/>
              </a:rPr>
              <a:pPr algn="r" eaLnBrk="1" hangingPunct="1">
                <a:spcBef>
                  <a:spcPct val="0"/>
                </a:spcBef>
              </a:pPr>
              <a:t>19</a:t>
            </a:fld>
            <a:endParaRPr lang="en-US" altLang="en-US">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9F43D5-8610-46CB-A318-4B372F152F92}"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
        <p:nvSpPr>
          <p:cNvPr id="4813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F3D20A9-6545-4CEF-9366-CB5116FE3E7A}" type="slidenum">
              <a:rPr lang="en-US" altLang="en-US">
                <a:latin typeface="Times New Roman" panose="02020603050405020304" pitchFamily="18" charset="0"/>
              </a:rPr>
              <a:pPr algn="r" eaLnBrk="1" hangingPunct="1">
                <a:spcBef>
                  <a:spcPct val="0"/>
                </a:spcBef>
              </a:pPr>
              <a:t>20</a:t>
            </a:fld>
            <a:endParaRPr lang="en-US" altLang="en-US">
              <a:latin typeface="Times New Roman" panose="02020603050405020304" pitchFamily="18" charset="0"/>
            </a:endParaRPr>
          </a:p>
        </p:txBody>
      </p:sp>
      <p:sp>
        <p:nvSpPr>
          <p:cNvPr id="4813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3403B0-20C1-413A-B099-FBF20C6F1796}" type="slidenum">
              <a:rPr lang="en-US" altLang="en-US" smtClean="0">
                <a:latin typeface="Arial" panose="020B0604020202020204" pitchFamily="34" charset="0"/>
              </a:rPr>
              <a:pPr>
                <a:spcBef>
                  <a:spcPct val="0"/>
                </a:spcBef>
              </a:pPr>
              <a:t>28</a:t>
            </a:fld>
            <a:endParaRPr lang="en-US" altLang="en-US" smtClean="0">
              <a:latin typeface="Arial" panose="020B0604020202020204" pitchFamily="34" charset="0"/>
            </a:endParaRPr>
          </a:p>
        </p:txBody>
      </p:sp>
      <p:sp>
        <p:nvSpPr>
          <p:cNvPr id="573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E24A288-9340-4303-9D72-108660EA5F67}" type="slidenum">
              <a:rPr lang="en-US" altLang="en-US">
                <a:latin typeface="Times New Roman" panose="02020603050405020304" pitchFamily="18" charset="0"/>
              </a:rPr>
              <a:pPr algn="r" eaLnBrk="1" hangingPunct="1">
                <a:spcBef>
                  <a:spcPct val="0"/>
                </a:spcBef>
              </a:pPr>
              <a:t>28</a:t>
            </a:fld>
            <a:endParaRPr lang="en-US" altLang="en-US">
              <a:latin typeface="Times New Roman" panose="02020603050405020304" pitchFamily="18" charset="0"/>
            </a:endParaRPr>
          </a:p>
        </p:txBody>
      </p:sp>
      <p:sp>
        <p:nvSpPr>
          <p:cNvPr id="5734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cs typeface="Arial" panose="020B0604020202020204" pitchFamily="34" charset="0"/>
              </a:rPr>
              <a:t>Rajiv</a:t>
            </a: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0992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0447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689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A8E5672B-E7A7-4D93-AFF8-37143F7C3716}" type="datetime1">
              <a:rPr lang="en-US"/>
              <a:pPr>
                <a:defRPr/>
              </a:pPr>
              <a:t>4/3/2018</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Rajiv</a:t>
            </a:r>
          </a:p>
        </p:txBody>
      </p:sp>
      <p:sp>
        <p:nvSpPr>
          <p:cNvPr id="6" name="Rectangle 6"/>
          <p:cNvSpPr>
            <a:spLocks noGrp="1" noChangeArrowheads="1"/>
          </p:cNvSpPr>
          <p:nvPr>
            <p:ph type="sldNum" sz="quarter" idx="12"/>
          </p:nvPr>
        </p:nvSpPr>
        <p:spPr/>
        <p:txBody>
          <a:bodyPr/>
          <a:lstStyle>
            <a:lvl1pPr>
              <a:defRPr/>
            </a:lvl1pPr>
          </a:lstStyle>
          <a:p>
            <a:pPr>
              <a:defRPr/>
            </a:pPr>
            <a:fld id="{20AD90FE-FB91-40D9-97CF-BB65A992435D}" type="slidenum">
              <a:rPr lang="en-US" altLang="en-US"/>
              <a:pPr>
                <a:defRPr/>
              </a:pPr>
              <a:t>‹#›</a:t>
            </a:fld>
            <a:endParaRPr lang="en-US" altLang="en-US"/>
          </a:p>
        </p:txBody>
      </p:sp>
    </p:spTree>
    <p:extLst>
      <p:ext uri="{BB962C8B-B14F-4D97-AF65-F5344CB8AC3E}">
        <p14:creationId xmlns:p14="http://schemas.microsoft.com/office/powerpoint/2010/main" val="380388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fld id="{D2503831-14BC-4039-A025-40FB09229CE0}" type="datetime1">
              <a:rPr lang="en-US"/>
              <a:pPr>
                <a:defRPr/>
              </a:pPr>
              <a:t>4/3/2018</a:t>
            </a:fld>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Rajiv</a:t>
            </a:r>
          </a:p>
        </p:txBody>
      </p:sp>
      <p:sp>
        <p:nvSpPr>
          <p:cNvPr id="5" name="Rectangle 6"/>
          <p:cNvSpPr>
            <a:spLocks noGrp="1" noChangeArrowheads="1"/>
          </p:cNvSpPr>
          <p:nvPr>
            <p:ph type="sldNum" sz="quarter" idx="12"/>
          </p:nvPr>
        </p:nvSpPr>
        <p:spPr/>
        <p:txBody>
          <a:bodyPr/>
          <a:lstStyle>
            <a:lvl1pPr>
              <a:defRPr/>
            </a:lvl1pPr>
          </a:lstStyle>
          <a:p>
            <a:pPr>
              <a:defRPr/>
            </a:pPr>
            <a:fld id="{934EA759-3065-4B69-BA06-57C77976DE41}" type="slidenum">
              <a:rPr lang="en-US" altLang="en-US"/>
              <a:pPr>
                <a:defRPr/>
              </a:pPr>
              <a:t>‹#›</a:t>
            </a:fld>
            <a:endParaRPr lang="en-US" altLang="en-US"/>
          </a:p>
        </p:txBody>
      </p:sp>
    </p:spTree>
    <p:extLst>
      <p:ext uri="{BB962C8B-B14F-4D97-AF65-F5344CB8AC3E}">
        <p14:creationId xmlns:p14="http://schemas.microsoft.com/office/powerpoint/2010/main" val="247543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740242-2C6D-4BCF-B0B7-F81DBB35CE4C}" type="slidenum">
              <a:rPr lang="en-US" altLang="en-US"/>
              <a:pPr>
                <a:defRPr/>
              </a:pPr>
              <a:t>‹#›</a:t>
            </a:fld>
            <a:endParaRPr lang="en-US" altLang="en-US"/>
          </a:p>
        </p:txBody>
      </p:sp>
    </p:spTree>
    <p:extLst>
      <p:ext uri="{BB962C8B-B14F-4D97-AF65-F5344CB8AC3E}">
        <p14:creationId xmlns:p14="http://schemas.microsoft.com/office/powerpoint/2010/main" val="289773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6158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3882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537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465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7099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1386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338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289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0C104022-3498-4799-B667-54C2AB087504}" type="datetimeFigureOut">
              <a:rPr lang="en-US"/>
              <a:pPr>
                <a:defRPr/>
              </a:pPr>
              <a:t>4/3/2018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B158E62-B61E-401A-86A7-5A03F5F0D2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562" r:id="rId1"/>
    <p:sldLayoutId id="2147485563" r:id="rId2"/>
    <p:sldLayoutId id="2147485564" r:id="rId3"/>
    <p:sldLayoutId id="2147485565" r:id="rId4"/>
    <p:sldLayoutId id="2147485566" r:id="rId5"/>
    <p:sldLayoutId id="2147485567" r:id="rId6"/>
    <p:sldLayoutId id="2147485568" r:id="rId7"/>
    <p:sldLayoutId id="2147485569" r:id="rId8"/>
    <p:sldLayoutId id="2147485570" r:id="rId9"/>
    <p:sldLayoutId id="2147485571" r:id="rId10"/>
    <p:sldLayoutId id="2147485572" r:id="rId11"/>
    <p:sldLayoutId id="2147485573" r:id="rId12"/>
    <p:sldLayoutId id="2147485574" r:id="rId13"/>
    <p:sldLayoutId id="2147485576" r:id="rId14"/>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8.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22.vml"/><Relationship Id="rId5" Type="http://schemas.openxmlformats.org/officeDocument/2006/relationships/image" Target="../media/image35.w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3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image" Target="../media/image4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31.vml"/><Relationship Id="rId5" Type="http://schemas.openxmlformats.org/officeDocument/2006/relationships/image" Target="../media/image48.png"/><Relationship Id="rId4" Type="http://schemas.openxmlformats.org/officeDocument/2006/relationships/image" Target="../media/image47.wmf"/></Relationships>
</file>

<file path=ppt/slides/_rels/slide4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5.bin"/><Relationship Id="rId7" Type="http://schemas.openxmlformats.org/officeDocument/2006/relationships/image" Target="../media/image55.png"/><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540.png"/><Relationship Id="rId11" Type="http://schemas.openxmlformats.org/officeDocument/2006/relationships/image" Target="../media/image57.png"/><Relationship Id="rId5" Type="http://schemas.openxmlformats.org/officeDocument/2006/relationships/image" Target="../media/image54.png"/><Relationship Id="rId10" Type="http://schemas.openxmlformats.org/officeDocument/2006/relationships/image" Target="../media/image56.png"/><Relationship Id="rId4" Type="http://schemas.openxmlformats.org/officeDocument/2006/relationships/image" Target="../media/image52.wmf"/><Relationship Id="rId9" Type="http://schemas.openxmlformats.org/officeDocument/2006/relationships/image" Target="../media/image5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image" Target="../media/image5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image" Target="../media/image59.wmf"/><Relationship Id="rId5" Type="http://schemas.openxmlformats.org/officeDocument/2006/relationships/oleObject" Target="../embeddings/oleObject49.bin"/><Relationship Id="rId4"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36.vml"/><Relationship Id="rId4" Type="http://schemas.openxmlformats.org/officeDocument/2006/relationships/image" Target="../media/image6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37.vml"/><Relationship Id="rId4" Type="http://schemas.openxmlformats.org/officeDocument/2006/relationships/image" Target="../media/image6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63.wmf"/><Relationship Id="rId5" Type="http://schemas.openxmlformats.org/officeDocument/2006/relationships/oleObject" Target="../embeddings/oleObject53.bin"/><Relationship Id="rId4" Type="http://schemas.openxmlformats.org/officeDocument/2006/relationships/image" Target="../media/image6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3.xml"/><Relationship Id="rId1" Type="http://schemas.openxmlformats.org/officeDocument/2006/relationships/vmlDrawing" Target="../drawings/vmlDrawing39.vml"/><Relationship Id="rId4" Type="http://schemas.openxmlformats.org/officeDocument/2006/relationships/image" Target="../media/image6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40.vml"/><Relationship Id="rId4" Type="http://schemas.openxmlformats.org/officeDocument/2006/relationships/image" Target="../media/image6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3.xml"/><Relationship Id="rId1" Type="http://schemas.openxmlformats.org/officeDocument/2006/relationships/vmlDrawing" Target="../drawings/vmlDrawing41.vml"/><Relationship Id="rId4" Type="http://schemas.openxmlformats.org/officeDocument/2006/relationships/image" Target="../media/image6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image" Target="../media/image68.wmf"/><Relationship Id="rId5" Type="http://schemas.openxmlformats.org/officeDocument/2006/relationships/oleObject" Target="../embeddings/oleObject58.bin"/><Relationship Id="rId4" Type="http://schemas.openxmlformats.org/officeDocument/2006/relationships/image" Target="../media/image6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43.vml"/><Relationship Id="rId4" Type="http://schemas.openxmlformats.org/officeDocument/2006/relationships/image" Target="../media/image6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44.vml"/><Relationship Id="rId6" Type="http://schemas.openxmlformats.org/officeDocument/2006/relationships/image" Target="../media/image71.wmf"/><Relationship Id="rId5" Type="http://schemas.openxmlformats.org/officeDocument/2006/relationships/oleObject" Target="../embeddings/oleObject61.bin"/><Relationship Id="rId4" Type="http://schemas.openxmlformats.org/officeDocument/2006/relationships/image" Target="../media/image7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xml"/><Relationship Id="rId1" Type="http://schemas.openxmlformats.org/officeDocument/2006/relationships/vmlDrawing" Target="../drawings/vmlDrawing45.vml"/><Relationship Id="rId4" Type="http://schemas.openxmlformats.org/officeDocument/2006/relationships/image" Target="../media/image7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6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46.vml"/><Relationship Id="rId4" Type="http://schemas.openxmlformats.org/officeDocument/2006/relationships/image" Target="../media/image7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vmlDrawing" Target="../drawings/vmlDrawing47.vml"/><Relationship Id="rId4" Type="http://schemas.openxmlformats.org/officeDocument/2006/relationships/image" Target="../media/image7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vmlDrawing" Target="../drawings/vmlDrawing48.vml"/><Relationship Id="rId4" Type="http://schemas.openxmlformats.org/officeDocument/2006/relationships/image" Target="../media/image75.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vmlDrawing" Target="../drawings/vmlDrawing49.vml"/><Relationship Id="rId6" Type="http://schemas.openxmlformats.org/officeDocument/2006/relationships/image" Target="../media/image77.wmf"/><Relationship Id="rId5" Type="http://schemas.openxmlformats.org/officeDocument/2006/relationships/oleObject" Target="../embeddings/oleObject67.bin"/><Relationship Id="rId4" Type="http://schemas.openxmlformats.org/officeDocument/2006/relationships/image" Target="../media/image7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vmlDrawing" Target="../drawings/vmlDrawing50.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image" Target="../media/image81.wmf"/><Relationship Id="rId5" Type="http://schemas.openxmlformats.org/officeDocument/2006/relationships/oleObject" Target="../embeddings/oleObject71.bin"/><Relationship Id="rId4" Type="http://schemas.openxmlformats.org/officeDocument/2006/relationships/image" Target="../media/image8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vmlDrawing" Target="../drawings/vmlDrawing52.vml"/><Relationship Id="rId4" Type="http://schemas.openxmlformats.org/officeDocument/2006/relationships/image" Target="../media/image5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53.vml"/><Relationship Id="rId4" Type="http://schemas.openxmlformats.org/officeDocument/2006/relationships/image" Target="../media/image82.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6.xml"/><Relationship Id="rId7" Type="http://schemas.openxmlformats.org/officeDocument/2006/relationships/image" Target="../media/image84.wmf"/><Relationship Id="rId2" Type="http://schemas.openxmlformats.org/officeDocument/2006/relationships/slideLayout" Target="../slideLayouts/slideLayout3.xml"/><Relationship Id="rId1" Type="http://schemas.openxmlformats.org/officeDocument/2006/relationships/vmlDrawing" Target="../drawings/vmlDrawing54.vml"/><Relationship Id="rId6" Type="http://schemas.openxmlformats.org/officeDocument/2006/relationships/oleObject" Target="../embeddings/oleObject75.bin"/><Relationship Id="rId5" Type="http://schemas.openxmlformats.org/officeDocument/2006/relationships/image" Target="../media/image83.wmf"/><Relationship Id="rId4" Type="http://schemas.openxmlformats.org/officeDocument/2006/relationships/oleObject" Target="../embeddings/oleObject74.bin"/><Relationship Id="rId9" Type="http://schemas.openxmlformats.org/officeDocument/2006/relationships/image" Target="../media/image85.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vmlDrawing" Target="../drawings/vmlDrawing55.vml"/><Relationship Id="rId6" Type="http://schemas.openxmlformats.org/officeDocument/2006/relationships/image" Target="../media/image87.wmf"/><Relationship Id="rId5" Type="http://schemas.openxmlformats.org/officeDocument/2006/relationships/oleObject" Target="../embeddings/oleObject78.bin"/><Relationship Id="rId4" Type="http://schemas.openxmlformats.org/officeDocument/2006/relationships/image" Target="../media/image86.wmf"/></Relationships>
</file>

<file path=ppt/slides/_rels/slide7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image" Target="../media/image91.wmf"/><Relationship Id="rId5" Type="http://schemas.openxmlformats.org/officeDocument/2006/relationships/oleObject" Target="../embeddings/oleObject83.bin"/><Relationship Id="rId4" Type="http://schemas.openxmlformats.org/officeDocument/2006/relationships/image" Target="../media/image88.wmf"/></Relationships>
</file>

<file path=ppt/slides/_rels/slide7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vmlDrawing" Target="../drawings/vmlDrawing58.vml"/><Relationship Id="rId6" Type="http://schemas.openxmlformats.org/officeDocument/2006/relationships/image" Target="../media/image93.wmf"/><Relationship Id="rId5" Type="http://schemas.openxmlformats.org/officeDocument/2006/relationships/oleObject" Target="../embeddings/oleObject85.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7.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98.emf"/><Relationship Id="rId3" Type="http://schemas.openxmlformats.org/officeDocument/2006/relationships/chart" Target="../charts/chart5.xml"/><Relationship Id="rId7" Type="http://schemas.openxmlformats.org/officeDocument/2006/relationships/image" Target="../media/image96.wmf"/><Relationship Id="rId12" Type="http://schemas.openxmlformats.org/officeDocument/2006/relationships/customXml" Target="../ink/ink2.xml"/><Relationship Id="rId17" Type="http://schemas.openxmlformats.org/officeDocument/2006/relationships/image" Target="../media/image100.emf"/><Relationship Id="rId2" Type="http://schemas.openxmlformats.org/officeDocument/2006/relationships/slideLayout" Target="../slideLayouts/slideLayout3.xml"/><Relationship Id="rId16" Type="http://schemas.openxmlformats.org/officeDocument/2006/relationships/customXml" Target="../ink/ink4.xml"/><Relationship Id="rId1" Type="http://schemas.openxmlformats.org/officeDocument/2006/relationships/vmlDrawing" Target="../drawings/vmlDrawing59.vml"/><Relationship Id="rId6" Type="http://schemas.openxmlformats.org/officeDocument/2006/relationships/oleObject" Target="../embeddings/oleObject89.bin"/><Relationship Id="rId11" Type="http://schemas.openxmlformats.org/officeDocument/2006/relationships/image" Target="../media/image97.emf"/><Relationship Id="rId5" Type="http://schemas.openxmlformats.org/officeDocument/2006/relationships/image" Target="../media/image95.wmf"/><Relationship Id="rId15" Type="http://schemas.openxmlformats.org/officeDocument/2006/relationships/image" Target="../media/image99.emf"/><Relationship Id="rId10" Type="http://schemas.openxmlformats.org/officeDocument/2006/relationships/customXml" Target="../ink/ink1.xml"/><Relationship Id="rId4" Type="http://schemas.openxmlformats.org/officeDocument/2006/relationships/oleObject" Target="../embeddings/oleObject88.bin"/><Relationship Id="rId9" Type="http://schemas.openxmlformats.org/officeDocument/2006/relationships/image" Target="../media/image97.wmf"/><Relationship Id="rId14" Type="http://schemas.openxmlformats.org/officeDocument/2006/relationships/customXml" Target="../ink/ink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chart" Target="../charts/chart6.xml"/><Relationship Id="rId7" Type="http://schemas.openxmlformats.org/officeDocument/2006/relationships/image" Target="../media/image98.wmf"/><Relationship Id="rId2" Type="http://schemas.openxmlformats.org/officeDocument/2006/relationships/slideLayout" Target="../slideLayouts/slideLayout3.xml"/><Relationship Id="rId1" Type="http://schemas.openxmlformats.org/officeDocument/2006/relationships/vmlDrawing" Target="../drawings/vmlDrawing60.vml"/><Relationship Id="rId6" Type="http://schemas.openxmlformats.org/officeDocument/2006/relationships/oleObject" Target="../embeddings/oleObject92.bin"/><Relationship Id="rId5" Type="http://schemas.openxmlformats.org/officeDocument/2006/relationships/image" Target="../media/image95.wmf"/><Relationship Id="rId4" Type="http://schemas.openxmlformats.org/officeDocument/2006/relationships/oleObject" Target="../embeddings/oleObject91.bin"/><Relationship Id="rId9" Type="http://schemas.openxmlformats.org/officeDocument/2006/relationships/image" Target="../media/image99.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3.xml"/><Relationship Id="rId1" Type="http://schemas.openxmlformats.org/officeDocument/2006/relationships/vmlDrawing" Target="../drawings/vmlDrawing61.vml"/><Relationship Id="rId4" Type="http://schemas.openxmlformats.org/officeDocument/2006/relationships/image" Target="../media/image10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3.xml"/><Relationship Id="rId1" Type="http://schemas.openxmlformats.org/officeDocument/2006/relationships/vmlDrawing" Target="../drawings/vmlDrawing62.vml"/><Relationship Id="rId6" Type="http://schemas.openxmlformats.org/officeDocument/2006/relationships/image" Target="../media/image102.wmf"/><Relationship Id="rId5" Type="http://schemas.openxmlformats.org/officeDocument/2006/relationships/oleObject" Target="../embeddings/oleObject96.bin"/><Relationship Id="rId4" Type="http://schemas.openxmlformats.org/officeDocument/2006/relationships/image" Target="../media/image101.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3.xml"/><Relationship Id="rId1" Type="http://schemas.openxmlformats.org/officeDocument/2006/relationships/vmlDrawing" Target="../drawings/vmlDrawing63.vml"/><Relationship Id="rId6" Type="http://schemas.openxmlformats.org/officeDocument/2006/relationships/image" Target="../media/image104.wmf"/><Relationship Id="rId5" Type="http://schemas.openxmlformats.org/officeDocument/2006/relationships/oleObject" Target="../embeddings/oleObject98.bin"/><Relationship Id="rId4" Type="http://schemas.openxmlformats.org/officeDocument/2006/relationships/image" Target="../media/image103.wmf"/></Relationships>
</file>

<file path=ppt/slides/_rels/slide89.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3.xml"/><Relationship Id="rId1" Type="http://schemas.openxmlformats.org/officeDocument/2006/relationships/vmlDrawing" Target="../drawings/vmlDrawing64.vml"/><Relationship Id="rId6" Type="http://schemas.openxmlformats.org/officeDocument/2006/relationships/image" Target="../media/image106.wmf"/><Relationship Id="rId5" Type="http://schemas.openxmlformats.org/officeDocument/2006/relationships/oleObject" Target="../embeddings/oleObject100.bin"/><Relationship Id="rId4" Type="http://schemas.openxmlformats.org/officeDocument/2006/relationships/image" Target="../media/image10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65.vml"/><Relationship Id="rId6" Type="http://schemas.openxmlformats.org/officeDocument/2006/relationships/image" Target="../media/image109.wmf"/><Relationship Id="rId5" Type="http://schemas.openxmlformats.org/officeDocument/2006/relationships/oleObject" Target="../embeddings/oleObject103.bin"/><Relationship Id="rId4" Type="http://schemas.openxmlformats.org/officeDocument/2006/relationships/image" Target="../media/image10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3.xml"/><Relationship Id="rId1" Type="http://schemas.openxmlformats.org/officeDocument/2006/relationships/vmlDrawing" Target="../drawings/vmlDrawing66.vml"/><Relationship Id="rId4" Type="http://schemas.openxmlformats.org/officeDocument/2006/relationships/image" Target="../media/image110.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3.xml"/><Relationship Id="rId1" Type="http://schemas.openxmlformats.org/officeDocument/2006/relationships/vmlDrawing" Target="../drawings/vmlDrawing67.vml"/><Relationship Id="rId4" Type="http://schemas.openxmlformats.org/officeDocument/2006/relationships/image" Target="../media/image1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p:cNvSpPr>
          <p:nvPr/>
        </p:nvSpPr>
        <p:spPr bwMode="auto">
          <a:xfrm>
            <a:off x="304800" y="44958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ts val="4200"/>
              </a:lnSpc>
              <a:spcBef>
                <a:spcPct val="0"/>
              </a:spcBef>
              <a:buFont typeface="Arial" panose="020B0604020202020204" pitchFamily="34" charset="0"/>
              <a:buNone/>
            </a:pPr>
            <a:r>
              <a:rPr lang="en-US" altLang="en-US" sz="4000" b="1"/>
              <a:t>Chapter 4</a:t>
            </a:r>
          </a:p>
          <a:p>
            <a:pPr algn="ctr" eaLnBrk="1" hangingPunct="1">
              <a:lnSpc>
                <a:spcPts val="4200"/>
              </a:lnSpc>
              <a:spcBef>
                <a:spcPct val="0"/>
              </a:spcBef>
              <a:buFont typeface="Arial" panose="020B0604020202020204" pitchFamily="34" charset="0"/>
              <a:buNone/>
            </a:pPr>
            <a:endParaRPr lang="en-US" altLang="en-US" sz="4000" b="1"/>
          </a:p>
          <a:p>
            <a:pPr algn="ctr" eaLnBrk="1" hangingPunct="1">
              <a:lnSpc>
                <a:spcPts val="4200"/>
              </a:lnSpc>
              <a:spcBef>
                <a:spcPct val="0"/>
              </a:spcBef>
              <a:buFont typeface="Arial" panose="020B0604020202020204" pitchFamily="34" charset="0"/>
              <a:buNone/>
            </a:pPr>
            <a:r>
              <a:rPr lang="en-US" altLang="en-US" sz="4000" b="1"/>
              <a:t>Continuous Distribution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304800" y="1371600"/>
            <a:ext cx="8229600" cy="4525963"/>
          </a:xfrm>
        </p:spPr>
        <p:txBody>
          <a:bodyPr/>
          <a:lstStyle/>
          <a:p>
            <a:pPr marL="514350" indent="-514350" fontAlgn="base">
              <a:spcAft>
                <a:spcPct val="0"/>
              </a:spcAft>
              <a:buFont typeface="Arial" pitchFamily="34" charset="0"/>
              <a:buAutoNum type="alphaLcParenBoth"/>
            </a:pPr>
            <a:r>
              <a:rPr lang="en-US" altLang="en-US" sz="3200" smtClean="0"/>
              <a:t> cumulative density function </a:t>
            </a:r>
          </a:p>
          <a:p>
            <a:pPr marL="514350" indent="-514350" fontAlgn="base">
              <a:spcAft>
                <a:spcPct val="0"/>
              </a:spcAft>
            </a:pPr>
            <a:r>
              <a:rPr lang="en-US" altLang="en-US" sz="3200" smtClean="0"/>
              <a:t>	</a:t>
            </a:r>
          </a:p>
        </p:txBody>
      </p:sp>
      <p:graphicFrame>
        <p:nvGraphicFramePr>
          <p:cNvPr id="33795" name="Content Placeholder 3"/>
          <p:cNvGraphicFramePr>
            <a:graphicFrameLocks noGrp="1" noChangeAspect="1"/>
          </p:cNvGraphicFramePr>
          <p:nvPr>
            <p:ph sz="quarter" idx="10"/>
          </p:nvPr>
        </p:nvGraphicFramePr>
        <p:xfrm>
          <a:off x="990600" y="2133600"/>
          <a:ext cx="7837488" cy="4267200"/>
        </p:xfrm>
        <a:graphic>
          <a:graphicData uri="http://schemas.openxmlformats.org/presentationml/2006/ole">
            <mc:AlternateContent xmlns:mc="http://schemas.openxmlformats.org/markup-compatibility/2006">
              <mc:Choice xmlns:v="urn:schemas-microsoft-com:vml" Requires="v">
                <p:oleObj spid="_x0000_s33806" name="Equation" r:id="rId3" imgW="2705100" imgH="1473200" progId="Equation.3">
                  <p:embed/>
                </p:oleObj>
              </mc:Choice>
              <mc:Fallback>
                <p:oleObj name="Equation" r:id="rId3" imgW="2705100" imgH="14732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7837488"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457200"/>
            <a:ext cx="8305800" cy="1143000"/>
          </a:xfrm>
        </p:spPr>
        <p:txBody>
          <a:bodyPr/>
          <a:lstStyle/>
          <a:p>
            <a:pPr>
              <a:buFont typeface="Arial" charset="0"/>
              <a:buNone/>
              <a:defRPr/>
            </a:pPr>
            <a:r>
              <a:rPr lang="en-US" dirty="0" smtClean="0">
                <a:latin typeface="Arial" charset="0"/>
                <a:cs typeface="Arial" charset="0"/>
                <a:sym typeface="Symbol" pitchFamily="18" charset="2"/>
              </a:rPr>
              <a:t>Use </a:t>
            </a:r>
            <a:r>
              <a:rPr lang="en-US" dirty="0" err="1" smtClean="0">
                <a:latin typeface="Arial" charset="0"/>
                <a:cs typeface="Arial" charset="0"/>
                <a:sym typeface="Symbol" pitchFamily="18" charset="2"/>
              </a:rPr>
              <a:t>cdf</a:t>
            </a:r>
            <a:r>
              <a:rPr lang="en-US" dirty="0" smtClean="0">
                <a:latin typeface="Arial" charset="0"/>
                <a:cs typeface="Arial" charset="0"/>
                <a:sym typeface="Symbol" pitchFamily="18" charset="2"/>
              </a:rPr>
              <a:t> F, find P[2.5X 3], P[1X3.5].</a:t>
            </a:r>
            <a:endParaRPr lang="en-US" dirty="0"/>
          </a:p>
        </p:txBody>
      </p:sp>
      <p:graphicFrame>
        <p:nvGraphicFramePr>
          <p:cNvPr id="34819" name="Content Placeholder 3"/>
          <p:cNvGraphicFramePr>
            <a:graphicFrameLocks noChangeAspect="1"/>
          </p:cNvGraphicFramePr>
          <p:nvPr/>
        </p:nvGraphicFramePr>
        <p:xfrm>
          <a:off x="457200" y="1676400"/>
          <a:ext cx="6916738" cy="2427288"/>
        </p:xfrm>
        <a:graphic>
          <a:graphicData uri="http://schemas.openxmlformats.org/presentationml/2006/ole">
            <mc:AlternateContent xmlns:mc="http://schemas.openxmlformats.org/markup-compatibility/2006">
              <mc:Choice xmlns:v="urn:schemas-microsoft-com:vml" Requires="v">
                <p:oleObj spid="_x0000_s34841" name="Equation" r:id="rId3" imgW="2387600" imgH="838200" progId="Equation.3">
                  <p:embed/>
                </p:oleObj>
              </mc:Choice>
              <mc:Fallback>
                <p:oleObj name="Equation" r:id="rId3" imgW="2387600" imgH="8382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6916738" cy="242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3"/>
          <p:cNvGraphicFramePr>
            <a:graphicFrameLocks noChangeAspect="1"/>
          </p:cNvGraphicFramePr>
          <p:nvPr/>
        </p:nvGraphicFramePr>
        <p:xfrm>
          <a:off x="1084263" y="4191000"/>
          <a:ext cx="5813425" cy="2427288"/>
        </p:xfrm>
        <a:graphic>
          <a:graphicData uri="http://schemas.openxmlformats.org/presentationml/2006/ole">
            <mc:AlternateContent xmlns:mc="http://schemas.openxmlformats.org/markup-compatibility/2006">
              <mc:Choice xmlns:v="urn:schemas-microsoft-com:vml" Requires="v">
                <p:oleObj spid="_x0000_s34842" name="Equation" r:id="rId5" imgW="2006600" imgH="838200" progId="Equation.3">
                  <p:embed/>
                </p:oleObj>
              </mc:Choice>
              <mc:Fallback>
                <p:oleObj name="Equation" r:id="rId5" imgW="2006600" imgH="838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263" y="4191000"/>
                        <a:ext cx="5813425" cy="242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229600" cy="4830763"/>
          </a:xfrm>
        </p:spPr>
        <p:txBody>
          <a:bodyPr/>
          <a:lstStyle/>
          <a:p>
            <a:pPr marL="0" indent="0" algn="just">
              <a:defRPr/>
            </a:pPr>
            <a:r>
              <a:rPr lang="en-US" sz="3200" dirty="0" smtClean="0"/>
              <a:t>The Cumulative distribution function (</a:t>
            </a:r>
            <a:r>
              <a:rPr lang="en-US" sz="3200" dirty="0" err="1" smtClean="0"/>
              <a:t>c.d.f</a:t>
            </a:r>
            <a:r>
              <a:rPr lang="en-US" sz="3200" dirty="0" smtClean="0"/>
              <a:t>.) of a continuous random variable X is</a:t>
            </a:r>
          </a:p>
          <a:p>
            <a:pPr algn="just">
              <a:defRPr/>
            </a:pPr>
            <a:r>
              <a:rPr lang="en-US" sz="3200" dirty="0" smtClean="0"/>
              <a:t>			 </a:t>
            </a:r>
          </a:p>
          <a:p>
            <a:pPr algn="just">
              <a:defRPr/>
            </a:pPr>
            <a:endParaRPr lang="en-US" sz="3200" dirty="0" smtClean="0"/>
          </a:p>
          <a:p>
            <a:pPr marL="0" indent="0" algn="just">
              <a:defRPr/>
            </a:pPr>
            <a:endParaRPr lang="en-US" sz="3200" dirty="0" smtClean="0"/>
          </a:p>
          <a:p>
            <a:pPr marL="0" indent="0" algn="just">
              <a:defRPr/>
            </a:pPr>
            <a:endParaRPr lang="en-US" sz="3200" dirty="0" smtClean="0"/>
          </a:p>
          <a:p>
            <a:pPr marL="0" indent="0" algn="just">
              <a:defRPr/>
            </a:pPr>
            <a:endParaRPr lang="en-US" sz="3200" dirty="0" smtClean="0"/>
          </a:p>
          <a:p>
            <a:pPr marL="0" indent="0" algn="just">
              <a:defRPr/>
            </a:pPr>
            <a:endParaRPr lang="en-US" sz="1400" dirty="0" smtClean="0"/>
          </a:p>
          <a:p>
            <a:pPr marL="0" indent="0" algn="just">
              <a:defRPr/>
            </a:pPr>
            <a:r>
              <a:rPr lang="en-US" sz="3200" dirty="0" smtClean="0"/>
              <a:t>Determine </a:t>
            </a:r>
            <a:r>
              <a:rPr lang="en-US" sz="3200" dirty="0" smtClean="0">
                <a:latin typeface="Symbol" pitchFamily="18" charset="2"/>
              </a:rPr>
              <a:t>a</a:t>
            </a:r>
            <a:r>
              <a:rPr lang="en-US" sz="3200" dirty="0" smtClean="0"/>
              <a:t> and </a:t>
            </a:r>
            <a:r>
              <a:rPr lang="en-US" sz="3200" dirty="0" smtClean="0">
                <a:latin typeface="Symbol" pitchFamily="18" charset="2"/>
              </a:rPr>
              <a:t>b</a:t>
            </a:r>
            <a:r>
              <a:rPr lang="en-US" sz="3200" dirty="0" smtClean="0"/>
              <a:t>. Hence find the probability density function (</a:t>
            </a:r>
            <a:r>
              <a:rPr lang="en-US" sz="3200" dirty="0" err="1" smtClean="0"/>
              <a:t>p.d.f</a:t>
            </a:r>
            <a:r>
              <a:rPr lang="en-US" sz="3200" dirty="0" smtClean="0"/>
              <a:t>.).</a:t>
            </a:r>
            <a:endParaRPr lang="en-US" sz="3200" dirty="0"/>
          </a:p>
        </p:txBody>
      </p:sp>
      <p:sp>
        <p:nvSpPr>
          <p:cNvPr id="3" name="Content Placeholder 2"/>
          <p:cNvSpPr>
            <a:spLocks noGrp="1"/>
          </p:cNvSpPr>
          <p:nvPr>
            <p:ph sz="quarter" idx="10"/>
          </p:nvPr>
        </p:nvSpPr>
        <p:spPr/>
        <p:txBody>
          <a:bodyPr/>
          <a:lstStyle/>
          <a:p>
            <a:pPr>
              <a:buFont typeface="Arial" charset="0"/>
              <a:buNone/>
              <a:defRPr/>
            </a:pPr>
            <a:r>
              <a:rPr lang="en-US" dirty="0" smtClean="0"/>
              <a:t>Example</a:t>
            </a:r>
            <a:endParaRPr lang="en-US" dirty="0"/>
          </a:p>
        </p:txBody>
      </p:sp>
      <p:sp>
        <p:nvSpPr>
          <p:cNvPr id="358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35845" name="Object 1"/>
          <p:cNvGraphicFramePr>
            <a:graphicFrameLocks noChangeAspect="1"/>
          </p:cNvGraphicFramePr>
          <p:nvPr/>
        </p:nvGraphicFramePr>
        <p:xfrm>
          <a:off x="1676400" y="2286000"/>
          <a:ext cx="6149975" cy="3276600"/>
        </p:xfrm>
        <a:graphic>
          <a:graphicData uri="http://schemas.openxmlformats.org/presentationml/2006/ole">
            <mc:AlternateContent xmlns:mc="http://schemas.openxmlformats.org/markup-compatibility/2006">
              <mc:Choice xmlns:v="urn:schemas-microsoft-com:vml" Requires="v">
                <p:oleObj spid="_x0000_s35856" name="Equation" r:id="rId3" imgW="2413000" imgH="1295400" progId="Equation.3">
                  <p:embed/>
                </p:oleObj>
              </mc:Choice>
              <mc:Fallback>
                <p:oleObj name="Equation" r:id="rId3" imgW="2413000" imgH="1295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286000"/>
                        <a:ext cx="61499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304800" y="1295400"/>
            <a:ext cx="8610600" cy="5334000"/>
          </a:xfrm>
        </p:spPr>
        <p:txBody>
          <a:bodyPr/>
          <a:lstStyle/>
          <a:p>
            <a:pPr marL="0" indent="0" algn="just" fontAlgn="base">
              <a:spcAft>
                <a:spcPct val="0"/>
              </a:spcAft>
              <a:buFontTx/>
              <a:buNone/>
              <a:defRPr/>
            </a:pPr>
            <a:r>
              <a:rPr lang="en-US" sz="3200" dirty="0" smtClean="0">
                <a:latin typeface="Arial" charset="0"/>
                <a:cs typeface="Arial" charset="0"/>
              </a:rPr>
              <a:t>In parts (a) and (b) proposed cumulative distribution functions are given. In each case, find the density  that would be associated with each, and decide whether it really does define a valid continuous density. If it does not, explain what property fails.</a:t>
            </a:r>
          </a:p>
          <a:p>
            <a:pPr fontAlgn="base">
              <a:spcAft>
                <a:spcPct val="0"/>
              </a:spcAft>
              <a:buFontTx/>
              <a:buNone/>
              <a:defRPr/>
            </a:pPr>
            <a:r>
              <a:rPr lang="en-US" sz="3200" dirty="0" smtClean="0">
                <a:latin typeface="Arial" charset="0"/>
                <a:cs typeface="Arial" charset="0"/>
              </a:rPr>
              <a:t>    (a) Consider the function F defined by </a:t>
            </a:r>
          </a:p>
          <a:p>
            <a:pPr fontAlgn="base">
              <a:spcAft>
                <a:spcPct val="0"/>
              </a:spcAft>
              <a:buFontTx/>
              <a:buNone/>
              <a:defRPr/>
            </a:pPr>
            <a:r>
              <a:rPr lang="en-US" sz="3200" dirty="0" smtClean="0">
                <a:latin typeface="Arial" charset="0"/>
                <a:cs typeface="Arial" charset="0"/>
              </a:rPr>
              <a:t>                        F(x) =    0     ;           x </a:t>
            </a:r>
            <a:r>
              <a:rPr lang="en-US" sz="3200" dirty="0" smtClean="0">
                <a:latin typeface="Arial" charset="0"/>
                <a:cs typeface="Arial" charset="0"/>
                <a:sym typeface="Symbol" pitchFamily="18" charset="2"/>
              </a:rPr>
              <a:t> -1,</a:t>
            </a:r>
          </a:p>
          <a:p>
            <a:pPr fontAlgn="base">
              <a:spcAft>
                <a:spcPct val="0"/>
              </a:spcAft>
              <a:buFontTx/>
              <a:buNone/>
              <a:defRPr/>
            </a:pPr>
            <a:r>
              <a:rPr lang="en-US" sz="3200" dirty="0" smtClean="0">
                <a:latin typeface="Arial" charset="0"/>
                <a:cs typeface="Arial" charset="0"/>
              </a:rPr>
              <a:t>                                = x + 1 ;     -1 </a:t>
            </a:r>
            <a:r>
              <a:rPr lang="en-US" sz="3200" dirty="0" smtClean="0">
                <a:latin typeface="Arial" charset="0"/>
                <a:cs typeface="Arial" charset="0"/>
                <a:sym typeface="Symbol" pitchFamily="18" charset="2"/>
              </a:rPr>
              <a:t> x  0</a:t>
            </a:r>
            <a:r>
              <a:rPr lang="en-US" sz="3200" dirty="0" smtClean="0">
                <a:latin typeface="Arial" charset="0"/>
                <a:cs typeface="Arial" charset="0"/>
              </a:rPr>
              <a:t>, </a:t>
            </a:r>
          </a:p>
          <a:p>
            <a:pPr fontAlgn="base">
              <a:spcAft>
                <a:spcPct val="0"/>
              </a:spcAft>
              <a:buFontTx/>
              <a:buNone/>
              <a:defRPr/>
            </a:pPr>
            <a:r>
              <a:rPr lang="en-US" sz="3200" dirty="0" smtClean="0">
                <a:latin typeface="Arial" charset="0"/>
                <a:cs typeface="Arial" charset="0"/>
              </a:rPr>
              <a:t>                                =    1     ;           x </a:t>
            </a:r>
            <a:r>
              <a:rPr lang="en-US" sz="3200" dirty="0" smtClean="0">
                <a:latin typeface="Arial" charset="0"/>
                <a:cs typeface="Times New Roman" pitchFamily="18" charset="0"/>
              </a:rPr>
              <a:t>&gt; 0.</a:t>
            </a:r>
            <a:endParaRPr lang="en-US" sz="3200" dirty="0" smtClean="0">
              <a:latin typeface="Arial" charset="0"/>
              <a:cs typeface="Arial" charset="0"/>
            </a:endParaRPr>
          </a:p>
          <a:p>
            <a:pPr fontAlgn="base">
              <a:spcAft>
                <a:spcPct val="0"/>
              </a:spcAft>
              <a:buFontTx/>
              <a:buNone/>
              <a:defRPr/>
            </a:pPr>
            <a:endParaRPr lang="en-US" sz="3200" dirty="0" smtClean="0">
              <a:latin typeface="Arial" charset="0"/>
              <a:cs typeface="Arial" charset="0"/>
            </a:endParaRPr>
          </a:p>
        </p:txBody>
      </p:sp>
      <p:sp>
        <p:nvSpPr>
          <p:cNvPr id="12290" name="Rectangle 2"/>
          <p:cNvSpPr>
            <a:spLocks noGrp="1" noChangeArrowheads="1"/>
          </p:cNvSpPr>
          <p:nvPr>
            <p:ph type="title" idx="4294967295"/>
          </p:nvPr>
        </p:nvSpPr>
        <p:spPr>
          <a:xfrm>
            <a:off x="0" y="381000"/>
            <a:ext cx="7772400" cy="1143000"/>
          </a:xfrm>
        </p:spPr>
        <p:txBody>
          <a:bodyPr/>
          <a:lstStyle/>
          <a:p>
            <a:pPr>
              <a:defRPr/>
            </a:pPr>
            <a:r>
              <a:rPr lang="en-US" dirty="0"/>
              <a:t>EXERCISE 4.1.14</a:t>
            </a:r>
            <a:r>
              <a:rPr lang="en-US" dirty="0" smtClean="0"/>
              <a:t>, PAGE </a:t>
            </a:r>
            <a:r>
              <a:rPr lang="en-US" dirty="0"/>
              <a:t>141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28600" y="3925888"/>
            <a:ext cx="7529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Clearly </a:t>
            </a:r>
            <a:r>
              <a:rPr lang="en-US" altLang="en-US" sz="3600" i="1">
                <a:latin typeface="Times New Roman" panose="02020603050405020304" pitchFamily="18" charset="0"/>
              </a:rPr>
              <a:t>f(x)</a:t>
            </a:r>
            <a:r>
              <a:rPr lang="en-US" altLang="en-US" sz="3600" i="1">
                <a:latin typeface="Times New Roman" panose="02020603050405020304" pitchFamily="18" charset="0"/>
                <a:sym typeface="Symbol" panose="05050102010706020507" pitchFamily="18" charset="2"/>
              </a:rPr>
              <a:t> 0</a:t>
            </a:r>
            <a:r>
              <a:rPr lang="en-US" altLang="en-US" sz="3600">
                <a:latin typeface="Times New Roman" panose="02020603050405020304" pitchFamily="18" charset="0"/>
                <a:sym typeface="Symbol" panose="05050102010706020507" pitchFamily="18" charset="2"/>
              </a:rPr>
              <a:t> for all </a:t>
            </a:r>
            <a:r>
              <a:rPr lang="en-US" altLang="en-US" sz="3600" i="1">
                <a:latin typeface="Times New Roman" panose="02020603050405020304" pitchFamily="18" charset="0"/>
                <a:sym typeface="Symbol" panose="05050102010706020507" pitchFamily="18" charset="2"/>
              </a:rPr>
              <a:t>x</a:t>
            </a:r>
            <a:r>
              <a:rPr lang="en-US" altLang="en-US" sz="3600">
                <a:latin typeface="Times New Roman" panose="02020603050405020304" pitchFamily="18" charset="0"/>
                <a:sym typeface="Symbol" panose="05050102010706020507" pitchFamily="18" charset="2"/>
              </a:rPr>
              <a:t>. Also F is cdf as</a:t>
            </a:r>
            <a:endParaRPr lang="en-US" altLang="en-US" sz="3600">
              <a:latin typeface="Times New Roman" panose="02020603050405020304" pitchFamily="18" charset="0"/>
            </a:endParaRPr>
          </a:p>
        </p:txBody>
      </p:sp>
      <p:graphicFrame>
        <p:nvGraphicFramePr>
          <p:cNvPr id="37891" name="Object 7"/>
          <p:cNvGraphicFramePr>
            <a:graphicFrameLocks noChangeAspect="1"/>
          </p:cNvGraphicFramePr>
          <p:nvPr/>
        </p:nvGraphicFramePr>
        <p:xfrm>
          <a:off x="1447800" y="1524000"/>
          <a:ext cx="5634038" cy="2286000"/>
        </p:xfrm>
        <a:graphic>
          <a:graphicData uri="http://schemas.openxmlformats.org/presentationml/2006/ole">
            <mc:AlternateContent xmlns:mc="http://schemas.openxmlformats.org/markup-compatibility/2006">
              <mc:Choice xmlns:v="urn:schemas-microsoft-com:vml" Requires="v">
                <p:oleObj spid="_x0000_s37913" name="Equation" r:id="rId4" imgW="1752600" imgH="711200" progId="Equation.3">
                  <p:embed/>
                </p:oleObj>
              </mc:Choice>
              <mc:Fallback>
                <p:oleObj name="Equation" r:id="rId4" imgW="1752600" imgH="711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524000"/>
                        <a:ext cx="5634038"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8"/>
          <p:cNvGraphicFramePr>
            <a:graphicFrameLocks noChangeAspect="1"/>
          </p:cNvGraphicFramePr>
          <p:nvPr/>
        </p:nvGraphicFramePr>
        <p:xfrm>
          <a:off x="2859088" y="4724400"/>
          <a:ext cx="2571750" cy="1509713"/>
        </p:xfrm>
        <a:graphic>
          <a:graphicData uri="http://schemas.openxmlformats.org/presentationml/2006/ole">
            <mc:AlternateContent xmlns:mc="http://schemas.openxmlformats.org/markup-compatibility/2006">
              <mc:Choice xmlns:v="urn:schemas-microsoft-com:vml" Requires="v">
                <p:oleObj spid="_x0000_s37914" name="Equation" r:id="rId6" imgW="799753" imgH="469696" progId="Equation.3">
                  <p:embed/>
                </p:oleObj>
              </mc:Choice>
              <mc:Fallback>
                <p:oleObj name="Equation" r:id="rId6" imgW="799753" imgH="469696"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724400"/>
                        <a:ext cx="2571750"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304800" y="1493838"/>
            <a:ext cx="8229600" cy="3763962"/>
          </a:xfrm>
        </p:spPr>
        <p:txBody>
          <a:bodyPr/>
          <a:lstStyle/>
          <a:p>
            <a:pPr fontAlgn="base">
              <a:spcAft>
                <a:spcPct val="0"/>
              </a:spcAft>
              <a:buFontTx/>
              <a:buNone/>
            </a:pPr>
            <a:r>
              <a:rPr lang="en-US" altLang="en-US" sz="3200" smtClean="0"/>
              <a:t>4.1.14 (b) </a:t>
            </a:r>
          </a:p>
          <a:p>
            <a:pPr fontAlgn="base">
              <a:spcAft>
                <a:spcPct val="0"/>
              </a:spcAft>
              <a:buFontTx/>
              <a:buNone/>
            </a:pPr>
            <a:r>
              <a:rPr lang="en-US" altLang="en-US" sz="3200" smtClean="0"/>
              <a:t>           Consider the function defined by</a:t>
            </a:r>
          </a:p>
          <a:p>
            <a:pPr fontAlgn="base">
              <a:spcAft>
                <a:spcPct val="0"/>
              </a:spcAft>
              <a:buFontTx/>
              <a:buNone/>
            </a:pPr>
            <a:r>
              <a:rPr lang="en-US" altLang="en-US" sz="3200" smtClean="0"/>
              <a:t>                      F(x) = 0      ;             x </a:t>
            </a:r>
            <a:r>
              <a:rPr lang="en-US" altLang="en-US" sz="3200" smtClean="0">
                <a:sym typeface="Symbol" panose="05050102010706020507" pitchFamily="18" charset="2"/>
              </a:rPr>
              <a:t> 0    ,</a:t>
            </a:r>
          </a:p>
          <a:p>
            <a:pPr fontAlgn="base">
              <a:spcAft>
                <a:spcPct val="0"/>
              </a:spcAft>
              <a:buFontTx/>
              <a:buNone/>
            </a:pPr>
            <a:r>
              <a:rPr lang="en-US" altLang="en-US" sz="3200" smtClean="0">
                <a:sym typeface="Symbol" panose="05050102010706020507" pitchFamily="18" charset="2"/>
              </a:rPr>
              <a:t>                              = x</a:t>
            </a:r>
            <a:r>
              <a:rPr lang="en-US" altLang="en-US" sz="3200" baseline="30000" smtClean="0">
                <a:sym typeface="Symbol" panose="05050102010706020507" pitchFamily="18" charset="2"/>
              </a:rPr>
              <a:t>2</a:t>
            </a:r>
            <a:r>
              <a:rPr lang="en-US" altLang="en-US" sz="3200" smtClean="0">
                <a:sym typeface="Symbol" panose="05050102010706020507" pitchFamily="18" charset="2"/>
              </a:rPr>
              <a:t>     ;     0  </a:t>
            </a:r>
            <a:r>
              <a:rPr lang="en-US" altLang="en-US" sz="3200" smtClean="0">
                <a:cs typeface="Times New Roman" panose="02020603050405020304" pitchFamily="18" charset="0"/>
                <a:sym typeface="Symbol" panose="05050102010706020507" pitchFamily="18" charset="2"/>
              </a:rPr>
              <a:t>&lt;  x  0.5 ,</a:t>
            </a:r>
          </a:p>
          <a:p>
            <a:pPr fontAlgn="base">
              <a:spcAft>
                <a:spcPct val="0"/>
              </a:spcAft>
              <a:buFontTx/>
              <a:buNone/>
            </a:pPr>
            <a:r>
              <a:rPr lang="en-US" altLang="en-US" sz="3200" smtClean="0">
                <a:cs typeface="Times New Roman" panose="02020603050405020304" pitchFamily="18" charset="0"/>
                <a:sym typeface="Symbol" panose="05050102010706020507" pitchFamily="18" charset="2"/>
              </a:rPr>
              <a:t>                              = x/2   ;    0.5 &lt; x   1 </a:t>
            </a:r>
            <a:r>
              <a:rPr lang="en-US" altLang="en-US" sz="3200" smtClean="0">
                <a:sym typeface="Symbol" panose="05050102010706020507" pitchFamily="18" charset="2"/>
              </a:rPr>
              <a:t>  , </a:t>
            </a:r>
          </a:p>
          <a:p>
            <a:pPr fontAlgn="base">
              <a:spcAft>
                <a:spcPct val="0"/>
              </a:spcAft>
              <a:buFontTx/>
              <a:buNone/>
            </a:pPr>
            <a:r>
              <a:rPr lang="en-US" altLang="en-US" sz="3200" smtClean="0">
                <a:sym typeface="Symbol" panose="05050102010706020507" pitchFamily="18" charset="2"/>
              </a:rPr>
              <a:t>                              =  1     ;            x </a:t>
            </a:r>
            <a:r>
              <a:rPr lang="en-US" altLang="en-US" sz="3200" smtClean="0">
                <a:cs typeface="Times New Roman" panose="02020603050405020304" pitchFamily="18" charset="0"/>
                <a:sym typeface="Symbol" panose="05050102010706020507" pitchFamily="18" charset="2"/>
              </a:rPr>
              <a:t>&gt;  1</a:t>
            </a:r>
            <a:r>
              <a:rPr lang="en-US" altLang="en-US" sz="3200" smtClean="0">
                <a:sym typeface="Symbol" panose="05050102010706020507" pitchFamily="18" charset="2"/>
              </a:rPr>
              <a:t>  </a:t>
            </a:r>
            <a:r>
              <a:rPr lang="en-US" altLang="en-US" sz="3200" smtClean="0">
                <a:cs typeface="Times New Roman" panose="02020603050405020304" pitchFamily="18" charset="0"/>
                <a:sym typeface="Symbol" panose="05050102010706020507" pitchFamily="18" charset="2"/>
              </a:rPr>
              <a:t> .</a:t>
            </a:r>
            <a:endParaRPr lang="en-US" altLang="en-US" sz="3200" smtClean="0"/>
          </a:p>
        </p:txBody>
      </p:sp>
      <p:sp>
        <p:nvSpPr>
          <p:cNvPr id="13314" name="Rectangle 2"/>
          <p:cNvSpPr>
            <a:spLocks noGrp="1" noChangeArrowheads="1"/>
          </p:cNvSpPr>
          <p:nvPr>
            <p:ph type="title" idx="4294967295"/>
          </p:nvPr>
        </p:nvSpPr>
        <p:spPr>
          <a:xfrm>
            <a:off x="0" y="274638"/>
            <a:ext cx="8229600" cy="1143000"/>
          </a:xfrm>
        </p:spPr>
        <p:txBody>
          <a:bodyPr/>
          <a:lstStyle/>
          <a:p>
            <a:pPr>
              <a:defRPr/>
            </a:pPr>
            <a:r>
              <a:rPr lang="en-US"/>
              <a:t>…. continue</a:t>
            </a:r>
          </a:p>
        </p:txBody>
      </p:sp>
      <p:graphicFrame>
        <p:nvGraphicFramePr>
          <p:cNvPr id="2" name="Object 1"/>
          <p:cNvGraphicFramePr>
            <a:graphicFrameLocks noChangeAspect="1"/>
          </p:cNvGraphicFramePr>
          <p:nvPr/>
        </p:nvGraphicFramePr>
        <p:xfrm>
          <a:off x="1524000" y="5099050"/>
          <a:ext cx="5334000" cy="1133475"/>
        </p:xfrm>
        <a:graphic>
          <a:graphicData uri="http://schemas.openxmlformats.org/presentationml/2006/ole">
            <mc:AlternateContent xmlns:mc="http://schemas.openxmlformats.org/markup-compatibility/2006">
              <mc:Choice xmlns:v="urn:schemas-microsoft-com:vml" Requires="v">
                <p:oleObj spid="_x0000_s39951" name="Equation" r:id="rId3" imgW="2209800" imgH="469900" progId="Equation.3">
                  <p:embed/>
                </p:oleObj>
              </mc:Choice>
              <mc:Fallback>
                <p:oleObj name="Equation" r:id="rId3" imgW="2209800" imgH="469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99050"/>
                        <a:ext cx="533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682625"/>
            <a:ext cx="9058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14400" indent="-9144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b="1">
                <a:latin typeface="Times New Roman" panose="02020603050405020304" pitchFamily="18" charset="0"/>
              </a:rPr>
              <a:t>(5) (Continuous uniform distribution) A random variable X is said to be uniformly distributed over an interval (a, c) if its density is given by</a:t>
            </a:r>
          </a:p>
        </p:txBody>
      </p:sp>
      <p:graphicFrame>
        <p:nvGraphicFramePr>
          <p:cNvPr id="36867" name="Object 3"/>
          <p:cNvGraphicFramePr>
            <a:graphicFrameLocks noChangeAspect="1"/>
          </p:cNvGraphicFramePr>
          <p:nvPr/>
        </p:nvGraphicFramePr>
        <p:xfrm>
          <a:off x="1522413" y="2846388"/>
          <a:ext cx="5868987" cy="1573212"/>
        </p:xfrm>
        <a:graphic>
          <a:graphicData uri="http://schemas.openxmlformats.org/presentationml/2006/ole">
            <mc:AlternateContent xmlns:mc="http://schemas.openxmlformats.org/markup-compatibility/2006">
              <mc:Choice xmlns:v="urn:schemas-microsoft-com:vml" Requires="v">
                <p:oleObj spid="_x0000_s40987" name="Equation" r:id="rId3" imgW="1752600" imgH="469900" progId="Equation.3">
                  <p:embed/>
                </p:oleObj>
              </mc:Choice>
              <mc:Fallback>
                <p:oleObj name="Equation" r:id="rId3" imgW="17526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2846388"/>
                        <a:ext cx="5868987" cy="157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p:cNvSpPr txBox="1">
            <a:spLocks noChangeArrowheads="1"/>
          </p:cNvSpPr>
          <p:nvPr/>
        </p:nvSpPr>
        <p:spPr bwMode="auto">
          <a:xfrm>
            <a:off x="0" y="42672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914400" indent="-854075">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1" eaLnBrk="1" hangingPunct="1">
              <a:spcBef>
                <a:spcPct val="0"/>
              </a:spcBef>
              <a:buFontTx/>
              <a:buAutoNum type="alphaLcParenBoth"/>
            </a:pPr>
            <a:r>
              <a:rPr lang="en-US" altLang="en-US" sz="3600" b="1">
                <a:latin typeface="Times New Roman" panose="02020603050405020304" pitchFamily="18" charset="0"/>
              </a:rPr>
              <a:t>Show that this is a density for a continuous random variable.</a:t>
            </a:r>
          </a:p>
        </p:txBody>
      </p:sp>
      <p:sp>
        <p:nvSpPr>
          <p:cNvPr id="41989" name="Text Box 5"/>
          <p:cNvSpPr txBox="1">
            <a:spLocks noChangeArrowheads="1"/>
          </p:cNvSpPr>
          <p:nvPr/>
        </p:nvSpPr>
        <p:spPr bwMode="auto">
          <a:xfrm>
            <a:off x="365125" y="5759450"/>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Sol:</a:t>
            </a:r>
          </a:p>
        </p:txBody>
      </p:sp>
      <p:graphicFrame>
        <p:nvGraphicFramePr>
          <p:cNvPr id="36870" name="Object 6"/>
          <p:cNvGraphicFramePr>
            <a:graphicFrameLocks noChangeAspect="1"/>
          </p:cNvGraphicFramePr>
          <p:nvPr/>
        </p:nvGraphicFramePr>
        <p:xfrm>
          <a:off x="1981200" y="5410200"/>
          <a:ext cx="6400800" cy="1427163"/>
        </p:xfrm>
        <a:graphic>
          <a:graphicData uri="http://schemas.openxmlformats.org/presentationml/2006/ole">
            <mc:AlternateContent xmlns:mc="http://schemas.openxmlformats.org/markup-compatibility/2006">
              <mc:Choice xmlns:v="urn:schemas-microsoft-com:vml" Requires="v">
                <p:oleObj spid="_x0000_s40988" name="Equation" r:id="rId5" imgW="2108200" imgH="469900" progId="Equation.3">
                  <p:embed/>
                </p:oleObj>
              </mc:Choice>
              <mc:Fallback>
                <p:oleObj name="Equation" r:id="rId5" imgW="21082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410200"/>
                        <a:ext cx="6400800"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additive="base">
                                        <p:cTn id="13" dur="500" fill="hold"/>
                                        <p:tgtEl>
                                          <p:spTgt spid="36867"/>
                                        </p:tgtEl>
                                        <p:attrNameLst>
                                          <p:attrName>ppt_x</p:attrName>
                                        </p:attrNameLst>
                                      </p:cBhvr>
                                      <p:tavLst>
                                        <p:tav tm="0">
                                          <p:val>
                                            <p:strVal val="#ppt_x"/>
                                          </p:val>
                                        </p:tav>
                                        <p:tav tm="100000">
                                          <p:val>
                                            <p:strVal val="#ppt_x"/>
                                          </p:val>
                                        </p:tav>
                                      </p:tavLst>
                                    </p:anim>
                                    <p:anim calcmode="lin" valueType="num">
                                      <p:cBhvr additive="base">
                                        <p:cTn id="14"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98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8" grpId="0"/>
      <p:bldP spid="4198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41325" y="425450"/>
            <a:ext cx="2279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Secondly,  </a:t>
            </a:r>
          </a:p>
        </p:txBody>
      </p:sp>
      <p:graphicFrame>
        <p:nvGraphicFramePr>
          <p:cNvPr id="37891" name="Object 3"/>
          <p:cNvGraphicFramePr>
            <a:graphicFrameLocks noChangeAspect="1"/>
          </p:cNvGraphicFramePr>
          <p:nvPr/>
        </p:nvGraphicFramePr>
        <p:xfrm>
          <a:off x="2554288" y="1295400"/>
          <a:ext cx="3922712" cy="1676400"/>
        </p:xfrm>
        <a:graphic>
          <a:graphicData uri="http://schemas.openxmlformats.org/presentationml/2006/ole">
            <mc:AlternateContent xmlns:mc="http://schemas.openxmlformats.org/markup-compatibility/2006">
              <mc:Choice xmlns:v="urn:schemas-microsoft-com:vml" Requires="v">
                <p:oleObj spid="_x0000_s42014" name="Equation" r:id="rId3" imgW="1129810" imgH="482391" progId="Equation.3">
                  <p:embed/>
                </p:oleObj>
              </mc:Choice>
              <mc:Fallback>
                <p:oleObj name="Equation" r:id="rId3" imgW="1129810" imgH="48239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1295400"/>
                        <a:ext cx="3922712"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2" name="Text Box 4"/>
          <p:cNvSpPr txBox="1">
            <a:spLocks noChangeArrowheads="1"/>
          </p:cNvSpPr>
          <p:nvPr/>
        </p:nvSpPr>
        <p:spPr bwMode="auto">
          <a:xfrm>
            <a:off x="304800" y="2787650"/>
            <a:ext cx="8880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(b) Sketch the graph of the uniform density</a:t>
            </a:r>
            <a:r>
              <a:rPr lang="en-US" altLang="en-US" sz="3600">
                <a:latin typeface="Times New Roman" panose="02020603050405020304" pitchFamily="18" charset="0"/>
              </a:rPr>
              <a:t>.</a:t>
            </a:r>
          </a:p>
        </p:txBody>
      </p:sp>
      <p:grpSp>
        <p:nvGrpSpPr>
          <p:cNvPr id="2" name="Group 26"/>
          <p:cNvGrpSpPr>
            <a:grpSpLocks/>
          </p:cNvGrpSpPr>
          <p:nvPr/>
        </p:nvGrpSpPr>
        <p:grpSpPr bwMode="auto">
          <a:xfrm>
            <a:off x="3108325" y="6022975"/>
            <a:ext cx="4848225" cy="682625"/>
            <a:chOff x="3108325" y="6022975"/>
            <a:chExt cx="4848225" cy="682625"/>
          </a:xfrm>
        </p:grpSpPr>
        <p:sp>
          <p:nvSpPr>
            <p:cNvPr id="42002" name="Text Box 7"/>
            <p:cNvSpPr txBox="1">
              <a:spLocks noChangeArrowheads="1"/>
            </p:cNvSpPr>
            <p:nvPr/>
          </p:nvSpPr>
          <p:spPr bwMode="auto">
            <a:xfrm>
              <a:off x="3108325" y="6022975"/>
              <a:ext cx="1003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X=a</a:t>
              </a:r>
            </a:p>
          </p:txBody>
        </p:sp>
        <p:sp>
          <p:nvSpPr>
            <p:cNvPr id="42003" name="Text Box 8"/>
            <p:cNvSpPr txBox="1">
              <a:spLocks noChangeArrowheads="1"/>
            </p:cNvSpPr>
            <p:nvPr/>
          </p:nvSpPr>
          <p:spPr bwMode="auto">
            <a:xfrm>
              <a:off x="6978650" y="6064250"/>
              <a:ext cx="97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X=c</a:t>
              </a:r>
            </a:p>
          </p:txBody>
        </p:sp>
      </p:grpSp>
      <p:grpSp>
        <p:nvGrpSpPr>
          <p:cNvPr id="3" name="Group 25"/>
          <p:cNvGrpSpPr>
            <a:grpSpLocks/>
          </p:cNvGrpSpPr>
          <p:nvPr/>
        </p:nvGrpSpPr>
        <p:grpSpPr bwMode="auto">
          <a:xfrm>
            <a:off x="425450" y="3473450"/>
            <a:ext cx="8261350" cy="3308350"/>
            <a:chOff x="425450" y="3473450"/>
            <a:chExt cx="8261350" cy="3308350"/>
          </a:xfrm>
        </p:grpSpPr>
        <p:sp>
          <p:nvSpPr>
            <p:cNvPr id="41998" name="Line 5"/>
            <p:cNvSpPr>
              <a:spLocks noChangeShapeType="1"/>
            </p:cNvSpPr>
            <p:nvPr/>
          </p:nvSpPr>
          <p:spPr bwMode="auto">
            <a:xfrm>
              <a:off x="1431925" y="36576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6"/>
            <p:cNvSpPr>
              <a:spLocks noChangeShapeType="1"/>
            </p:cNvSpPr>
            <p:nvPr/>
          </p:nvSpPr>
          <p:spPr bwMode="auto">
            <a:xfrm>
              <a:off x="898525" y="60960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Text Box 9"/>
            <p:cNvSpPr txBox="1">
              <a:spLocks noChangeArrowheads="1"/>
            </p:cNvSpPr>
            <p:nvPr/>
          </p:nvSpPr>
          <p:spPr bwMode="auto">
            <a:xfrm>
              <a:off x="425450" y="34734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f(x)</a:t>
              </a:r>
            </a:p>
          </p:txBody>
        </p:sp>
        <p:sp>
          <p:nvSpPr>
            <p:cNvPr id="42001" name="Text Box 10"/>
            <p:cNvSpPr txBox="1">
              <a:spLocks noChangeArrowheads="1"/>
            </p:cNvSpPr>
            <p:nvPr/>
          </p:nvSpPr>
          <p:spPr bwMode="auto">
            <a:xfrm>
              <a:off x="8274050" y="5759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a:t>
              </a:r>
            </a:p>
          </p:txBody>
        </p:sp>
      </p:grpSp>
      <p:sp>
        <p:nvSpPr>
          <p:cNvPr id="37900" name="Text Box 12"/>
          <p:cNvSpPr txBox="1">
            <a:spLocks noChangeArrowheads="1"/>
          </p:cNvSpPr>
          <p:nvPr/>
        </p:nvSpPr>
        <p:spPr bwMode="auto">
          <a:xfrm>
            <a:off x="136525" y="4419600"/>
            <a:ext cx="192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1/(c-a)</a:t>
            </a:r>
          </a:p>
        </p:txBody>
      </p:sp>
      <p:grpSp>
        <p:nvGrpSpPr>
          <p:cNvPr id="4" name="Group 28"/>
          <p:cNvGrpSpPr>
            <a:grpSpLocks/>
          </p:cNvGrpSpPr>
          <p:nvPr/>
        </p:nvGrpSpPr>
        <p:grpSpPr bwMode="auto">
          <a:xfrm>
            <a:off x="3551238" y="5029200"/>
            <a:ext cx="4051300" cy="1068388"/>
            <a:chOff x="3550626" y="5029200"/>
            <a:chExt cx="4052081" cy="1067593"/>
          </a:xfrm>
        </p:grpSpPr>
        <p:sp>
          <p:nvSpPr>
            <p:cNvPr id="41996" name="Line 11"/>
            <p:cNvSpPr>
              <a:spLocks noChangeShapeType="1"/>
            </p:cNvSpPr>
            <p:nvPr/>
          </p:nvSpPr>
          <p:spPr bwMode="auto">
            <a:xfrm>
              <a:off x="3551419" y="5029200"/>
              <a:ext cx="4051288" cy="31726"/>
            </a:xfrm>
            <a:prstGeom prst="line">
              <a:avLst/>
            </a:prstGeom>
            <a:noFill/>
            <a:ln w="25400" cap="rnd">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0" name="Straight Connector 19"/>
            <p:cNvCxnSpPr/>
            <p:nvPr/>
          </p:nvCxnSpPr>
          <p:spPr>
            <a:xfrm rot="5400000">
              <a:off x="3018417" y="5562996"/>
              <a:ext cx="1066006" cy="1587"/>
            </a:xfrm>
            <a:prstGeom prst="line">
              <a:avLst/>
            </a:prstGeom>
            <a:ln cap="rnd">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5400000">
            <a:off x="7069932" y="5561806"/>
            <a:ext cx="1066800" cy="15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1325" y="6096000"/>
            <a:ext cx="3109913" cy="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629525" y="6064250"/>
            <a:ext cx="1285875" cy="3175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gtEl>
                                        <p:attrNameLst>
                                          <p:attrName>style.visibility</p:attrName>
                                        </p:attrNameLst>
                                      </p:cBhvr>
                                      <p:to>
                                        <p:strVal val="visible"/>
                                      </p:to>
                                    </p:set>
                                    <p:animEffect transition="in" filter="blinds(horizontal)">
                                      <p:cBhvr>
                                        <p:cTn id="10" dur="500"/>
                                        <p:tgtEl>
                                          <p:spTgt spid="378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892"/>
                                        </p:tgtEl>
                                        <p:attrNameLst>
                                          <p:attrName>style.visibility</p:attrName>
                                        </p:attrNameLst>
                                      </p:cBhvr>
                                      <p:to>
                                        <p:strVal val="visible"/>
                                      </p:to>
                                    </p:set>
                                    <p:animEffect transition="in" filter="blinds(horizontal)">
                                      <p:cBhvr>
                                        <p:cTn id="15" dur="500"/>
                                        <p:tgtEl>
                                          <p:spTgt spid="378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900"/>
                                        </p:tgtEl>
                                        <p:attrNameLst>
                                          <p:attrName>style.visibility</p:attrName>
                                        </p:attrNameLst>
                                      </p:cBhvr>
                                      <p:to>
                                        <p:strVal val="visible"/>
                                      </p:to>
                                    </p:set>
                                    <p:animEffect transition="in" filter="blinds(horizontal)">
                                      <p:cBhvr>
                                        <p:cTn id="31" dur="500"/>
                                        <p:tgtEl>
                                          <p:spTgt spid="3790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2" grpId="0"/>
      <p:bldP spid="379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41325" y="349250"/>
            <a:ext cx="86788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914400" indent="-9144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 ii ) Shade the area in the graph of part (b)</a:t>
            </a:r>
          </a:p>
          <a:p>
            <a:pPr eaLnBrk="1" hangingPunct="1">
              <a:spcBef>
                <a:spcPct val="0"/>
              </a:spcBef>
              <a:buFontTx/>
              <a:buNone/>
            </a:pPr>
            <a:r>
              <a:rPr lang="en-US" altLang="en-US" sz="3600" b="1">
                <a:latin typeface="Times New Roman" panose="02020603050405020304" pitchFamily="18" charset="0"/>
              </a:rPr>
              <a:t>	that represents P[X </a:t>
            </a:r>
            <a:r>
              <a:rPr lang="en-US" altLang="en-US" sz="3600" b="1">
                <a:latin typeface="Times New Roman" panose="02020603050405020304" pitchFamily="18" charset="0"/>
                <a:sym typeface="Symbol" panose="05050102010706020507" pitchFamily="18" charset="2"/>
              </a:rPr>
              <a:t> (a + c)/2].</a:t>
            </a:r>
            <a:endParaRPr lang="en-US" altLang="en-US" sz="3600" b="1">
              <a:latin typeface="Times New Roman" panose="02020603050405020304" pitchFamily="18" charset="0"/>
            </a:endParaRPr>
          </a:p>
        </p:txBody>
      </p:sp>
      <p:sp>
        <p:nvSpPr>
          <p:cNvPr id="38915" name="Line 3"/>
          <p:cNvSpPr>
            <a:spLocks noChangeShapeType="1"/>
          </p:cNvSpPr>
          <p:nvPr/>
        </p:nvSpPr>
        <p:spPr bwMode="auto">
          <a:xfrm>
            <a:off x="1447800" y="1905000"/>
            <a:ext cx="0" cy="403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6" name="Line 4"/>
          <p:cNvSpPr>
            <a:spLocks noChangeShapeType="1"/>
          </p:cNvSpPr>
          <p:nvPr/>
        </p:nvSpPr>
        <p:spPr bwMode="auto">
          <a:xfrm>
            <a:off x="381000" y="52578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7" name="Text Box 5"/>
          <p:cNvSpPr txBox="1">
            <a:spLocks noChangeArrowheads="1"/>
          </p:cNvSpPr>
          <p:nvPr/>
        </p:nvSpPr>
        <p:spPr bwMode="auto">
          <a:xfrm>
            <a:off x="2209800" y="5337175"/>
            <a:ext cx="1127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 a</a:t>
            </a:r>
          </a:p>
        </p:txBody>
      </p:sp>
      <p:sp>
        <p:nvSpPr>
          <p:cNvPr id="38918" name="Text Box 6"/>
          <p:cNvSpPr txBox="1">
            <a:spLocks noChangeArrowheads="1"/>
          </p:cNvSpPr>
          <p:nvPr/>
        </p:nvSpPr>
        <p:spPr bwMode="auto">
          <a:xfrm>
            <a:off x="5791200" y="5410200"/>
            <a:ext cx="1165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 c</a:t>
            </a:r>
          </a:p>
        </p:txBody>
      </p:sp>
      <p:sp>
        <p:nvSpPr>
          <p:cNvPr id="38919" name="Text Box 7"/>
          <p:cNvSpPr txBox="1">
            <a:spLocks noChangeArrowheads="1"/>
          </p:cNvSpPr>
          <p:nvPr/>
        </p:nvSpPr>
        <p:spPr bwMode="auto">
          <a:xfrm>
            <a:off x="381000" y="1831975"/>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f(x</a:t>
            </a:r>
            <a:r>
              <a:rPr lang="en-US" altLang="en-US" sz="2400">
                <a:latin typeface="Times New Roman" panose="02020603050405020304" pitchFamily="18" charset="0"/>
              </a:rPr>
              <a:t>)</a:t>
            </a:r>
          </a:p>
        </p:txBody>
      </p:sp>
      <p:sp>
        <p:nvSpPr>
          <p:cNvPr id="38920" name="Text Box 8"/>
          <p:cNvSpPr txBox="1">
            <a:spLocks noChangeArrowheads="1"/>
          </p:cNvSpPr>
          <p:nvPr/>
        </p:nvSpPr>
        <p:spPr bwMode="auto">
          <a:xfrm>
            <a:off x="8229600" y="5108575"/>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x</a:t>
            </a:r>
          </a:p>
        </p:txBody>
      </p:sp>
      <p:sp>
        <p:nvSpPr>
          <p:cNvPr id="38921" name="Line 11"/>
          <p:cNvSpPr>
            <a:spLocks noChangeShapeType="1"/>
          </p:cNvSpPr>
          <p:nvPr/>
        </p:nvSpPr>
        <p:spPr bwMode="auto">
          <a:xfrm>
            <a:off x="4419600" y="3962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12"/>
          <p:cNvSpPr>
            <a:spLocks noChangeShapeType="1"/>
          </p:cNvSpPr>
          <p:nvPr/>
        </p:nvSpPr>
        <p:spPr bwMode="auto">
          <a:xfrm>
            <a:off x="2590800" y="3962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Text Box 15"/>
          <p:cNvSpPr txBox="1">
            <a:spLocks noChangeArrowheads="1"/>
          </p:cNvSpPr>
          <p:nvPr/>
        </p:nvSpPr>
        <p:spPr bwMode="auto">
          <a:xfrm>
            <a:off x="4022725" y="5302250"/>
            <a:ext cx="153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(a+c)/2</a:t>
            </a:r>
          </a:p>
        </p:txBody>
      </p:sp>
      <p:sp>
        <p:nvSpPr>
          <p:cNvPr id="38924" name="AutoShape 16"/>
          <p:cNvSpPr>
            <a:spLocks noChangeArrowheads="1"/>
          </p:cNvSpPr>
          <p:nvPr/>
        </p:nvSpPr>
        <p:spPr bwMode="auto">
          <a:xfrm>
            <a:off x="2590800" y="3962400"/>
            <a:ext cx="1828800" cy="1295400"/>
          </a:xfrm>
          <a:prstGeom prst="flowChartProcess">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
        <p:nvSpPr>
          <p:cNvPr id="38925" name="Rectangle 19"/>
          <p:cNvSpPr>
            <a:spLocks noChangeArrowheads="1"/>
          </p:cNvSpPr>
          <p:nvPr/>
        </p:nvSpPr>
        <p:spPr bwMode="auto">
          <a:xfrm>
            <a:off x="4419600" y="3962400"/>
            <a:ext cx="1828800" cy="1295400"/>
          </a:xfrm>
          <a:prstGeom prst="rect">
            <a:avLst/>
          </a:prstGeom>
          <a:solidFill>
            <a:schemeClr val="bg1"/>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linds(horizontal)">
                                      <p:cBhvr>
                                        <p:cTn id="12" dur="500"/>
                                        <p:tgtEl>
                                          <p:spTgt spid="38915"/>
                                        </p:tgtEl>
                                      </p:cBhvr>
                                    </p:animEffect>
                                  </p:childTnLst>
                                </p:cTn>
                              </p:par>
                              <p:par>
                                <p:cTn id="13" presetID="3" presetClass="entr" presetSubtype="10"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animEffect transition="in" filter="blinds(horizontal)">
                                      <p:cBhvr>
                                        <p:cTn id="15" dur="500"/>
                                        <p:tgtEl>
                                          <p:spTgt spid="389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917"/>
                                        </p:tgtEl>
                                        <p:attrNameLst>
                                          <p:attrName>style.visibility</p:attrName>
                                        </p:attrNameLst>
                                      </p:cBhvr>
                                      <p:to>
                                        <p:strVal val="visible"/>
                                      </p:to>
                                    </p:set>
                                    <p:animEffect transition="in" filter="blinds(horizontal)">
                                      <p:cBhvr>
                                        <p:cTn id="18" dur="500"/>
                                        <p:tgtEl>
                                          <p:spTgt spid="3891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animEffect transition="in" filter="blinds(horizontal)">
                                      <p:cBhvr>
                                        <p:cTn id="21" dur="500"/>
                                        <p:tgtEl>
                                          <p:spTgt spid="389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919"/>
                                        </p:tgtEl>
                                        <p:attrNameLst>
                                          <p:attrName>style.visibility</p:attrName>
                                        </p:attrNameLst>
                                      </p:cBhvr>
                                      <p:to>
                                        <p:strVal val="visible"/>
                                      </p:to>
                                    </p:set>
                                    <p:animEffect transition="in" filter="blinds(horizontal)">
                                      <p:cBhvr>
                                        <p:cTn id="24" dur="500"/>
                                        <p:tgtEl>
                                          <p:spTgt spid="389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8920"/>
                                        </p:tgtEl>
                                        <p:attrNameLst>
                                          <p:attrName>style.visibility</p:attrName>
                                        </p:attrNameLst>
                                      </p:cBhvr>
                                      <p:to>
                                        <p:strVal val="visible"/>
                                      </p:to>
                                    </p:set>
                                    <p:animEffect transition="in" filter="blinds(horizontal)">
                                      <p:cBhvr>
                                        <p:cTn id="27" dur="500"/>
                                        <p:tgtEl>
                                          <p:spTgt spid="38920"/>
                                        </p:tgtEl>
                                      </p:cBhvr>
                                    </p:animEffect>
                                  </p:childTnLst>
                                </p:cTn>
                              </p:par>
                              <p:par>
                                <p:cTn id="28" presetID="3" presetClass="entr" presetSubtype="10" fill="hold" nodeType="withEffect">
                                  <p:stCondLst>
                                    <p:cond delay="0"/>
                                  </p:stCondLst>
                                  <p:childTnLst>
                                    <p:set>
                                      <p:cBhvr>
                                        <p:cTn id="29" dur="1" fill="hold">
                                          <p:stCondLst>
                                            <p:cond delay="0"/>
                                          </p:stCondLst>
                                        </p:cTn>
                                        <p:tgtEl>
                                          <p:spTgt spid="38921"/>
                                        </p:tgtEl>
                                        <p:attrNameLst>
                                          <p:attrName>style.visibility</p:attrName>
                                        </p:attrNameLst>
                                      </p:cBhvr>
                                      <p:to>
                                        <p:strVal val="visible"/>
                                      </p:to>
                                    </p:set>
                                    <p:animEffect transition="in" filter="blinds(horizontal)">
                                      <p:cBhvr>
                                        <p:cTn id="30" dur="500"/>
                                        <p:tgtEl>
                                          <p:spTgt spid="38921"/>
                                        </p:tgtEl>
                                      </p:cBhvr>
                                    </p:animEffect>
                                  </p:childTnLst>
                                </p:cTn>
                              </p:par>
                              <p:par>
                                <p:cTn id="31" presetID="3" presetClass="entr" presetSubtype="10" fill="hold" nodeType="with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horizontal)">
                                      <p:cBhvr>
                                        <p:cTn id="33" dur="500"/>
                                        <p:tgtEl>
                                          <p:spTgt spid="3892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8923"/>
                                        </p:tgtEl>
                                        <p:attrNameLst>
                                          <p:attrName>style.visibility</p:attrName>
                                        </p:attrNameLst>
                                      </p:cBhvr>
                                      <p:to>
                                        <p:strVal val="visible"/>
                                      </p:to>
                                    </p:set>
                                    <p:animEffect transition="in" filter="blinds(horizontal)">
                                      <p:cBhvr>
                                        <p:cTn id="36" dur="500"/>
                                        <p:tgtEl>
                                          <p:spTgt spid="3892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8924"/>
                                        </p:tgtEl>
                                        <p:attrNameLst>
                                          <p:attrName>style.visibility</p:attrName>
                                        </p:attrNameLst>
                                      </p:cBhvr>
                                      <p:to>
                                        <p:strVal val="visible"/>
                                      </p:to>
                                    </p:set>
                                    <p:animEffect transition="in" filter="blinds(horizontal)">
                                      <p:cBhvr>
                                        <p:cTn id="39" dur="500"/>
                                        <p:tgtEl>
                                          <p:spTgt spid="389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8925"/>
                                        </p:tgtEl>
                                        <p:attrNameLst>
                                          <p:attrName>style.visibility</p:attrName>
                                        </p:attrNameLst>
                                      </p:cBhvr>
                                      <p:to>
                                        <p:strVal val="visible"/>
                                      </p:to>
                                    </p:set>
                                    <p:animEffect transition="in" filter="blinds(horizontal)">
                                      <p:cBhvr>
                                        <p:cTn id="42" dur="500"/>
                                        <p:tgtEl>
                                          <p:spTgt spid="38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7" grpId="0"/>
      <p:bldP spid="38918" grpId="0"/>
      <p:bldP spid="38919" grpId="0"/>
      <p:bldP spid="38920" grpId="0"/>
      <p:bldP spid="38923" grpId="0"/>
      <p:bldP spid="38924" grpId="0" animBg="1"/>
      <p:bldP spid="389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501650"/>
            <a:ext cx="9159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(c ) Find the probability pictured in part: ii</a:t>
            </a:r>
          </a:p>
        </p:txBody>
      </p:sp>
      <p:sp>
        <p:nvSpPr>
          <p:cNvPr id="40963" name="Text Box 4"/>
          <p:cNvSpPr txBox="1">
            <a:spLocks noChangeArrowheads="1"/>
          </p:cNvSpPr>
          <p:nvPr/>
        </p:nvSpPr>
        <p:spPr bwMode="auto">
          <a:xfrm>
            <a:off x="0" y="3549650"/>
            <a:ext cx="92233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b="1">
                <a:latin typeface="Times New Roman" panose="02020603050405020304" pitchFamily="18" charset="0"/>
              </a:rPr>
              <a:t>(e) Let (l, m) and (d, f) be subintervals of (a, c) of equal length. What is the relationship between P[l </a:t>
            </a:r>
            <a:r>
              <a:rPr lang="en-US" altLang="en-US" sz="3600" b="1">
                <a:latin typeface="Times New Roman" panose="02020603050405020304" pitchFamily="18" charset="0"/>
                <a:sym typeface="Symbol" panose="05050102010706020507" pitchFamily="18" charset="2"/>
              </a:rPr>
              <a:t> X  m] and </a:t>
            </a:r>
            <a:r>
              <a:rPr lang="en-US" altLang="en-US" sz="3600" b="1">
                <a:latin typeface="Times New Roman" panose="02020603050405020304" pitchFamily="18" charset="0"/>
              </a:rPr>
              <a:t>P[d </a:t>
            </a:r>
            <a:r>
              <a:rPr lang="en-US" altLang="en-US" sz="3600" b="1">
                <a:latin typeface="Times New Roman" panose="02020603050405020304" pitchFamily="18" charset="0"/>
                <a:sym typeface="Symbol" panose="05050102010706020507" pitchFamily="18" charset="2"/>
              </a:rPr>
              <a:t> X  f] </a:t>
            </a:r>
          </a:p>
        </p:txBody>
      </p:sp>
      <p:sp>
        <p:nvSpPr>
          <p:cNvPr id="40964" name="Text Box 5"/>
          <p:cNvSpPr txBox="1">
            <a:spLocks noChangeArrowheads="1"/>
          </p:cNvSpPr>
          <p:nvPr/>
        </p:nvSpPr>
        <p:spPr bwMode="auto">
          <a:xfrm>
            <a:off x="228600" y="5410200"/>
            <a:ext cx="7940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4075" indent="-8540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latin typeface="Times New Roman" panose="02020603050405020304" pitchFamily="18" charset="0"/>
              </a:rPr>
              <a:t>Sol: Probability is same on  equal length of interval.</a:t>
            </a:r>
          </a:p>
        </p:txBody>
      </p:sp>
      <p:graphicFrame>
        <p:nvGraphicFramePr>
          <p:cNvPr id="9" name="Object 2"/>
          <p:cNvGraphicFramePr>
            <a:graphicFrameLocks noChangeAspect="1"/>
          </p:cNvGraphicFramePr>
          <p:nvPr/>
        </p:nvGraphicFramePr>
        <p:xfrm>
          <a:off x="1447800" y="1143000"/>
          <a:ext cx="6805613" cy="1981200"/>
        </p:xfrm>
        <a:graphic>
          <a:graphicData uri="http://schemas.openxmlformats.org/presentationml/2006/ole">
            <mc:AlternateContent xmlns:mc="http://schemas.openxmlformats.org/markup-compatibility/2006">
              <mc:Choice xmlns:v="urn:schemas-microsoft-com:vml" Requires="v">
                <p:oleObj spid="_x0000_s45072" name="Equation" r:id="rId4" imgW="2005729" imgH="583947" progId="Equation.3">
                  <p:embed/>
                </p:oleObj>
              </mc:Choice>
              <mc:Fallback>
                <p:oleObj name="Equation" r:id="rId4" imgW="2005729" imgH="58394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143000"/>
                        <a:ext cx="6805613"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blinds(horizontal)">
                                      <p:cBhvr>
                                        <p:cTn id="17" dur="500"/>
                                        <p:tgtEl>
                                          <p:spTgt spid="40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4"/>
                                        </p:tgtEl>
                                        <p:attrNameLst>
                                          <p:attrName>style.visibility</p:attrName>
                                        </p:attrNameLst>
                                      </p:cBhvr>
                                      <p:to>
                                        <p:strVal val="visible"/>
                                      </p:to>
                                    </p:set>
                                    <p:animEffect transition="in" filter="blinds(horizontal)">
                                      <p:cBhvr>
                                        <p:cTn id="2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p:bldP spid="409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04800" y="1493838"/>
            <a:ext cx="8229600" cy="4525962"/>
          </a:xfrm>
        </p:spPr>
        <p:txBody>
          <a:bodyPr/>
          <a:lstStyle/>
          <a:p>
            <a:pPr marL="0" indent="0" algn="just" fontAlgn="base">
              <a:spcAft>
                <a:spcPct val="0"/>
              </a:spcAft>
              <a:buFontTx/>
              <a:buNone/>
            </a:pPr>
            <a:r>
              <a:rPr lang="en-US" altLang="en-US" sz="3200" b="1" smtClean="0"/>
              <a:t>Definition</a:t>
            </a:r>
            <a:r>
              <a:rPr lang="en-US" altLang="en-US" sz="3200" smtClean="0"/>
              <a:t>: A  random variable is continuous if it can assume any real numbers and some interval (or intervals) of real numbers and  the probability that it assume any specific value is 0  (zero). </a:t>
            </a:r>
          </a:p>
          <a:p>
            <a:pPr marL="0" indent="0" algn="just" fontAlgn="base">
              <a:spcAft>
                <a:spcPct val="0"/>
              </a:spcAft>
              <a:buFontTx/>
              <a:buNone/>
            </a:pPr>
            <a:endParaRPr lang="en-US" altLang="en-US" sz="3200" smtClean="0"/>
          </a:p>
        </p:txBody>
      </p:sp>
      <p:sp>
        <p:nvSpPr>
          <p:cNvPr id="4098" name="Rectangle 2"/>
          <p:cNvSpPr>
            <a:spLocks noGrp="1" noChangeArrowheads="1"/>
          </p:cNvSpPr>
          <p:nvPr>
            <p:ph type="title" idx="4294967295"/>
          </p:nvPr>
        </p:nvSpPr>
        <p:spPr>
          <a:xfrm>
            <a:off x="0" y="274638"/>
            <a:ext cx="8229600" cy="1143000"/>
          </a:xfrm>
        </p:spPr>
        <p:txBody>
          <a:bodyPr/>
          <a:lstStyle/>
          <a:p>
            <a:pPr>
              <a:defRPr/>
            </a:pPr>
            <a:r>
              <a:rPr lang="en-US"/>
              <a:t>Continuous Random Variables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65125" y="152400"/>
            <a:ext cx="82454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14400" indent="-9144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b="1">
                <a:latin typeface="Times New Roman" panose="02020603050405020304" pitchFamily="18" charset="0"/>
              </a:rPr>
              <a:t>(10) Find the general expression for the cumulative  uniform distribution for a random variable X over (a, c) </a:t>
            </a:r>
          </a:p>
        </p:txBody>
      </p:sp>
      <p:graphicFrame>
        <p:nvGraphicFramePr>
          <p:cNvPr id="43011" name="Object 6"/>
          <p:cNvGraphicFramePr>
            <a:graphicFrameLocks noChangeAspect="1"/>
          </p:cNvGraphicFramePr>
          <p:nvPr/>
        </p:nvGraphicFramePr>
        <p:xfrm>
          <a:off x="1181100" y="2057400"/>
          <a:ext cx="7080250" cy="4567238"/>
        </p:xfrm>
        <a:graphic>
          <a:graphicData uri="http://schemas.openxmlformats.org/presentationml/2006/ole">
            <mc:AlternateContent xmlns:mc="http://schemas.openxmlformats.org/markup-compatibility/2006">
              <mc:Choice xmlns:v="urn:schemas-microsoft-com:vml" Requires="v">
                <p:oleObj spid="_x0000_s47118" name="Equation" r:id="rId4" imgW="2044700" imgH="1320800" progId="Equation.3">
                  <p:embed/>
                </p:oleObj>
              </mc:Choice>
              <mc:Fallback>
                <p:oleObj name="Equation" r:id="rId4" imgW="2044700" imgH="1320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2057400"/>
                        <a:ext cx="7080250" cy="456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linds(horizontal)">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blinds(horizontal)">
                                      <p:cBhvr>
                                        <p:cTn id="12"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spect="1" noMove="1" noResize="1" noEditPoints="1" noAdjustHandles="1" noChangeArrowheads="1" noChangeShapeType="1" noTextEdit="1"/>
          </p:cNvSpPr>
          <p:nvPr>
            <p:ph idx="1"/>
          </p:nvPr>
        </p:nvSpPr>
        <p:spPr>
          <a:xfrm>
            <a:off x="304800" y="1570038"/>
            <a:ext cx="8534400" cy="4525962"/>
          </a:xfrm>
          <a:blipFill>
            <a:blip r:embed="rId3"/>
            <a:stretch>
              <a:fillRect l="-2143" t="-2156" r="-143"/>
            </a:stretch>
          </a:blipFill>
          <a:extLst/>
        </p:spPr>
        <p:txBody>
          <a:bodyPr/>
          <a:lstStyle/>
          <a:p>
            <a:pPr>
              <a:defRPr/>
            </a:pPr>
            <a:r>
              <a:rPr lang="en-US">
                <a:noFill/>
              </a:rPr>
              <a:t> </a:t>
            </a:r>
          </a:p>
        </p:txBody>
      </p:sp>
      <p:sp>
        <p:nvSpPr>
          <p:cNvPr id="14338" name="Rectangle 2"/>
          <p:cNvSpPr>
            <a:spLocks noGrp="1" noChangeArrowheads="1"/>
          </p:cNvSpPr>
          <p:nvPr>
            <p:ph type="title" idx="4294967295"/>
          </p:nvPr>
        </p:nvSpPr>
        <p:spPr>
          <a:xfrm>
            <a:off x="0" y="0"/>
            <a:ext cx="5638800" cy="1143000"/>
          </a:xfrm>
        </p:spPr>
        <p:txBody>
          <a:bodyPr/>
          <a:lstStyle/>
          <a:p>
            <a:pPr>
              <a:defRPr/>
            </a:pPr>
            <a:r>
              <a:rPr lang="en-US" sz="2800" dirty="0"/>
              <a:t>EXPECTATION </a:t>
            </a:r>
            <a:r>
              <a:rPr lang="en-US" sz="2800" dirty="0" smtClean="0"/>
              <a:t> &amp;  DISTRIBUTION </a:t>
            </a:r>
            <a:r>
              <a:rPr lang="en-US" sz="2800" dirty="0"/>
              <a:t>PARAMETERS</a:t>
            </a:r>
          </a:p>
        </p:txBody>
      </p:sp>
      <p:graphicFrame>
        <p:nvGraphicFramePr>
          <p:cNvPr id="49156" name="Object 2"/>
          <p:cNvGraphicFramePr>
            <a:graphicFrameLocks noChangeAspect="1"/>
          </p:cNvGraphicFramePr>
          <p:nvPr/>
        </p:nvGraphicFramePr>
        <p:xfrm>
          <a:off x="2895600" y="2932113"/>
          <a:ext cx="2971800" cy="1335087"/>
        </p:xfrm>
        <a:graphic>
          <a:graphicData uri="http://schemas.openxmlformats.org/presentationml/2006/ole">
            <mc:AlternateContent xmlns:mc="http://schemas.openxmlformats.org/markup-compatibility/2006">
              <mc:Choice xmlns:v="urn:schemas-microsoft-com:vml" Requires="v">
                <p:oleObj spid="_x0000_s49167" name="Equation" r:id="rId4" imgW="647700" imgH="469900" progId="Equation.3">
                  <p:embed/>
                </p:oleObj>
              </mc:Choice>
              <mc:Fallback>
                <p:oleObj name="Equation" r:id="rId4" imgW="647700" imgH="469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32113"/>
                        <a:ext cx="29718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04800" y="1219200"/>
            <a:ext cx="8229600" cy="4525963"/>
          </a:xfrm>
        </p:spPr>
        <p:txBody>
          <a:bodyPr/>
          <a:lstStyle/>
          <a:p>
            <a:pPr marL="630238" indent="-630238" algn="just" fontAlgn="base">
              <a:spcAft>
                <a:spcPct val="0"/>
              </a:spcAft>
              <a:buFontTx/>
              <a:buNone/>
              <a:defRPr/>
            </a:pPr>
            <a:r>
              <a:rPr lang="en-US" sz="4000" dirty="0" smtClean="0">
                <a:latin typeface="Arial" charset="0"/>
                <a:cs typeface="Arial" charset="0"/>
              </a:rPr>
              <a:t>2. Let X be the </a:t>
            </a:r>
            <a:r>
              <a:rPr lang="en-US" sz="4000" dirty="0" err="1" smtClean="0">
                <a:latin typeface="Arial" charset="0"/>
                <a:cs typeface="Arial" charset="0"/>
              </a:rPr>
              <a:t>c.r.v</a:t>
            </a:r>
            <a:r>
              <a:rPr lang="en-US" sz="4000" dirty="0" smtClean="0">
                <a:latin typeface="Arial" charset="0"/>
                <a:cs typeface="Arial" charset="0"/>
              </a:rPr>
              <a:t>. with density f(x). Let H(x) be a random variable. The expected value of H(x) is defined as:</a:t>
            </a:r>
          </a:p>
          <a:p>
            <a:pPr marL="630238" indent="-630238" algn="just" fontAlgn="base">
              <a:spcAft>
                <a:spcPct val="0"/>
              </a:spcAft>
              <a:buFontTx/>
              <a:buNone/>
              <a:defRPr/>
            </a:pPr>
            <a:endParaRPr lang="en-US" sz="4000" dirty="0" smtClean="0">
              <a:latin typeface="Arial" charset="0"/>
              <a:cs typeface="Arial" charset="0"/>
            </a:endParaRPr>
          </a:p>
          <a:p>
            <a:pPr marL="630238" indent="-630238" algn="just" fontAlgn="base">
              <a:spcAft>
                <a:spcPct val="0"/>
              </a:spcAft>
              <a:buFontTx/>
              <a:buNone/>
              <a:defRPr/>
            </a:pPr>
            <a:r>
              <a:rPr lang="en-US" sz="4000" dirty="0" smtClean="0">
                <a:latin typeface="Arial" charset="0"/>
                <a:cs typeface="Arial" charset="0"/>
              </a:rPr>
              <a:t>	provided</a:t>
            </a:r>
          </a:p>
          <a:p>
            <a:pPr fontAlgn="base">
              <a:spcAft>
                <a:spcPct val="0"/>
              </a:spcAft>
              <a:buFontTx/>
              <a:buNone/>
              <a:defRPr/>
            </a:pPr>
            <a:endParaRPr lang="en-US" sz="3600" dirty="0" smtClean="0">
              <a:latin typeface="Arial" charset="0"/>
              <a:cs typeface="Arial" charset="0"/>
            </a:endParaRPr>
          </a:p>
          <a:p>
            <a:pPr fontAlgn="base">
              <a:spcAft>
                <a:spcPct val="0"/>
              </a:spcAft>
              <a:buFontTx/>
              <a:buNone/>
              <a:defRPr/>
            </a:pPr>
            <a:r>
              <a:rPr lang="en-US" sz="3600" dirty="0" smtClean="0">
                <a:latin typeface="Arial" charset="0"/>
                <a:cs typeface="Arial" charset="0"/>
              </a:rPr>
              <a:t>	  is finite.                       </a:t>
            </a:r>
          </a:p>
        </p:txBody>
      </p:sp>
      <p:graphicFrame>
        <p:nvGraphicFramePr>
          <p:cNvPr id="50179" name="Object 3"/>
          <p:cNvGraphicFramePr>
            <a:graphicFrameLocks noChangeAspect="1"/>
          </p:cNvGraphicFramePr>
          <p:nvPr/>
        </p:nvGraphicFramePr>
        <p:xfrm>
          <a:off x="2446338" y="3429000"/>
          <a:ext cx="5783262" cy="1666875"/>
        </p:xfrm>
        <a:graphic>
          <a:graphicData uri="http://schemas.openxmlformats.org/presentationml/2006/ole">
            <mc:AlternateContent xmlns:mc="http://schemas.openxmlformats.org/markup-compatibility/2006">
              <mc:Choice xmlns:v="urn:schemas-microsoft-com:vml" Requires="v">
                <p:oleObj spid="_x0000_s50201" name="Equation" r:id="rId3" imgW="1625600" imgH="469900" progId="Equation.3">
                  <p:embed/>
                </p:oleObj>
              </mc:Choice>
              <mc:Fallback>
                <p:oleObj name="Equation" r:id="rId3" imgW="16256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3429000"/>
                        <a:ext cx="5783262"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0" name="Object 3"/>
          <p:cNvGraphicFramePr>
            <a:graphicFrameLocks noChangeAspect="1"/>
          </p:cNvGraphicFramePr>
          <p:nvPr/>
        </p:nvGraphicFramePr>
        <p:xfrm>
          <a:off x="2895600" y="4800600"/>
          <a:ext cx="3733800" cy="1658938"/>
        </p:xfrm>
        <a:graphic>
          <a:graphicData uri="http://schemas.openxmlformats.org/presentationml/2006/ole">
            <mc:AlternateContent xmlns:mc="http://schemas.openxmlformats.org/markup-compatibility/2006">
              <mc:Choice xmlns:v="urn:schemas-microsoft-com:vml" Requires="v">
                <p:oleObj spid="_x0000_s50202" name="Equation" r:id="rId5" imgW="1054100" imgH="469900" progId="Equation.3">
                  <p:embed/>
                </p:oleObj>
              </mc:Choice>
              <mc:Fallback>
                <p:oleObj name="Equation" r:id="rId5" imgW="1054100" imgH="469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800600"/>
                        <a:ext cx="3733800"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76200" y="1219200"/>
            <a:ext cx="8991600" cy="5029200"/>
          </a:xfrm>
        </p:spPr>
        <p:txBody>
          <a:bodyPr/>
          <a:lstStyle/>
          <a:p>
            <a:pPr fontAlgn="base">
              <a:spcAft>
                <a:spcPct val="0"/>
              </a:spcAft>
              <a:buFont typeface="Arial" charset="0"/>
              <a:buNone/>
              <a:defRPr/>
            </a:pPr>
            <a:r>
              <a:rPr lang="en-US" sz="3600" dirty="0" smtClean="0">
                <a:latin typeface="Arial" charset="0"/>
                <a:cs typeface="Arial" charset="0"/>
              </a:rPr>
              <a:t>3. </a:t>
            </a:r>
            <a:r>
              <a:rPr lang="en-US" sz="3600" dirty="0" err="1" smtClean="0">
                <a:latin typeface="Arial" charset="0"/>
                <a:cs typeface="Arial" charset="0"/>
              </a:rPr>
              <a:t>Var</a:t>
            </a:r>
            <a:r>
              <a:rPr lang="en-US" sz="3600" dirty="0" smtClean="0">
                <a:latin typeface="Arial" charset="0"/>
                <a:cs typeface="Arial" charset="0"/>
              </a:rPr>
              <a:t> </a:t>
            </a:r>
            <a:r>
              <a:rPr lang="en-US" sz="3600" i="1" dirty="0" smtClean="0">
                <a:latin typeface="Times New Roman" pitchFamily="18" charset="0"/>
                <a:cs typeface="Times New Roman" pitchFamily="18" charset="0"/>
              </a:rPr>
              <a:t>X</a:t>
            </a:r>
            <a:r>
              <a:rPr lang="en-US" sz="3600" dirty="0" smtClean="0">
                <a:latin typeface="Arial" charset="0"/>
                <a:cs typeface="Arial" charset="0"/>
              </a:rPr>
              <a:t> = E[</a:t>
            </a:r>
            <a:r>
              <a:rPr lang="en-US" sz="3600" i="1" dirty="0" smtClean="0">
                <a:latin typeface="Times New Roman" pitchFamily="18" charset="0"/>
                <a:cs typeface="Times New Roman" pitchFamily="18" charset="0"/>
              </a:rPr>
              <a:t>X</a:t>
            </a:r>
            <a:r>
              <a:rPr lang="en-US" sz="3600" baseline="30000" dirty="0" smtClean="0">
                <a:latin typeface="Arial" charset="0"/>
                <a:cs typeface="Arial" charset="0"/>
              </a:rPr>
              <a:t>2</a:t>
            </a:r>
            <a:r>
              <a:rPr lang="en-US" sz="3600" dirty="0" smtClean="0">
                <a:latin typeface="Arial" charset="0"/>
                <a:cs typeface="Arial" charset="0"/>
              </a:rPr>
              <a:t>] – (E[</a:t>
            </a:r>
            <a:r>
              <a:rPr lang="en-US" sz="3600" i="1" dirty="0" smtClean="0">
                <a:latin typeface="Times New Roman" pitchFamily="18" charset="0"/>
                <a:cs typeface="Times New Roman" pitchFamily="18" charset="0"/>
              </a:rPr>
              <a:t>X</a:t>
            </a:r>
            <a:r>
              <a:rPr lang="en-US" sz="3600" dirty="0" smtClean="0">
                <a:latin typeface="Arial" charset="0"/>
                <a:cs typeface="Arial" charset="0"/>
              </a:rPr>
              <a:t>])</a:t>
            </a:r>
            <a:r>
              <a:rPr lang="en-US" sz="3600" baseline="30000" dirty="0" smtClean="0">
                <a:latin typeface="Arial" charset="0"/>
                <a:cs typeface="Arial" charset="0"/>
              </a:rPr>
              <a:t>2  </a:t>
            </a:r>
            <a:r>
              <a:rPr lang="en-US" sz="3600" dirty="0" smtClean="0">
                <a:latin typeface="Arial" charset="0"/>
                <a:cs typeface="Arial" charset="0"/>
              </a:rPr>
              <a:t>=  </a:t>
            </a:r>
            <a:r>
              <a:rPr lang="en-US" sz="3600" dirty="0" smtClean="0">
                <a:latin typeface="Arial" charset="0"/>
                <a:cs typeface="Times New Roman" pitchFamily="18" charset="0"/>
                <a:sym typeface="Symbol" pitchFamily="18" charset="2"/>
              </a:rPr>
              <a:t></a:t>
            </a:r>
            <a:r>
              <a:rPr lang="en-US" sz="3600" baseline="30000" dirty="0" smtClean="0">
                <a:latin typeface="Arial" charset="0"/>
                <a:cs typeface="Times New Roman" pitchFamily="18" charset="0"/>
              </a:rPr>
              <a:t>2</a:t>
            </a:r>
            <a:r>
              <a:rPr lang="en-US" sz="3600" dirty="0" smtClean="0">
                <a:latin typeface="Arial" charset="0"/>
                <a:cs typeface="Times New Roman" pitchFamily="18" charset="0"/>
              </a:rPr>
              <a:t> , where  </a:t>
            </a:r>
          </a:p>
          <a:p>
            <a:pPr fontAlgn="base">
              <a:spcAft>
                <a:spcPct val="0"/>
              </a:spcAft>
              <a:buFontTx/>
              <a:buNone/>
              <a:defRPr/>
            </a:pPr>
            <a:r>
              <a:rPr lang="en-US" sz="3600" dirty="0" smtClean="0">
                <a:latin typeface="Arial" charset="0"/>
                <a:cs typeface="Times New Roman" pitchFamily="18" charset="0"/>
              </a:rPr>
              <a:t>                       </a:t>
            </a:r>
            <a:endParaRPr lang="en-US" sz="3600" baseline="30000" dirty="0" smtClean="0">
              <a:latin typeface="Arial" charset="0"/>
              <a:cs typeface="Times New Roman" pitchFamily="18" charset="0"/>
            </a:endParaRPr>
          </a:p>
          <a:p>
            <a:pPr fontAlgn="base">
              <a:spcAft>
                <a:spcPct val="0"/>
              </a:spcAft>
              <a:buFontTx/>
              <a:buNone/>
              <a:defRPr/>
            </a:pPr>
            <a:r>
              <a:rPr lang="en-US" baseline="30000" dirty="0" smtClean="0">
                <a:latin typeface="Arial" charset="0"/>
                <a:cs typeface="Times New Roman" pitchFamily="18" charset="0"/>
              </a:rPr>
              <a:t> </a:t>
            </a:r>
          </a:p>
          <a:p>
            <a:pPr fontAlgn="base">
              <a:spcAft>
                <a:spcPct val="0"/>
              </a:spcAft>
              <a:buFontTx/>
              <a:buNone/>
              <a:defRPr/>
            </a:pPr>
            <a:endParaRPr lang="en-US" sz="3600" dirty="0" smtClean="0">
              <a:latin typeface="Arial" charset="0"/>
              <a:cs typeface="Arial" charset="0"/>
            </a:endParaRPr>
          </a:p>
          <a:p>
            <a:pPr marL="569913" indent="-60325" algn="just" fontAlgn="base">
              <a:spcAft>
                <a:spcPct val="0"/>
              </a:spcAft>
              <a:buFontTx/>
              <a:buNone/>
              <a:defRPr/>
            </a:pPr>
            <a:r>
              <a:rPr lang="en-US" sz="3600" dirty="0" smtClean="0">
                <a:latin typeface="Arial" charset="0"/>
                <a:cs typeface="Arial" charset="0"/>
              </a:rPr>
              <a:t>Variance is shape parameter in the sense that a random variable with small variance will have a compact density; one with a large variance will have a density that is rather spread out or flat.</a:t>
            </a:r>
          </a:p>
        </p:txBody>
      </p:sp>
      <p:sp>
        <p:nvSpPr>
          <p:cNvPr id="15362" name="Rectangle 2"/>
          <p:cNvSpPr>
            <a:spLocks noGrp="1" noChangeArrowheads="1"/>
          </p:cNvSpPr>
          <p:nvPr>
            <p:ph type="title" idx="4294967295"/>
          </p:nvPr>
        </p:nvSpPr>
        <p:spPr>
          <a:xfrm>
            <a:off x="0" y="0"/>
            <a:ext cx="6858000" cy="1143000"/>
          </a:xfrm>
        </p:spPr>
        <p:txBody>
          <a:bodyPr/>
          <a:lstStyle/>
          <a:p>
            <a:pPr>
              <a:defRPr/>
            </a:pPr>
            <a:r>
              <a:rPr lang="en-US" dirty="0"/>
              <a:t>…continue</a:t>
            </a:r>
          </a:p>
        </p:txBody>
      </p:sp>
      <p:graphicFrame>
        <p:nvGraphicFramePr>
          <p:cNvPr id="51204" name="Object 3"/>
          <p:cNvGraphicFramePr>
            <a:graphicFrameLocks noChangeAspect="1"/>
          </p:cNvGraphicFramePr>
          <p:nvPr/>
        </p:nvGraphicFramePr>
        <p:xfrm>
          <a:off x="1524000" y="1752600"/>
          <a:ext cx="4876800" cy="1752600"/>
        </p:xfrm>
        <a:graphic>
          <a:graphicData uri="http://schemas.openxmlformats.org/presentationml/2006/ole">
            <mc:AlternateContent xmlns:mc="http://schemas.openxmlformats.org/markup-compatibility/2006">
              <mc:Choice xmlns:v="urn:schemas-microsoft-com:vml" Requires="v">
                <p:oleObj spid="_x0000_s51215" name="Equation" r:id="rId3" imgW="1320227" imgH="469696" progId="Equation.3">
                  <p:embed/>
                </p:oleObj>
              </mc:Choice>
              <mc:Fallback>
                <p:oleObj name="Equation" r:id="rId3" imgW="1320227" imgH="46969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4876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04800" y="1493838"/>
            <a:ext cx="8534400" cy="4525962"/>
          </a:xfrm>
        </p:spPr>
        <p:txBody>
          <a:bodyPr/>
          <a:lstStyle/>
          <a:p>
            <a:pPr fontAlgn="base">
              <a:spcAft>
                <a:spcPct val="0"/>
              </a:spcAft>
              <a:buFontTx/>
              <a:buNone/>
            </a:pPr>
            <a:r>
              <a:rPr lang="en-US" altLang="en-US" sz="3600" smtClean="0"/>
              <a:t>4. m.g.f. = Moment Generating Function </a:t>
            </a:r>
          </a:p>
          <a:p>
            <a:pPr fontAlgn="base">
              <a:spcAft>
                <a:spcPct val="0"/>
              </a:spcAft>
              <a:buFontTx/>
              <a:buNone/>
            </a:pPr>
            <a:r>
              <a:rPr lang="en-US" altLang="en-US" sz="3600" smtClean="0"/>
              <a:t>            </a:t>
            </a:r>
          </a:p>
          <a:p>
            <a:pPr fontAlgn="base">
              <a:spcAft>
                <a:spcPct val="0"/>
              </a:spcAft>
            </a:pPr>
            <a:r>
              <a:rPr lang="en-US" altLang="en-US" sz="3600" smtClean="0"/>
              <a:t>		= E[ e</a:t>
            </a:r>
            <a:r>
              <a:rPr lang="en-US" altLang="en-US" sz="3600" i="1" baseline="30000" smtClean="0">
                <a:latin typeface="Times New Roman" panose="02020603050405020304" pitchFamily="18" charset="0"/>
                <a:cs typeface="Times New Roman" panose="02020603050405020304" pitchFamily="18" charset="0"/>
              </a:rPr>
              <a:t>tX</a:t>
            </a:r>
            <a:r>
              <a:rPr lang="en-US" altLang="en-US" sz="3600" smtClean="0"/>
              <a:t>] = m</a:t>
            </a:r>
            <a:r>
              <a:rPr lang="en-US" altLang="en-US" sz="3600" i="1" baseline="-25000" smtClean="0">
                <a:latin typeface="Times New Roman" panose="02020603050405020304" pitchFamily="18" charset="0"/>
                <a:cs typeface="Times New Roman" panose="02020603050405020304" pitchFamily="18" charset="0"/>
              </a:rPr>
              <a:t>X</a:t>
            </a:r>
            <a:r>
              <a:rPr lang="en-US" altLang="en-US" sz="3600" i="1" smtClean="0">
                <a:latin typeface="Times New Roman" panose="02020603050405020304" pitchFamily="18" charset="0"/>
                <a:cs typeface="Times New Roman" panose="02020603050405020304" pitchFamily="18" charset="0"/>
              </a:rPr>
              <a:t> </a:t>
            </a:r>
            <a:r>
              <a:rPr lang="en-US" altLang="en-US" sz="3600" smtClean="0"/>
              <a:t>(t) =</a:t>
            </a:r>
          </a:p>
        </p:txBody>
      </p:sp>
      <p:sp>
        <p:nvSpPr>
          <p:cNvPr id="15362" name="Rectangle 2"/>
          <p:cNvSpPr>
            <a:spLocks noGrp="1" noChangeArrowheads="1"/>
          </p:cNvSpPr>
          <p:nvPr>
            <p:ph type="title" idx="4294967295"/>
          </p:nvPr>
        </p:nvSpPr>
        <p:spPr>
          <a:xfrm>
            <a:off x="0" y="0"/>
            <a:ext cx="6858000" cy="1143000"/>
          </a:xfrm>
        </p:spPr>
        <p:txBody>
          <a:bodyPr/>
          <a:lstStyle/>
          <a:p>
            <a:pPr>
              <a:defRPr/>
            </a:pPr>
            <a:r>
              <a:rPr lang="en-US" dirty="0"/>
              <a:t>…continue</a:t>
            </a:r>
          </a:p>
        </p:txBody>
      </p:sp>
      <p:graphicFrame>
        <p:nvGraphicFramePr>
          <p:cNvPr id="52228" name="Object 4"/>
          <p:cNvGraphicFramePr>
            <a:graphicFrameLocks noChangeAspect="1"/>
          </p:cNvGraphicFramePr>
          <p:nvPr/>
        </p:nvGraphicFramePr>
        <p:xfrm>
          <a:off x="5105400" y="2362200"/>
          <a:ext cx="2606675" cy="1752600"/>
        </p:xfrm>
        <a:graphic>
          <a:graphicData uri="http://schemas.openxmlformats.org/presentationml/2006/ole">
            <mc:AlternateContent xmlns:mc="http://schemas.openxmlformats.org/markup-compatibility/2006">
              <mc:Choice xmlns:v="urn:schemas-microsoft-com:vml" Requires="v">
                <p:oleObj spid="_x0000_s52239" name="Equation" r:id="rId3" imgW="749300" imgH="469900" progId="Equation.3">
                  <p:embed/>
                </p:oleObj>
              </mc:Choice>
              <mc:Fallback>
                <p:oleObj name="Equation" r:id="rId3" imgW="7493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362200"/>
                        <a:ext cx="26066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a:lstStyle/>
          <a:p>
            <a:pPr marL="0" indent="0" algn="just">
              <a:defRPr/>
            </a:pPr>
            <a:r>
              <a:rPr lang="en-US" sz="3200" dirty="0" smtClean="0"/>
              <a:t>Let X denote the length in minutes of a long distance telephone conversation. The density for X is given by</a:t>
            </a:r>
          </a:p>
          <a:p>
            <a:pPr marL="0" indent="0" algn="just">
              <a:defRPr/>
            </a:pPr>
            <a:endParaRPr lang="en-US" sz="3200" dirty="0" smtClean="0"/>
          </a:p>
          <a:p>
            <a:pPr marL="0" indent="0" algn="just">
              <a:defRPr/>
            </a:pPr>
            <a:endParaRPr lang="en-US" sz="3200" dirty="0" smtClean="0"/>
          </a:p>
          <a:p>
            <a:pPr marL="0" indent="0" algn="just">
              <a:defRPr/>
            </a:pPr>
            <a:endParaRPr lang="en-US" sz="3200" dirty="0" smtClean="0"/>
          </a:p>
          <a:p>
            <a:pPr marL="514350" indent="-514350" algn="just">
              <a:buFont typeface="Arial" pitchFamily="34" charset="0"/>
              <a:buAutoNum type="alphaLcParenBoth"/>
              <a:defRPr/>
            </a:pPr>
            <a:r>
              <a:rPr lang="en-US" sz="3200" dirty="0" smtClean="0"/>
              <a:t>Find the moment generation function </a:t>
            </a:r>
            <a:r>
              <a:rPr lang="en-US" sz="3200" dirty="0" err="1" smtClean="0"/>
              <a:t>m</a:t>
            </a:r>
            <a:r>
              <a:rPr lang="en-US" sz="3200" baseline="-25000" dirty="0" err="1" smtClean="0"/>
              <a:t>X</a:t>
            </a:r>
            <a:r>
              <a:rPr lang="en-US" sz="3200" dirty="0" smtClean="0"/>
              <a:t>(t).</a:t>
            </a:r>
          </a:p>
        </p:txBody>
      </p:sp>
      <p:sp>
        <p:nvSpPr>
          <p:cNvPr id="3" name="Content Placeholder 2"/>
          <p:cNvSpPr>
            <a:spLocks noGrp="1"/>
          </p:cNvSpPr>
          <p:nvPr>
            <p:ph sz="quarter" idx="10"/>
          </p:nvPr>
        </p:nvSpPr>
        <p:spPr/>
        <p:txBody>
          <a:bodyPr/>
          <a:lstStyle/>
          <a:p>
            <a:pPr>
              <a:buFont typeface="Arial" charset="0"/>
              <a:buNone/>
              <a:defRPr/>
            </a:pPr>
            <a:r>
              <a:rPr lang="en-US" dirty="0" smtClean="0"/>
              <a:t>Section 4.2, page 141, 17</a:t>
            </a:r>
            <a:endParaRPr lang="en-US" dirty="0"/>
          </a:p>
        </p:txBody>
      </p:sp>
      <p:graphicFrame>
        <p:nvGraphicFramePr>
          <p:cNvPr id="53252" name="Object 2"/>
          <p:cNvGraphicFramePr>
            <a:graphicFrameLocks noChangeAspect="1"/>
          </p:cNvGraphicFramePr>
          <p:nvPr/>
        </p:nvGraphicFramePr>
        <p:xfrm>
          <a:off x="1905000" y="3067050"/>
          <a:ext cx="5575300" cy="1657350"/>
        </p:xfrm>
        <a:graphic>
          <a:graphicData uri="http://schemas.openxmlformats.org/presentationml/2006/ole">
            <mc:AlternateContent xmlns:mc="http://schemas.openxmlformats.org/markup-compatibility/2006">
              <mc:Choice xmlns:v="urn:schemas-microsoft-com:vml" Requires="v">
                <p:oleObj spid="_x0000_s53263" name="Equation" r:id="rId3" imgW="1409700" imgH="419100" progId="Equation.3">
                  <p:embed/>
                </p:oleObj>
              </mc:Choice>
              <mc:Fallback>
                <p:oleObj name="Equation" r:id="rId3" imgW="14097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67050"/>
                        <a:ext cx="557530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t>Solution:</a:t>
            </a:r>
            <a:endParaRPr lang="en-US" dirty="0"/>
          </a:p>
        </p:txBody>
      </p:sp>
      <p:graphicFrame>
        <p:nvGraphicFramePr>
          <p:cNvPr id="54275" name="Content Placeholder 3"/>
          <p:cNvGraphicFramePr>
            <a:graphicFrameLocks noGrp="1" noChangeAspect="1"/>
          </p:cNvGraphicFramePr>
          <p:nvPr>
            <p:ph idx="1"/>
            <p:extLst>
              <p:ext uri="{D42A27DB-BD31-4B8C-83A1-F6EECF244321}">
                <p14:modId xmlns:p14="http://schemas.microsoft.com/office/powerpoint/2010/main" val="3487496994"/>
              </p:ext>
            </p:extLst>
          </p:nvPr>
        </p:nvGraphicFramePr>
        <p:xfrm>
          <a:off x="228600" y="1600200"/>
          <a:ext cx="8759825" cy="2971800"/>
        </p:xfrm>
        <a:graphic>
          <a:graphicData uri="http://schemas.openxmlformats.org/presentationml/2006/ole">
            <mc:AlternateContent xmlns:mc="http://schemas.openxmlformats.org/markup-compatibility/2006">
              <mc:Choice xmlns:v="urn:schemas-microsoft-com:vml" Requires="v">
                <p:oleObj spid="_x0000_s54286" name="Equation" r:id="rId3" imgW="2844800" imgH="965200" progId="Equation.3">
                  <p:embed/>
                </p:oleObj>
              </mc:Choice>
              <mc:Fallback>
                <p:oleObj name="Equation" r:id="rId3" imgW="2844800" imgH="9652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8759825"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3467100" y="3200400"/>
            <a:ext cx="312906" cy="369332"/>
          </a:xfrm>
          <a:prstGeom prst="rect">
            <a:avLst/>
          </a:prstGeom>
          <a:solidFill>
            <a:schemeClr val="bg1"/>
          </a:solidFill>
        </p:spPr>
        <p:txBody>
          <a:bodyPr wrap="none" rtlCol="0">
            <a:spAutoFit/>
          </a:bodyPr>
          <a:lstStyle/>
          <a:p>
            <a:r>
              <a:rPr lang="en-US" i="1" dirty="0" smtClean="0"/>
              <a:t>1</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Content Placeholder 3"/>
          <p:cNvGraphicFramePr>
            <a:graphicFrameLocks noChangeAspect="1"/>
          </p:cNvGraphicFramePr>
          <p:nvPr/>
        </p:nvGraphicFramePr>
        <p:xfrm>
          <a:off x="1981200" y="1828800"/>
          <a:ext cx="5278438" cy="2894013"/>
        </p:xfrm>
        <a:graphic>
          <a:graphicData uri="http://schemas.openxmlformats.org/presentationml/2006/ole">
            <mc:AlternateContent xmlns:mc="http://schemas.openxmlformats.org/markup-compatibility/2006">
              <mc:Choice xmlns:v="urn:schemas-microsoft-com:vml" Requires="v">
                <p:oleObj spid="_x0000_s55322" name="Equation" r:id="rId3" imgW="1714500" imgH="939800" progId="Equation.3">
                  <p:embed/>
                </p:oleObj>
              </mc:Choice>
              <mc:Fallback>
                <p:oleObj name="Equation" r:id="rId3" imgW="1714500" imgH="9398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828800"/>
                        <a:ext cx="5278438" cy="289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9" name="TextBox 4"/>
          <p:cNvSpPr txBox="1">
            <a:spLocks noChangeArrowheads="1"/>
          </p:cNvSpPr>
          <p:nvPr/>
        </p:nvSpPr>
        <p:spPr bwMode="auto">
          <a:xfrm>
            <a:off x="0" y="750888"/>
            <a:ext cx="9144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(b) Use m</a:t>
            </a:r>
            <a:r>
              <a:rPr lang="en-US" altLang="en-US" baseline="-25000"/>
              <a:t>X</a:t>
            </a:r>
            <a:r>
              <a:rPr lang="en-US" altLang="en-US"/>
              <a:t>(t) to find the average length of such call.</a:t>
            </a:r>
          </a:p>
          <a:p>
            <a:pPr eaLnBrk="1" hangingPunct="1">
              <a:spcBef>
                <a:spcPct val="0"/>
              </a:spcBef>
              <a:buFontTx/>
              <a:buNone/>
            </a:pPr>
            <a:r>
              <a:rPr lang="en-US" altLang="en-US"/>
              <a:t>Sol.</a:t>
            </a:r>
          </a:p>
        </p:txBody>
      </p:sp>
      <p:graphicFrame>
        <p:nvGraphicFramePr>
          <p:cNvPr id="55300" name="Object 3"/>
          <p:cNvGraphicFramePr>
            <a:graphicFrameLocks noChangeAspect="1"/>
          </p:cNvGraphicFramePr>
          <p:nvPr/>
        </p:nvGraphicFramePr>
        <p:xfrm>
          <a:off x="1447800" y="5562600"/>
          <a:ext cx="7023100" cy="766763"/>
        </p:xfrm>
        <a:graphic>
          <a:graphicData uri="http://schemas.openxmlformats.org/presentationml/2006/ole">
            <mc:AlternateContent xmlns:mc="http://schemas.openxmlformats.org/markup-compatibility/2006">
              <mc:Choice xmlns:v="urn:schemas-microsoft-com:vml" Requires="v">
                <p:oleObj spid="_x0000_s55323" name="Equation" r:id="rId5" imgW="2095500" imgH="228600" progId="Equation.3">
                  <p:embed/>
                </p:oleObj>
              </mc:Choice>
              <mc:Fallback>
                <p:oleObj name="Equation" r:id="rId5" imgW="2095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562600"/>
                        <a:ext cx="70231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1" name="TextBox 6"/>
          <p:cNvSpPr txBox="1">
            <a:spLocks noChangeArrowheads="1"/>
          </p:cNvSpPr>
          <p:nvPr/>
        </p:nvSpPr>
        <p:spPr bwMode="auto">
          <a:xfrm>
            <a:off x="228600" y="4648200"/>
            <a:ext cx="8915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(c) Find variance and standard deviation for X.</a:t>
            </a:r>
          </a:p>
          <a:p>
            <a:pPr eaLnBrk="1" hangingPunct="1">
              <a:spcBef>
                <a:spcPct val="0"/>
              </a:spcBef>
              <a:buFontTx/>
              <a:buNone/>
            </a:pPr>
            <a:r>
              <a:rPr lang="en-US" altLang="en-US"/>
              <a:t>Sol.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52400" y="152400"/>
            <a:ext cx="6553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u="sng">
                <a:latin typeface="Times New Roman" panose="02020603050405020304" pitchFamily="18" charset="0"/>
              </a:rPr>
              <a:t>MGF of uniform distribution random variable on (a, c)</a:t>
            </a:r>
            <a:r>
              <a:rPr lang="en-US" altLang="en-US" sz="3600">
                <a:latin typeface="Times New Roman" panose="02020603050405020304" pitchFamily="18" charset="0"/>
              </a:rPr>
              <a:t> :</a:t>
            </a:r>
          </a:p>
        </p:txBody>
      </p:sp>
      <p:graphicFrame>
        <p:nvGraphicFramePr>
          <p:cNvPr id="56323" name="Object 4"/>
          <p:cNvGraphicFramePr>
            <a:graphicFrameLocks noChangeAspect="1"/>
          </p:cNvGraphicFramePr>
          <p:nvPr/>
        </p:nvGraphicFramePr>
        <p:xfrm>
          <a:off x="690563" y="1943100"/>
          <a:ext cx="7077075" cy="4135438"/>
        </p:xfrm>
        <a:graphic>
          <a:graphicData uri="http://schemas.openxmlformats.org/presentationml/2006/ole">
            <mc:AlternateContent xmlns:mc="http://schemas.openxmlformats.org/markup-compatibility/2006">
              <mc:Choice xmlns:v="urn:schemas-microsoft-com:vml" Requires="v">
                <p:oleObj spid="_x0000_s56334" name="Equation" r:id="rId4" imgW="1651000" imgH="965200" progId="Equation.3">
                  <p:embed/>
                </p:oleObj>
              </mc:Choice>
              <mc:Fallback>
                <p:oleObj name="Equation" r:id="rId4" imgW="1651000" imgH="965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1943100"/>
                        <a:ext cx="7077075" cy="413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33400" y="1323975"/>
            <a:ext cx="8153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latin typeface="Times New Roman" panose="02020603050405020304" pitchFamily="18" charset="0"/>
              </a:rPr>
              <a:t>Use definition to find mean and variance can be found.</a:t>
            </a:r>
          </a:p>
        </p:txBody>
      </p:sp>
      <p:graphicFrame>
        <p:nvGraphicFramePr>
          <p:cNvPr id="56323" name="Object 5"/>
          <p:cNvGraphicFramePr>
            <a:graphicFrameLocks noChangeAspect="1"/>
          </p:cNvGraphicFramePr>
          <p:nvPr/>
        </p:nvGraphicFramePr>
        <p:xfrm>
          <a:off x="1905000" y="2735263"/>
          <a:ext cx="4953000" cy="3513137"/>
        </p:xfrm>
        <a:graphic>
          <a:graphicData uri="http://schemas.openxmlformats.org/presentationml/2006/ole">
            <mc:AlternateContent xmlns:mc="http://schemas.openxmlformats.org/markup-compatibility/2006">
              <mc:Choice xmlns:v="urn:schemas-microsoft-com:vml" Requires="v">
                <p:oleObj spid="_x0000_s58382" name="Equation" r:id="rId3" imgW="1397000" imgH="990600" progId="Equation.3">
                  <p:embed/>
                </p:oleObj>
              </mc:Choice>
              <mc:Fallback>
                <p:oleObj name="Equation" r:id="rId3" imgW="1397000" imgH="990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35263"/>
                        <a:ext cx="4953000" cy="351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304800" y="1493838"/>
            <a:ext cx="8382000" cy="4906962"/>
          </a:xfrm>
        </p:spPr>
        <p:txBody>
          <a:bodyPr/>
          <a:lstStyle/>
          <a:p>
            <a:pPr marL="0" indent="0" algn="just" fontAlgn="base">
              <a:lnSpc>
                <a:spcPct val="90000"/>
              </a:lnSpc>
              <a:spcAft>
                <a:spcPct val="0"/>
              </a:spcAft>
              <a:buFontTx/>
              <a:buNone/>
              <a:defRPr/>
            </a:pPr>
            <a:r>
              <a:rPr lang="en-US" sz="3200" b="1" dirty="0" smtClean="0">
                <a:latin typeface="Arial" charset="0"/>
                <a:cs typeface="Arial" charset="0"/>
              </a:rPr>
              <a:t>Definition</a:t>
            </a:r>
            <a:r>
              <a:rPr lang="en-US" sz="3200" dirty="0" smtClean="0">
                <a:latin typeface="Arial" charset="0"/>
                <a:cs typeface="Arial" charset="0"/>
              </a:rPr>
              <a:t>: Let X be a continuous random variable. A function f(x) is called continuous density (probability density function i.e. </a:t>
            </a:r>
            <a:r>
              <a:rPr lang="en-US" sz="3200" dirty="0" err="1" smtClean="0">
                <a:latin typeface="Arial" charset="0"/>
                <a:cs typeface="Arial" charset="0"/>
              </a:rPr>
              <a:t>pdf</a:t>
            </a:r>
            <a:r>
              <a:rPr lang="en-US" sz="3200" dirty="0" smtClean="0">
                <a:latin typeface="Arial" charset="0"/>
                <a:cs typeface="Arial" charset="0"/>
              </a:rPr>
              <a:t> ) </a:t>
            </a:r>
            <a:r>
              <a:rPr lang="en-US" sz="3200" dirty="0" err="1" smtClean="0">
                <a:latin typeface="Arial" charset="0"/>
                <a:cs typeface="Arial" charset="0"/>
              </a:rPr>
              <a:t>iff</a:t>
            </a:r>
            <a:endParaRPr lang="en-US" sz="3200" dirty="0" smtClean="0">
              <a:latin typeface="Arial" charset="0"/>
              <a:cs typeface="Arial" charset="0"/>
            </a:endParaRPr>
          </a:p>
          <a:p>
            <a:pPr fontAlgn="base">
              <a:lnSpc>
                <a:spcPct val="90000"/>
              </a:lnSpc>
              <a:spcAft>
                <a:spcPct val="0"/>
              </a:spcAft>
              <a:buFontTx/>
              <a:buNone/>
              <a:defRPr/>
            </a:pPr>
            <a:r>
              <a:rPr lang="en-US" sz="3200" dirty="0" smtClean="0">
                <a:latin typeface="Arial" charset="0"/>
                <a:cs typeface="Arial" charset="0"/>
              </a:rPr>
              <a:t>               </a:t>
            </a:r>
          </a:p>
          <a:p>
            <a:pPr fontAlgn="base">
              <a:lnSpc>
                <a:spcPct val="90000"/>
              </a:lnSpc>
              <a:spcAft>
                <a:spcPct val="0"/>
              </a:spcAft>
              <a:buFontTx/>
              <a:buNone/>
              <a:defRPr/>
            </a:pPr>
            <a:endParaRPr lang="en-US" sz="3200" dirty="0" smtClean="0">
              <a:latin typeface="Arial" charset="0"/>
              <a:cs typeface="Arial" charset="0"/>
            </a:endParaRPr>
          </a:p>
          <a:p>
            <a:pPr fontAlgn="base">
              <a:lnSpc>
                <a:spcPct val="90000"/>
              </a:lnSpc>
              <a:spcAft>
                <a:spcPct val="0"/>
              </a:spcAft>
              <a:buFontTx/>
              <a:buNone/>
              <a:defRPr/>
            </a:pPr>
            <a:endParaRPr lang="en-US" sz="3200" dirty="0" smtClean="0">
              <a:latin typeface="Arial" charset="0"/>
              <a:cs typeface="Times New Roman" pitchFamily="18" charset="0"/>
              <a:sym typeface="Symbol" pitchFamily="18" charset="2"/>
            </a:endParaRPr>
          </a:p>
          <a:p>
            <a:pPr fontAlgn="base">
              <a:lnSpc>
                <a:spcPct val="90000"/>
              </a:lnSpc>
              <a:spcAft>
                <a:spcPct val="0"/>
              </a:spcAft>
              <a:buFontTx/>
              <a:buNone/>
              <a:defRPr/>
            </a:pPr>
            <a:endParaRPr lang="en-US" sz="3200" dirty="0" smtClean="0">
              <a:latin typeface="Arial" charset="0"/>
              <a:cs typeface="Times New Roman" pitchFamily="18" charset="0"/>
              <a:sym typeface="Symbol" pitchFamily="18" charset="2"/>
            </a:endParaRPr>
          </a:p>
          <a:p>
            <a:pPr fontAlgn="base">
              <a:lnSpc>
                <a:spcPct val="90000"/>
              </a:lnSpc>
              <a:spcAft>
                <a:spcPct val="0"/>
              </a:spcAft>
              <a:buFontTx/>
              <a:buNone/>
              <a:defRPr/>
            </a:pPr>
            <a:r>
              <a:rPr lang="en-US" sz="3200" dirty="0" smtClean="0">
                <a:latin typeface="Arial" charset="0"/>
                <a:cs typeface="Times New Roman" pitchFamily="18" charset="0"/>
                <a:sym typeface="Symbol" pitchFamily="18" charset="2"/>
              </a:rPr>
              <a:t>                 </a:t>
            </a:r>
          </a:p>
          <a:p>
            <a:pPr fontAlgn="base">
              <a:lnSpc>
                <a:spcPct val="90000"/>
              </a:lnSpc>
              <a:spcAft>
                <a:spcPct val="0"/>
              </a:spcAft>
              <a:buFontTx/>
              <a:buNone/>
              <a:defRPr/>
            </a:pPr>
            <a:endParaRPr lang="en-US" sz="3200" dirty="0" smtClean="0">
              <a:latin typeface="Arial" charset="0"/>
              <a:cs typeface="Arial" charset="0"/>
            </a:endParaRPr>
          </a:p>
        </p:txBody>
      </p:sp>
      <p:sp>
        <p:nvSpPr>
          <p:cNvPr id="5122" name="Rectangle 2"/>
          <p:cNvSpPr>
            <a:spLocks noGrp="1" noChangeArrowheads="1"/>
          </p:cNvSpPr>
          <p:nvPr>
            <p:ph type="title" idx="4294967295"/>
          </p:nvPr>
        </p:nvSpPr>
        <p:spPr>
          <a:xfrm>
            <a:off x="76200" y="0"/>
            <a:ext cx="7924800" cy="1600200"/>
          </a:xfrm>
        </p:spPr>
        <p:txBody>
          <a:bodyPr/>
          <a:lstStyle/>
          <a:p>
            <a:pPr>
              <a:defRPr/>
            </a:pPr>
            <a:r>
              <a:rPr lang="en-US" sz="3200" dirty="0"/>
              <a:t>CONTINUOUS DENSITY  </a:t>
            </a:r>
            <a:r>
              <a:rPr lang="en-US" sz="3200" dirty="0" smtClean="0"/>
              <a:t>(Probability </a:t>
            </a:r>
            <a:r>
              <a:rPr lang="en-US" sz="3200" dirty="0"/>
              <a:t>density function</a:t>
            </a:r>
            <a:r>
              <a:rPr lang="en-US" dirty="0"/>
              <a:t> ) </a:t>
            </a:r>
          </a:p>
        </p:txBody>
      </p:sp>
      <p:graphicFrame>
        <p:nvGraphicFramePr>
          <p:cNvPr id="26628" name="Object 2"/>
          <p:cNvGraphicFramePr>
            <a:graphicFrameLocks noChangeAspect="1"/>
          </p:cNvGraphicFramePr>
          <p:nvPr/>
        </p:nvGraphicFramePr>
        <p:xfrm>
          <a:off x="1066800" y="2895600"/>
          <a:ext cx="7219950" cy="3690938"/>
        </p:xfrm>
        <a:graphic>
          <a:graphicData uri="http://schemas.openxmlformats.org/presentationml/2006/ole">
            <mc:AlternateContent xmlns:mc="http://schemas.openxmlformats.org/markup-compatibility/2006">
              <mc:Choice xmlns:v="urn:schemas-microsoft-com:vml" Requires="v">
                <p:oleObj spid="_x0000_s26639" name="Equation" r:id="rId3" imgW="1651000" imgH="1397000" progId="Equation.3">
                  <p:embed/>
                </p:oleObj>
              </mc:Choice>
              <mc:Fallback>
                <p:oleObj name="Equation" r:id="rId3" imgW="1651000" imgH="1397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95600"/>
                        <a:ext cx="721995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304800" y="1371600"/>
            <a:ext cx="8229600" cy="4525963"/>
          </a:xfrm>
        </p:spPr>
        <p:txBody>
          <a:bodyPr/>
          <a:lstStyle/>
          <a:p>
            <a:pPr marL="0" indent="0" algn="just" fontAlgn="base">
              <a:spcAft>
                <a:spcPct val="0"/>
              </a:spcAft>
            </a:pPr>
            <a:r>
              <a:rPr lang="en-US" altLang="en-US" sz="3200" smtClean="0"/>
              <a:t>If a pair of coils were placed around a homing pigeon and magnetic field was applied that reverses the earth’s field, it is thought that the bird would become disoriented. Under these circumstances it is just as likely to fly in one direction as in any other. </a:t>
            </a:r>
          </a:p>
        </p:txBody>
      </p:sp>
      <p:sp>
        <p:nvSpPr>
          <p:cNvPr id="3" name="Content Placeholder 2"/>
          <p:cNvSpPr>
            <a:spLocks noGrp="1"/>
          </p:cNvSpPr>
          <p:nvPr>
            <p:ph sz="quarter" idx="10"/>
          </p:nvPr>
        </p:nvSpPr>
        <p:spPr/>
        <p:txBody>
          <a:bodyPr/>
          <a:lstStyle/>
          <a:p>
            <a:pPr>
              <a:buFont typeface="Arial" charset="0"/>
              <a:buNone/>
              <a:defRPr/>
            </a:pPr>
            <a:r>
              <a:rPr lang="en-US" dirty="0" smtClean="0"/>
              <a:t>Section 4.1, page no 139, 6</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19"/>
          <p:cNvGrpSpPr>
            <a:grpSpLocks/>
          </p:cNvGrpSpPr>
          <p:nvPr/>
        </p:nvGrpSpPr>
        <p:grpSpPr bwMode="auto">
          <a:xfrm>
            <a:off x="1295400" y="1295400"/>
            <a:ext cx="5943600" cy="3733800"/>
            <a:chOff x="838200" y="1905794"/>
            <a:chExt cx="5943600" cy="3733800"/>
          </a:xfrm>
        </p:grpSpPr>
        <p:cxnSp>
          <p:nvCxnSpPr>
            <p:cNvPr id="5" name="Straight Connector 4"/>
            <p:cNvCxnSpPr/>
            <p:nvPr/>
          </p:nvCxnSpPr>
          <p:spPr>
            <a:xfrm rot="5400000">
              <a:off x="495301" y="3771106"/>
              <a:ext cx="37338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3656807"/>
              <a:ext cx="55626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362200" y="2513807"/>
              <a:ext cx="1600200" cy="1143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358060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Arc 12"/>
            <p:cNvSpPr/>
            <p:nvPr/>
          </p:nvSpPr>
          <p:spPr>
            <a:xfrm>
              <a:off x="2514600" y="3444082"/>
              <a:ext cx="304800" cy="3810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60425" name="TextBox 13"/>
            <p:cNvSpPr txBox="1">
              <a:spLocks noChangeArrowheads="1"/>
            </p:cNvSpPr>
            <p:nvPr/>
          </p:nvSpPr>
          <p:spPr bwMode="auto">
            <a:xfrm>
              <a:off x="5029200" y="4038600"/>
              <a:ext cx="175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Home (0)</a:t>
              </a:r>
            </a:p>
          </p:txBody>
        </p:sp>
        <p:sp>
          <p:nvSpPr>
            <p:cNvPr id="60426" name="TextBox 15"/>
            <p:cNvSpPr txBox="1">
              <a:spLocks noChangeArrowheads="1"/>
            </p:cNvSpPr>
            <p:nvPr/>
          </p:nvSpPr>
          <p:spPr bwMode="auto">
            <a:xfrm>
              <a:off x="3056782" y="3048794"/>
              <a:ext cx="397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latin typeface="Symbol" panose="05050102010706020507" pitchFamily="18" charset="2"/>
                </a:rPr>
                <a:t>q</a:t>
              </a:r>
              <a:endParaRPr lang="en-US" altLang="en-US" sz="2000">
                <a:latin typeface="Symbol" panose="05050102010706020507" pitchFamily="18" charset="2"/>
              </a:endParaRPr>
            </a:p>
          </p:txBody>
        </p:sp>
        <p:sp>
          <p:nvSpPr>
            <p:cNvPr id="60427" name="TextBox 18"/>
            <p:cNvSpPr txBox="1">
              <a:spLocks noChangeArrowheads="1"/>
            </p:cNvSpPr>
            <p:nvPr/>
          </p:nvSpPr>
          <p:spPr bwMode="auto">
            <a:xfrm>
              <a:off x="990600" y="3733800"/>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Pigeon</a:t>
              </a:r>
            </a:p>
          </p:txBody>
        </p:sp>
      </p:grpSp>
      <p:sp>
        <p:nvSpPr>
          <p:cNvPr id="60419" name="TextBox 20"/>
          <p:cNvSpPr txBox="1">
            <a:spLocks noChangeArrowheads="1"/>
          </p:cNvSpPr>
          <p:nvPr/>
        </p:nvSpPr>
        <p:spPr bwMode="auto">
          <a:xfrm>
            <a:off x="76200" y="5029200"/>
            <a:ext cx="89804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Symbol" panose="05050102010706020507" pitchFamily="18" charset="2"/>
              <a:buChar char="q"/>
            </a:pPr>
            <a:r>
              <a:rPr lang="en-US" altLang="en-US"/>
              <a:t> is uniformly distributed over the interval [0, 2</a:t>
            </a:r>
            <a:r>
              <a:rPr lang="en-US" altLang="en-US">
                <a:latin typeface="Symbol" panose="05050102010706020507" pitchFamily="18" charset="2"/>
              </a:rPr>
              <a:t>p</a:t>
            </a:r>
            <a:r>
              <a:rPr lang="en-US" altLang="en-US"/>
              <a:t>].</a:t>
            </a:r>
          </a:p>
          <a:p>
            <a:pPr eaLnBrk="1" hangingPunct="1">
              <a:spcBef>
                <a:spcPct val="0"/>
              </a:spcBef>
              <a:buFontTx/>
              <a:buNone/>
            </a:pPr>
            <a:endParaRPr lang="en-US" altLang="en-US"/>
          </a:p>
          <a:p>
            <a:pPr eaLnBrk="1" hangingPunct="1">
              <a:spcBef>
                <a:spcPct val="0"/>
              </a:spcBef>
              <a:buFontTx/>
              <a:buNone/>
            </a:pPr>
            <a:r>
              <a:rPr lang="en-US" altLang="en-US"/>
              <a:t>a) Find the density for </a:t>
            </a:r>
            <a:r>
              <a:rPr lang="en-US" altLang="en-US">
                <a:latin typeface="Symbol" panose="05050102010706020507" pitchFamily="18" charset="2"/>
              </a:rPr>
              <a:t>q.</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304800" y="1493838"/>
            <a:ext cx="8229600" cy="4525962"/>
          </a:xfrm>
        </p:spPr>
        <p:txBody>
          <a:bodyPr/>
          <a:lstStyle/>
          <a:p>
            <a:pPr marL="749300" indent="-749300" algn="just" fontAlgn="base">
              <a:spcAft>
                <a:spcPct val="0"/>
              </a:spcAft>
            </a:pPr>
            <a:r>
              <a:rPr lang="en-US" altLang="en-US" sz="3200" smtClean="0"/>
              <a:t>(b) Sketch the graph of the density. </a:t>
            </a:r>
          </a:p>
          <a:p>
            <a:pPr marL="749300" indent="-749300" algn="just" fontAlgn="base">
              <a:spcAft>
                <a:spcPct val="0"/>
              </a:spcAft>
            </a:pPr>
            <a:r>
              <a:rPr lang="en-US" altLang="en-US" sz="3200" smtClean="0"/>
              <a:t>(c) Shade the area corresponding to the probability that a bird will orient within </a:t>
            </a:r>
            <a:r>
              <a:rPr lang="en-US" altLang="en-US" sz="3200" smtClean="0">
                <a:latin typeface="Symbol" panose="05050102010706020507" pitchFamily="18" charset="2"/>
              </a:rPr>
              <a:t>p</a:t>
            </a:r>
            <a:r>
              <a:rPr lang="en-US" altLang="en-US" sz="3200" smtClean="0"/>
              <a:t>/4 radians of home, and find this area using plane geometry.</a:t>
            </a:r>
          </a:p>
          <a:p>
            <a:pPr marL="749300" indent="-749300" algn="just" fontAlgn="base">
              <a:spcAft>
                <a:spcPct val="0"/>
              </a:spcAft>
            </a:pPr>
            <a:r>
              <a:rPr lang="en-US" altLang="en-US" sz="3200" smtClean="0"/>
              <a:t>(d) Find the probability that a bird will orient within </a:t>
            </a:r>
            <a:r>
              <a:rPr lang="en-US" altLang="en-US" sz="3200" smtClean="0">
                <a:latin typeface="Symbol" panose="05050102010706020507" pitchFamily="18" charset="2"/>
              </a:rPr>
              <a:t>p</a:t>
            </a:r>
            <a:r>
              <a:rPr lang="en-US" altLang="en-US" sz="3200" smtClean="0"/>
              <a:t>/4 radians of home by integrating the density over the appropriate region(s).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304800" y="1493838"/>
            <a:ext cx="8229600" cy="4525962"/>
          </a:xfrm>
        </p:spPr>
        <p:txBody>
          <a:bodyPr/>
          <a:lstStyle/>
          <a:p>
            <a:pPr marL="688975" indent="-688975" algn="just" fontAlgn="base">
              <a:spcAft>
                <a:spcPct val="0"/>
              </a:spcAft>
            </a:pPr>
            <a:r>
              <a:rPr lang="en-US" altLang="en-US" sz="3200" dirty="0" smtClean="0"/>
              <a:t>(e) If 10 birds are released independently and at least 7 orient within </a:t>
            </a:r>
            <a:r>
              <a:rPr lang="en-US" altLang="en-US" sz="3200" dirty="0" smtClean="0">
                <a:latin typeface="Symbol" panose="05050102010706020507" pitchFamily="18" charset="2"/>
              </a:rPr>
              <a:t>p</a:t>
            </a:r>
            <a:r>
              <a:rPr lang="en-US" altLang="en-US" sz="3200" dirty="0" smtClean="0"/>
              <a:t>/4 radians of home, would you suspect that perhaps the coil are not disorienting the birds to the extent expected? Explain, based on the probability of this occurring. (</a:t>
            </a:r>
            <a:r>
              <a:rPr lang="en-US" altLang="en-US" sz="3200" dirty="0" err="1" smtClean="0"/>
              <a:t>Ans</a:t>
            </a:r>
            <a:r>
              <a:rPr lang="en-US" altLang="en-US" sz="3200" dirty="0" smtClean="0"/>
              <a:t> : 0.0035)</a:t>
            </a:r>
          </a:p>
          <a:p>
            <a:pPr marL="688975" indent="-688975" algn="just" fontAlgn="base">
              <a:spcAft>
                <a:spcPct val="0"/>
              </a:spcAft>
            </a:pPr>
            <a:r>
              <a:rPr lang="en-US" altLang="en-US" sz="3200" dirty="0" smtClean="0"/>
              <a:t>(f) Find mean, variance for </a:t>
            </a:r>
            <a:r>
              <a:rPr lang="en-US" altLang="en-US" sz="3200" dirty="0" smtClean="0">
                <a:latin typeface="Symbol" panose="05050102010706020507" pitchFamily="18" charset="2"/>
              </a:rPr>
              <a:t>q</a:t>
            </a:r>
            <a:r>
              <a:rPr lang="en-US" altLang="en-US" sz="32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41325" y="425450"/>
            <a:ext cx="851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Example : A random variable X with density </a:t>
            </a:r>
          </a:p>
        </p:txBody>
      </p:sp>
      <p:graphicFrame>
        <p:nvGraphicFramePr>
          <p:cNvPr id="63491" name="Object 3"/>
          <p:cNvGraphicFramePr>
            <a:graphicFrameLocks noChangeAspect="1"/>
          </p:cNvGraphicFramePr>
          <p:nvPr/>
        </p:nvGraphicFramePr>
        <p:xfrm>
          <a:off x="533400" y="1304925"/>
          <a:ext cx="8077200" cy="3027363"/>
        </p:xfrm>
        <a:graphic>
          <a:graphicData uri="http://schemas.openxmlformats.org/presentationml/2006/ole">
            <mc:AlternateContent xmlns:mc="http://schemas.openxmlformats.org/markup-compatibility/2006">
              <mc:Choice xmlns:v="urn:schemas-microsoft-com:vml" Requires="v">
                <p:oleObj spid="_x0000_s63503" name="Equation" r:id="rId3" imgW="1930400" imgH="723900" progId="Equation.3">
                  <p:embed/>
                </p:oleObj>
              </mc:Choice>
              <mc:Fallback>
                <p:oleObj name="Equation" r:id="rId3" imgW="19304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04925"/>
                        <a:ext cx="8077200" cy="302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Text Box 4"/>
          <p:cNvSpPr txBox="1">
            <a:spLocks noChangeArrowheads="1"/>
          </p:cNvSpPr>
          <p:nvPr/>
        </p:nvSpPr>
        <p:spPr bwMode="auto">
          <a:xfrm>
            <a:off x="0" y="3657600"/>
            <a:ext cx="91376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latin typeface="Times New Roman" panose="02020603050405020304" pitchFamily="18" charset="0"/>
              </a:rPr>
              <a:t>is said to have a Cauchy distribution with parameters a and b. This distribution is interesting in that it provides an example  of a continuous random variable whose mean does not exist. Let a = 1, b = 0 to obtain a special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28600" y="577850"/>
            <a:ext cx="7026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latin typeface="Times New Roman" panose="02020603050405020304" pitchFamily="18" charset="0"/>
              </a:rPr>
              <a:t> Cauchy distribution with density</a:t>
            </a:r>
          </a:p>
        </p:txBody>
      </p:sp>
      <p:graphicFrame>
        <p:nvGraphicFramePr>
          <p:cNvPr id="64515" name="Object 3"/>
          <p:cNvGraphicFramePr>
            <a:graphicFrameLocks noChangeAspect="1"/>
          </p:cNvGraphicFramePr>
          <p:nvPr/>
        </p:nvGraphicFramePr>
        <p:xfrm>
          <a:off x="390525" y="1390650"/>
          <a:ext cx="8524875" cy="2576513"/>
        </p:xfrm>
        <a:graphic>
          <a:graphicData uri="http://schemas.openxmlformats.org/presentationml/2006/ole">
            <mc:AlternateContent xmlns:mc="http://schemas.openxmlformats.org/markup-compatibility/2006">
              <mc:Choice xmlns:v="urn:schemas-microsoft-com:vml" Requires="v">
                <p:oleObj spid="_x0000_s64538" name="Equation" r:id="rId3" imgW="2463800" imgH="889000" progId="Equation.3">
                  <p:embed/>
                </p:oleObj>
              </mc:Choice>
              <mc:Fallback>
                <p:oleObj name="Equation" r:id="rId3" imgW="24638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1390650"/>
                        <a:ext cx="8524875" cy="257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Text Box 4"/>
          <p:cNvSpPr txBox="1">
            <a:spLocks noChangeArrowheads="1"/>
          </p:cNvSpPr>
          <p:nvPr/>
        </p:nvSpPr>
        <p:spPr bwMode="auto">
          <a:xfrm>
            <a:off x="0" y="4117975"/>
            <a:ext cx="103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Sol: </a:t>
            </a:r>
          </a:p>
        </p:txBody>
      </p:sp>
      <p:graphicFrame>
        <p:nvGraphicFramePr>
          <p:cNvPr id="64517" name="Object 5"/>
          <p:cNvGraphicFramePr>
            <a:graphicFrameLocks noChangeAspect="1"/>
          </p:cNvGraphicFramePr>
          <p:nvPr/>
        </p:nvGraphicFramePr>
        <p:xfrm>
          <a:off x="1047750" y="4608513"/>
          <a:ext cx="6667500" cy="1701800"/>
        </p:xfrm>
        <a:graphic>
          <a:graphicData uri="http://schemas.openxmlformats.org/presentationml/2006/ole">
            <mc:AlternateContent xmlns:mc="http://schemas.openxmlformats.org/markup-compatibility/2006">
              <mc:Choice xmlns:v="urn:schemas-microsoft-com:vml" Requires="v">
                <p:oleObj spid="_x0000_s64539" name="Equation" r:id="rId5" imgW="1968500" imgH="469900" progId="Equation.3">
                  <p:embed/>
                </p:oleObj>
              </mc:Choice>
              <mc:Fallback>
                <p:oleObj name="Equation" r:id="rId5" imgW="1968500" imgH="469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4608513"/>
                        <a:ext cx="66675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381000" y="1193800"/>
          <a:ext cx="7213600" cy="1930400"/>
        </p:xfrm>
        <a:graphic>
          <a:graphicData uri="http://schemas.openxmlformats.org/presentationml/2006/ole">
            <mc:AlternateContent xmlns:mc="http://schemas.openxmlformats.org/markup-compatibility/2006">
              <mc:Choice xmlns:v="urn:schemas-microsoft-com:vml" Requires="v">
                <p:oleObj spid="_x0000_s65573" name="Equation" r:id="rId3" imgW="1803400" imgH="482600" progId="Equation.3">
                  <p:embed/>
                </p:oleObj>
              </mc:Choice>
              <mc:Fallback>
                <p:oleObj name="Equation" r:id="rId3" imgW="18034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93800"/>
                        <a:ext cx="72136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9" name="Text Box 3"/>
          <p:cNvSpPr txBox="1">
            <a:spLocks noChangeArrowheads="1"/>
          </p:cNvSpPr>
          <p:nvPr/>
        </p:nvSpPr>
        <p:spPr bwMode="auto">
          <a:xfrm>
            <a:off x="228600" y="2940050"/>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Multiply and divide by 2, we get </a:t>
            </a:r>
          </a:p>
        </p:txBody>
      </p:sp>
      <p:graphicFrame>
        <p:nvGraphicFramePr>
          <p:cNvPr id="65540" name="Object 4"/>
          <p:cNvGraphicFramePr>
            <a:graphicFrameLocks noChangeAspect="1"/>
          </p:cNvGraphicFramePr>
          <p:nvPr/>
        </p:nvGraphicFramePr>
        <p:xfrm>
          <a:off x="1235075" y="3486150"/>
          <a:ext cx="6977063" cy="1549400"/>
        </p:xfrm>
        <a:graphic>
          <a:graphicData uri="http://schemas.openxmlformats.org/presentationml/2006/ole">
            <mc:AlternateContent xmlns:mc="http://schemas.openxmlformats.org/markup-compatibility/2006">
              <mc:Choice xmlns:v="urn:schemas-microsoft-com:vml" Requires="v">
                <p:oleObj spid="_x0000_s65574" name="Equation" r:id="rId5" imgW="2336800" imgH="482600" progId="Equation.3">
                  <p:embed/>
                </p:oleObj>
              </mc:Choice>
              <mc:Fallback>
                <p:oleObj name="Equation" r:id="rId5" imgW="2336800" imgH="482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075" y="3486150"/>
                        <a:ext cx="6977063"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Text Box 5"/>
          <p:cNvSpPr txBox="1">
            <a:spLocks noChangeArrowheads="1"/>
          </p:cNvSpPr>
          <p:nvPr/>
        </p:nvSpPr>
        <p:spPr bwMode="auto">
          <a:xfrm>
            <a:off x="457200" y="5073650"/>
            <a:ext cx="465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which does not exist, as </a:t>
            </a:r>
          </a:p>
        </p:txBody>
      </p:sp>
      <p:graphicFrame>
        <p:nvGraphicFramePr>
          <p:cNvPr id="65542" name="Object 6"/>
          <p:cNvGraphicFramePr>
            <a:graphicFrameLocks noChangeAspect="1"/>
          </p:cNvGraphicFramePr>
          <p:nvPr/>
        </p:nvGraphicFramePr>
        <p:xfrm>
          <a:off x="847725" y="5711825"/>
          <a:ext cx="5316538" cy="841375"/>
        </p:xfrm>
        <a:graphic>
          <a:graphicData uri="http://schemas.openxmlformats.org/presentationml/2006/ole">
            <mc:AlternateContent xmlns:mc="http://schemas.openxmlformats.org/markup-compatibility/2006">
              <mc:Choice xmlns:v="urn:schemas-microsoft-com:vml" Requires="v">
                <p:oleObj spid="_x0000_s65575" name="Equation" r:id="rId7" imgW="1282700" imgH="203200" progId="Equation.3">
                  <p:embed/>
                </p:oleObj>
              </mc:Choice>
              <mc:Fallback>
                <p:oleObj name="Equation" r:id="rId7" imgW="12827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725" y="5711825"/>
                        <a:ext cx="531653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1493838"/>
            <a:ext cx="8229600" cy="4525962"/>
          </a:xfrm>
        </p:spPr>
        <p:txBody>
          <a:bodyPr/>
          <a:lstStyle/>
          <a:p>
            <a:pPr fontAlgn="base">
              <a:spcAft>
                <a:spcPct val="0"/>
              </a:spcAft>
              <a:buFontTx/>
              <a:buNone/>
              <a:defRPr/>
            </a:pPr>
            <a:r>
              <a:rPr lang="en-US" sz="3200" dirty="0" smtClean="0">
                <a:latin typeface="Arial" charset="0"/>
                <a:cs typeface="Arial" charset="0"/>
              </a:rPr>
              <a:t>A random variable X with density function   </a:t>
            </a:r>
          </a:p>
          <a:p>
            <a:pPr fontAlgn="base">
              <a:spcAft>
                <a:spcPct val="0"/>
              </a:spcAft>
              <a:buFontTx/>
              <a:buNone/>
              <a:defRPr/>
            </a:pPr>
            <a:endParaRPr lang="en-US" sz="3200" dirty="0" smtClean="0">
              <a:latin typeface="Arial" charset="0"/>
              <a:cs typeface="Arial" charset="0"/>
            </a:endParaRPr>
          </a:p>
          <a:p>
            <a:pPr fontAlgn="base">
              <a:spcAft>
                <a:spcPct val="0"/>
              </a:spcAft>
              <a:buFontTx/>
              <a:buNone/>
              <a:defRPr/>
            </a:pPr>
            <a:r>
              <a:rPr lang="en-US" sz="3200" dirty="0" smtClean="0">
                <a:latin typeface="Arial" charset="0"/>
                <a:cs typeface="Arial" charset="0"/>
              </a:rPr>
              <a:t>            </a:t>
            </a:r>
          </a:p>
          <a:p>
            <a:pPr fontAlgn="base">
              <a:spcAft>
                <a:spcPct val="0"/>
              </a:spcAft>
              <a:buFontTx/>
              <a:buNone/>
              <a:defRPr/>
            </a:pPr>
            <a:r>
              <a:rPr lang="en-US" sz="3200" dirty="0" smtClean="0">
                <a:latin typeface="Arial" charset="0"/>
                <a:cs typeface="Arial" charset="0"/>
              </a:rPr>
              <a:t>       </a:t>
            </a:r>
          </a:p>
          <a:p>
            <a:pPr fontAlgn="base">
              <a:spcAft>
                <a:spcPct val="0"/>
              </a:spcAft>
              <a:buFontTx/>
              <a:buNone/>
              <a:defRPr/>
            </a:pPr>
            <a:r>
              <a:rPr lang="en-US" sz="3200" dirty="0" smtClean="0">
                <a:latin typeface="Arial" charset="0"/>
                <a:cs typeface="Arial" charset="0"/>
              </a:rPr>
              <a:t>                    = 0 ,                             for x </a:t>
            </a:r>
            <a:r>
              <a:rPr lang="en-US" sz="3200" dirty="0" smtClean="0">
                <a:latin typeface="Arial" charset="0"/>
                <a:cs typeface="Arial" charset="0"/>
                <a:sym typeface="Symbol" pitchFamily="18" charset="2"/>
              </a:rPr>
              <a:t> 0,</a:t>
            </a:r>
            <a:r>
              <a:rPr lang="en-US" sz="3200" dirty="0" smtClean="0">
                <a:latin typeface="Arial" charset="0"/>
                <a:cs typeface="Arial" charset="0"/>
              </a:rPr>
              <a:t>  </a:t>
            </a:r>
          </a:p>
          <a:p>
            <a:pPr marL="0" indent="0" fontAlgn="base">
              <a:spcAft>
                <a:spcPct val="0"/>
              </a:spcAft>
              <a:buFontTx/>
              <a:buNone/>
              <a:defRPr/>
            </a:pPr>
            <a:r>
              <a:rPr lang="en-US" sz="3200" dirty="0" smtClean="0">
                <a:latin typeface="Arial" charset="0"/>
                <a:cs typeface="Arial" charset="0"/>
              </a:rPr>
              <a:t>is said to have a Gamma Distribution with  parameters </a:t>
            </a:r>
            <a:r>
              <a:rPr lang="en-US" sz="3200" dirty="0" smtClean="0">
                <a:latin typeface="Arial" charset="0"/>
                <a:cs typeface="Arial" charset="0"/>
                <a:sym typeface="Symbol" pitchFamily="18" charset="2"/>
              </a:rPr>
              <a:t> and ,for </a:t>
            </a:r>
            <a:r>
              <a:rPr lang="en-US" sz="3200" dirty="0" smtClean="0">
                <a:latin typeface="Arial" charset="0"/>
                <a:cs typeface="Times New Roman" pitchFamily="18" charset="0"/>
                <a:sym typeface="Symbol" pitchFamily="18" charset="2"/>
              </a:rPr>
              <a:t> &gt; 0, &gt; 0.</a:t>
            </a:r>
            <a:endParaRPr lang="en-US" sz="3200" dirty="0" smtClean="0">
              <a:latin typeface="Arial" charset="0"/>
              <a:cs typeface="Arial" charset="0"/>
            </a:endParaRPr>
          </a:p>
        </p:txBody>
      </p:sp>
      <p:sp>
        <p:nvSpPr>
          <p:cNvPr id="3074" name="Rectangle 2"/>
          <p:cNvSpPr>
            <a:spLocks noGrp="1" noChangeArrowheads="1"/>
          </p:cNvSpPr>
          <p:nvPr>
            <p:ph type="title" idx="4294967295"/>
          </p:nvPr>
        </p:nvSpPr>
        <p:spPr>
          <a:xfrm>
            <a:off x="152400" y="304800"/>
            <a:ext cx="7772400" cy="1143000"/>
          </a:xfrm>
        </p:spPr>
        <p:txBody>
          <a:bodyPr/>
          <a:lstStyle/>
          <a:p>
            <a:pPr>
              <a:defRPr/>
            </a:pPr>
            <a:r>
              <a:rPr lang="en-US" dirty="0"/>
              <a:t>GAMMA  DISTRIBUTION</a:t>
            </a:r>
          </a:p>
        </p:txBody>
      </p:sp>
      <p:graphicFrame>
        <p:nvGraphicFramePr>
          <p:cNvPr id="66564" name="Object 2"/>
          <p:cNvGraphicFramePr>
            <a:graphicFrameLocks noChangeAspect="1"/>
          </p:cNvGraphicFramePr>
          <p:nvPr/>
        </p:nvGraphicFramePr>
        <p:xfrm>
          <a:off x="990600" y="2209800"/>
          <a:ext cx="7804150" cy="1371600"/>
        </p:xfrm>
        <a:graphic>
          <a:graphicData uri="http://schemas.openxmlformats.org/presentationml/2006/ole">
            <mc:AlternateContent xmlns:mc="http://schemas.openxmlformats.org/markup-compatibility/2006">
              <mc:Choice xmlns:v="urn:schemas-microsoft-com:vml" Requires="v">
                <p:oleObj spid="_x0000_s66575" name="Equation" r:id="rId3" imgW="1968500" imgH="419100" progId="Equation.3">
                  <p:embed/>
                </p:oleObj>
              </mc:Choice>
              <mc:Fallback>
                <p:oleObj name="Equation" r:id="rId3" imgW="19685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78041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04800" y="1295400"/>
            <a:ext cx="8839200" cy="5181600"/>
          </a:xfrm>
        </p:spPr>
        <p:txBody>
          <a:bodyPr/>
          <a:lstStyle/>
          <a:p>
            <a:pPr marL="609600" indent="-609600" fontAlgn="base">
              <a:lnSpc>
                <a:spcPct val="90000"/>
              </a:lnSpc>
              <a:spcAft>
                <a:spcPct val="0"/>
              </a:spcAft>
              <a:buFontTx/>
              <a:buNone/>
            </a:pPr>
            <a:r>
              <a:rPr lang="en-US" altLang="en-US" sz="3200" smtClean="0"/>
              <a:t>Definition : The function 	</a:t>
            </a:r>
            <a:r>
              <a:rPr lang="en-US" altLang="en-US" sz="3200" smtClean="0">
                <a:sym typeface="Symbol" panose="05050102010706020507" pitchFamily="18" charset="2"/>
              </a:rPr>
              <a:t> defined by</a:t>
            </a:r>
          </a:p>
          <a:p>
            <a:pPr marL="609600" indent="-609600" fontAlgn="base">
              <a:lnSpc>
                <a:spcPct val="90000"/>
              </a:lnSpc>
              <a:spcAft>
                <a:spcPct val="0"/>
              </a:spcAft>
              <a:buFontTx/>
              <a:buNone/>
            </a:pPr>
            <a:r>
              <a:rPr lang="en-US" altLang="en-US" sz="3200" smtClean="0">
                <a:sym typeface="Symbol" panose="05050102010706020507" pitchFamily="18" charset="2"/>
              </a:rPr>
              <a:t> </a:t>
            </a:r>
            <a:r>
              <a:rPr lang="en-US" altLang="en-US" sz="3200" smtClean="0"/>
              <a:t>								  </a:t>
            </a:r>
          </a:p>
          <a:p>
            <a:pPr marL="609600" indent="-609600" fontAlgn="base">
              <a:lnSpc>
                <a:spcPct val="90000"/>
              </a:lnSpc>
              <a:spcAft>
                <a:spcPct val="0"/>
              </a:spcAft>
              <a:buFontTx/>
              <a:buNone/>
            </a:pPr>
            <a:endParaRPr lang="en-US" altLang="en-US" sz="3200" smtClean="0"/>
          </a:p>
          <a:p>
            <a:pPr marL="609600" indent="-609600" fontAlgn="base">
              <a:lnSpc>
                <a:spcPct val="90000"/>
              </a:lnSpc>
              <a:spcAft>
                <a:spcPct val="0"/>
              </a:spcAft>
              <a:buFontTx/>
              <a:buNone/>
            </a:pPr>
            <a:r>
              <a:rPr lang="en-US" altLang="en-US" sz="3200" smtClean="0"/>
              <a:t>is called the Gamma function.</a:t>
            </a:r>
          </a:p>
          <a:p>
            <a:pPr marL="609600" indent="-609600" fontAlgn="base">
              <a:lnSpc>
                <a:spcPct val="90000"/>
              </a:lnSpc>
              <a:spcAft>
                <a:spcPct val="0"/>
              </a:spcAft>
              <a:buFontTx/>
              <a:buNone/>
            </a:pPr>
            <a:r>
              <a:rPr lang="en-US" altLang="en-US" sz="3200" smtClean="0"/>
              <a:t>Properties :</a:t>
            </a:r>
          </a:p>
          <a:p>
            <a:pPr marL="609600" indent="-609600" fontAlgn="base">
              <a:lnSpc>
                <a:spcPct val="90000"/>
              </a:lnSpc>
              <a:spcAft>
                <a:spcPct val="0"/>
              </a:spcAft>
              <a:buFontTx/>
              <a:buAutoNum type="arabicPeriod"/>
            </a:pPr>
            <a:r>
              <a:rPr lang="en-US" altLang="en-US" sz="3200" smtClean="0">
                <a:sym typeface="Symbol" panose="05050102010706020507" pitchFamily="18" charset="2"/>
              </a:rPr>
              <a:t>(</a:t>
            </a:r>
            <a:r>
              <a:rPr lang="en-US" altLang="en-US" sz="3200" smtClean="0"/>
              <a:t>1) = 1</a:t>
            </a:r>
          </a:p>
          <a:p>
            <a:pPr marL="609600" indent="-609600" fontAlgn="base">
              <a:lnSpc>
                <a:spcPct val="90000"/>
              </a:lnSpc>
              <a:spcAft>
                <a:spcPct val="0"/>
              </a:spcAft>
              <a:buFontTx/>
              <a:buAutoNum type="arabicPeriod"/>
            </a:pPr>
            <a:r>
              <a:rPr lang="en-US" altLang="en-US" sz="3200" smtClean="0">
                <a:sym typeface="Symbol" panose="05050102010706020507" pitchFamily="18" charset="2"/>
              </a:rPr>
              <a:t></a:t>
            </a:r>
            <a:r>
              <a:rPr lang="en-US" altLang="en-US" sz="3200" smtClean="0"/>
              <a:t> (</a:t>
            </a:r>
            <a:r>
              <a:rPr lang="en-US" altLang="en-US" sz="3200" smtClean="0">
                <a:sym typeface="Symbol" panose="05050102010706020507" pitchFamily="18" charset="2"/>
              </a:rPr>
              <a:t>) = ( -1)  ( -1 ); where &gt;1 is real number.</a:t>
            </a:r>
          </a:p>
          <a:p>
            <a:pPr marL="609600" indent="-609600" fontAlgn="base">
              <a:lnSpc>
                <a:spcPct val="90000"/>
              </a:lnSpc>
              <a:spcAft>
                <a:spcPct val="0"/>
              </a:spcAft>
              <a:buFontTx/>
              <a:buAutoNum type="arabicPeriod"/>
            </a:pPr>
            <a:r>
              <a:rPr lang="en-US" altLang="en-US" sz="3200" smtClean="0">
                <a:sym typeface="Symbol" panose="05050102010706020507" pitchFamily="18" charset="2"/>
              </a:rPr>
              <a:t>(n) = (n-1)</a:t>
            </a:r>
            <a:r>
              <a:rPr lang="en-US" altLang="en-US" sz="3200" smtClean="0">
                <a:cs typeface="Times New Roman" panose="02020603050405020304" pitchFamily="18" charset="0"/>
                <a:sym typeface="Symbol" panose="05050102010706020507" pitchFamily="18" charset="2"/>
              </a:rPr>
              <a:t>!  (Factorial of n-1), n = 1,2,3….</a:t>
            </a:r>
          </a:p>
          <a:p>
            <a:pPr marL="609600" indent="-609600" fontAlgn="base">
              <a:lnSpc>
                <a:spcPct val="90000"/>
              </a:lnSpc>
              <a:spcAft>
                <a:spcPct val="0"/>
              </a:spcAft>
              <a:buFontTx/>
              <a:buAutoNum type="arabicPeriod"/>
            </a:pPr>
            <a:r>
              <a:rPr lang="en-US" altLang="en-US" sz="3200" smtClean="0">
                <a:sym typeface="Symbol" panose="05050102010706020507" pitchFamily="18" charset="2"/>
              </a:rPr>
              <a:t></a:t>
            </a:r>
            <a:r>
              <a:rPr lang="en-US" altLang="en-US" sz="3200" smtClean="0"/>
              <a:t> (1/2)=</a:t>
            </a:r>
            <a:r>
              <a:rPr lang="en-US" altLang="en-US" sz="3200" smtClean="0">
                <a:sym typeface="Symbol" panose="05050102010706020507" pitchFamily="18" charset="2"/>
              </a:rPr>
              <a:t> </a:t>
            </a:r>
            <a:r>
              <a:rPr lang="en-US" altLang="en-US" sz="3200" smtClean="0"/>
              <a:t>														 </a:t>
            </a:r>
          </a:p>
        </p:txBody>
      </p:sp>
      <p:sp>
        <p:nvSpPr>
          <p:cNvPr id="4098" name="Rectangle 2"/>
          <p:cNvSpPr>
            <a:spLocks noGrp="1" noChangeArrowheads="1"/>
          </p:cNvSpPr>
          <p:nvPr>
            <p:ph type="title" idx="4294967295"/>
          </p:nvPr>
        </p:nvSpPr>
        <p:spPr>
          <a:xfrm>
            <a:off x="0" y="0"/>
            <a:ext cx="7772400" cy="914400"/>
          </a:xfrm>
        </p:spPr>
        <p:txBody>
          <a:bodyPr/>
          <a:lstStyle/>
          <a:p>
            <a:pPr>
              <a:defRPr/>
            </a:pPr>
            <a:r>
              <a:rPr lang="en-US" dirty="0"/>
              <a:t>Gamma Function</a:t>
            </a:r>
          </a:p>
        </p:txBody>
      </p:sp>
      <p:graphicFrame>
        <p:nvGraphicFramePr>
          <p:cNvPr id="67588" name="Object 2"/>
          <p:cNvGraphicFramePr>
            <a:graphicFrameLocks noChangeAspect="1"/>
          </p:cNvGraphicFramePr>
          <p:nvPr/>
        </p:nvGraphicFramePr>
        <p:xfrm>
          <a:off x="2198688" y="1524000"/>
          <a:ext cx="5362575" cy="1524000"/>
        </p:xfrm>
        <a:graphic>
          <a:graphicData uri="http://schemas.openxmlformats.org/presentationml/2006/ole">
            <mc:AlternateContent xmlns:mc="http://schemas.openxmlformats.org/markup-compatibility/2006">
              <mc:Choice xmlns:v="urn:schemas-microsoft-com:vml" Requires="v">
                <p:oleObj spid="_x0000_s67599" name="Equation" r:id="rId3" imgW="1905000" imgH="482600" progId="Equation.3">
                  <p:embed/>
                </p:oleObj>
              </mc:Choice>
              <mc:Fallback>
                <p:oleObj name="Equation" r:id="rId3" imgW="19050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524000"/>
                        <a:ext cx="5362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229600" cy="4525963"/>
          </a:xfrm>
        </p:spPr>
        <p:txBody>
          <a:bodyPr/>
          <a:lstStyle/>
          <a:p>
            <a:pPr marL="457200" indent="-457200">
              <a:buFont typeface="Arial" pitchFamily="34" charset="0"/>
              <a:buAutoNum type="arabicPeriod"/>
              <a:defRPr/>
            </a:pPr>
            <a:r>
              <a:rPr lang="en-US" sz="3200" dirty="0" smtClean="0">
                <a:latin typeface="Symbol" pitchFamily="18" charset="2"/>
              </a:rPr>
              <a:t>G</a:t>
            </a:r>
            <a:r>
              <a:rPr lang="en-US" sz="3200" dirty="0" smtClean="0"/>
              <a:t>(1) = 1</a:t>
            </a:r>
          </a:p>
          <a:p>
            <a:pPr marL="1198563" indent="-1198563">
              <a:defRPr/>
            </a:pPr>
            <a:r>
              <a:rPr lang="en-US" sz="3200" dirty="0" smtClean="0"/>
              <a:t>Proof: By definition of Gamma function, we have</a:t>
            </a:r>
          </a:p>
          <a:p>
            <a:pPr marL="457200" indent="-457200">
              <a:defRPr/>
            </a:pPr>
            <a:endParaRPr lang="en-US" sz="3200" dirty="0" smtClean="0"/>
          </a:p>
          <a:p>
            <a:pPr marL="457200" indent="-457200">
              <a:defRPr/>
            </a:pPr>
            <a:r>
              <a:rPr lang="en-US" sz="3200" dirty="0" smtClean="0"/>
              <a:t> </a:t>
            </a:r>
            <a:endParaRPr lang="en-US" sz="3200" dirty="0"/>
          </a:p>
        </p:txBody>
      </p:sp>
      <p:graphicFrame>
        <p:nvGraphicFramePr>
          <p:cNvPr id="68611" name="Object 2"/>
          <p:cNvGraphicFramePr>
            <a:graphicFrameLocks noChangeAspect="1"/>
          </p:cNvGraphicFramePr>
          <p:nvPr/>
        </p:nvGraphicFramePr>
        <p:xfrm>
          <a:off x="1828800" y="2590800"/>
          <a:ext cx="5256213" cy="3048000"/>
        </p:xfrm>
        <a:graphic>
          <a:graphicData uri="http://schemas.openxmlformats.org/presentationml/2006/ole">
            <mc:AlternateContent xmlns:mc="http://schemas.openxmlformats.org/markup-compatibility/2006">
              <mc:Choice xmlns:v="urn:schemas-microsoft-com:vml" Requires="v">
                <p:oleObj spid="_x0000_s68622" name="Equation" r:id="rId3" imgW="1866900" imgH="965200" progId="Equation.3">
                  <p:embed/>
                </p:oleObj>
              </mc:Choice>
              <mc:Fallback>
                <p:oleObj name="Equation" r:id="rId3" imgW="1866900" imgH="965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52562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Rot="1" noChangeAspect="1" noMove="1" noResize="1" noEditPoints="1" noAdjustHandles="1" noChangeArrowheads="1" noChangeShapeType="1" noTextEdit="1"/>
          </p:cNvSpPr>
          <p:nvPr>
            <p:ph idx="1"/>
          </p:nvPr>
        </p:nvSpPr>
        <p:spPr>
          <a:xfrm>
            <a:off x="304800" y="1524000"/>
            <a:ext cx="8229600" cy="4525963"/>
          </a:xfrm>
          <a:blipFill>
            <a:blip r:embed="rId3"/>
            <a:stretch>
              <a:fillRect l="-1111" t="-943" r="-1037"/>
            </a:stretch>
          </a:blipFill>
          <a:extLst/>
        </p:spPr>
        <p:txBody>
          <a:bodyPr/>
          <a:lstStyle/>
          <a:p>
            <a:pPr>
              <a:defRPr/>
            </a:pPr>
            <a:r>
              <a:rPr lang="en-US">
                <a:noFill/>
              </a:rPr>
              <a:t> </a:t>
            </a:r>
          </a:p>
        </p:txBody>
      </p:sp>
      <p:sp>
        <p:nvSpPr>
          <p:cNvPr id="3" name="Content Placeholder 2"/>
          <p:cNvSpPr>
            <a:spLocks noGrp="1"/>
          </p:cNvSpPr>
          <p:nvPr>
            <p:ph sz="quarter" idx="10"/>
          </p:nvPr>
        </p:nvSpPr>
        <p:spPr/>
        <p:txBody>
          <a:bodyPr/>
          <a:lstStyle/>
          <a:p>
            <a:pPr>
              <a:defRPr/>
            </a:pPr>
            <a:r>
              <a:rPr lang="en-US" dirty="0" smtClean="0"/>
              <a:t>Note : </a:t>
            </a:r>
            <a:endParaRPr lang="en-US" dirty="0"/>
          </a:p>
        </p:txBody>
      </p:sp>
      <p:graphicFrame>
        <p:nvGraphicFramePr>
          <p:cNvPr id="27652" name="Object 3"/>
          <p:cNvGraphicFramePr>
            <a:graphicFrameLocks noChangeAspect="1"/>
          </p:cNvGraphicFramePr>
          <p:nvPr/>
        </p:nvGraphicFramePr>
        <p:xfrm>
          <a:off x="3478213" y="3014663"/>
          <a:ext cx="3303587" cy="947737"/>
        </p:xfrm>
        <a:graphic>
          <a:graphicData uri="http://schemas.openxmlformats.org/presentationml/2006/ole">
            <mc:AlternateContent xmlns:mc="http://schemas.openxmlformats.org/markup-compatibility/2006">
              <mc:Choice xmlns:v="urn:schemas-microsoft-com:vml" Requires="v">
                <p:oleObj spid="_x0000_s27663" name="Equation" r:id="rId4" imgW="1638300" imgH="469900" progId="Equation.3">
                  <p:embed/>
                </p:oleObj>
              </mc:Choice>
              <mc:Fallback>
                <p:oleObj name="Equation" r:id="rId4" imgW="1638300" imgH="46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8213" y="3014663"/>
                        <a:ext cx="3303587"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5257800"/>
          </a:xfrm>
        </p:spPr>
        <p:txBody>
          <a:bodyPr/>
          <a:lstStyle/>
          <a:p>
            <a:pPr marL="509588" indent="-509588">
              <a:defRPr/>
            </a:pPr>
            <a:r>
              <a:rPr lang="en-US" sz="3200" dirty="0" smtClean="0">
                <a:latin typeface="Arial" charset="0"/>
                <a:cs typeface="Arial" charset="0"/>
                <a:sym typeface="Symbol" pitchFamily="18" charset="2"/>
              </a:rPr>
              <a:t>2.  </a:t>
            </a:r>
            <a:r>
              <a:rPr lang="en-US" sz="3200" dirty="0" smtClean="0">
                <a:latin typeface="Arial" charset="0"/>
                <a:cs typeface="Arial" charset="0"/>
              </a:rPr>
              <a:t>(</a:t>
            </a:r>
            <a:r>
              <a:rPr lang="en-US" sz="3200" dirty="0" smtClean="0">
                <a:latin typeface="Arial" charset="0"/>
                <a:cs typeface="Arial" charset="0"/>
                <a:sym typeface="Symbol" pitchFamily="18" charset="2"/>
              </a:rPr>
              <a:t>) = ( -1)  ( -1 ); where  is the +</a:t>
            </a:r>
            <a:r>
              <a:rPr lang="en-US" sz="3200" dirty="0" err="1" smtClean="0">
                <a:latin typeface="Arial" charset="0"/>
                <a:cs typeface="Arial" charset="0"/>
                <a:sym typeface="Symbol" pitchFamily="18" charset="2"/>
              </a:rPr>
              <a:t>ve</a:t>
            </a:r>
            <a:r>
              <a:rPr lang="en-US" sz="3200" dirty="0" smtClean="0">
                <a:latin typeface="Arial" charset="0"/>
                <a:cs typeface="Arial" charset="0"/>
                <a:sym typeface="Symbol" pitchFamily="18" charset="2"/>
              </a:rPr>
              <a:t> real number.</a:t>
            </a:r>
          </a:p>
          <a:p>
            <a:pPr>
              <a:defRPr/>
            </a:pPr>
            <a:r>
              <a:rPr lang="en-US" sz="3200" dirty="0" smtClean="0"/>
              <a:t>Proof:</a:t>
            </a:r>
          </a:p>
          <a:p>
            <a:pPr>
              <a:defRPr/>
            </a:pPr>
            <a:endParaRPr lang="en-US" sz="3200" dirty="0" smtClean="0"/>
          </a:p>
          <a:p>
            <a:pPr>
              <a:defRPr/>
            </a:pPr>
            <a:endParaRPr lang="en-US" dirty="0" smtClean="0"/>
          </a:p>
          <a:p>
            <a:pPr>
              <a:defRPr/>
            </a:pPr>
            <a:r>
              <a:rPr lang="en-US" sz="3200" dirty="0" smtClean="0"/>
              <a:t>by integrating by parts, we have </a:t>
            </a:r>
          </a:p>
          <a:p>
            <a:pPr>
              <a:defRPr/>
            </a:pPr>
            <a:endParaRPr lang="en-US" sz="3200" dirty="0" smtClean="0"/>
          </a:p>
          <a:p>
            <a:pPr>
              <a:defRPr/>
            </a:pPr>
            <a:endParaRPr lang="en-US" sz="3200" dirty="0" smtClean="0"/>
          </a:p>
          <a:p>
            <a:pPr>
              <a:defRPr/>
            </a:pPr>
            <a:endParaRPr lang="en-US" sz="3200" dirty="0"/>
          </a:p>
        </p:txBody>
      </p:sp>
      <p:graphicFrame>
        <p:nvGraphicFramePr>
          <p:cNvPr id="69635" name="Object 2"/>
          <p:cNvGraphicFramePr>
            <a:graphicFrameLocks noChangeAspect="1"/>
          </p:cNvGraphicFramePr>
          <p:nvPr/>
        </p:nvGraphicFramePr>
        <p:xfrm>
          <a:off x="1600200" y="2438400"/>
          <a:ext cx="5362575" cy="1524000"/>
        </p:xfrm>
        <a:graphic>
          <a:graphicData uri="http://schemas.openxmlformats.org/presentationml/2006/ole">
            <mc:AlternateContent xmlns:mc="http://schemas.openxmlformats.org/markup-compatibility/2006">
              <mc:Choice xmlns:v="urn:schemas-microsoft-com:vml" Requires="v">
                <p:oleObj spid="_x0000_s69657" name="Equation" r:id="rId3" imgW="1905000" imgH="482600" progId="Equation.3">
                  <p:embed/>
                </p:oleObj>
              </mc:Choice>
              <mc:Fallback>
                <p:oleObj name="Equation" r:id="rId3" imgW="19050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5362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6" name="Object 3"/>
          <p:cNvGraphicFramePr>
            <a:graphicFrameLocks noChangeAspect="1"/>
          </p:cNvGraphicFramePr>
          <p:nvPr/>
        </p:nvGraphicFramePr>
        <p:xfrm>
          <a:off x="762000" y="4495800"/>
          <a:ext cx="7042150" cy="1239838"/>
        </p:xfrm>
        <a:graphic>
          <a:graphicData uri="http://schemas.openxmlformats.org/presentationml/2006/ole">
            <mc:AlternateContent xmlns:mc="http://schemas.openxmlformats.org/markup-compatibility/2006">
              <mc:Choice xmlns:v="urn:schemas-microsoft-com:vml" Requires="v">
                <p:oleObj spid="_x0000_s69658" name="Equation" r:id="rId5" imgW="2501900" imgH="482600" progId="Equation.3">
                  <p:embed/>
                </p:oleObj>
              </mc:Choice>
              <mc:Fallback>
                <p:oleObj name="Equation" r:id="rId5" imgW="25019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95800"/>
                        <a:ext cx="704215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2"/>
          <p:cNvGraphicFramePr>
            <a:graphicFrameLocks noChangeAspect="1"/>
          </p:cNvGraphicFramePr>
          <p:nvPr/>
        </p:nvGraphicFramePr>
        <p:xfrm>
          <a:off x="30163" y="1219200"/>
          <a:ext cx="9113837" cy="5257800"/>
        </p:xfrm>
        <a:graphic>
          <a:graphicData uri="http://schemas.openxmlformats.org/presentationml/2006/ole">
            <mc:AlternateContent xmlns:mc="http://schemas.openxmlformats.org/markup-compatibility/2006">
              <mc:Choice xmlns:v="urn:schemas-microsoft-com:vml" Requires="v">
                <p:oleObj spid="_x0000_s70669" name="Equation" r:id="rId3" imgW="2400300" imgH="1727200" progId="Equation.3">
                  <p:embed/>
                </p:oleObj>
              </mc:Choice>
              <mc:Fallback>
                <p:oleObj name="Equation" r:id="rId3" imgW="2400300" imgH="172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1219200"/>
                        <a:ext cx="9113837"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p:cNvSpPr txBox="1"/>
              <p:nvPr/>
            </p:nvSpPr>
            <p:spPr>
              <a:xfrm>
                <a:off x="381000" y="5257800"/>
                <a:ext cx="8305800" cy="1226361"/>
              </a:xfrm>
              <a:prstGeom prst="rect">
                <a:avLst/>
              </a:prstGeom>
              <a:solidFill>
                <a:schemeClr val="bg1"/>
              </a:solid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𝑧</m:t>
                            </m:r>
                            <m:r>
                              <a:rPr lang="en-US" sz="3200" b="0" i="1" smtClean="0">
                                <a:latin typeface="Cambria Math" panose="02040503050406030204" pitchFamily="18" charset="0"/>
                                <a:ea typeface="Cambria Math" panose="02040503050406030204" pitchFamily="18" charset="0"/>
                              </a:rPr>
                              <m:t>→∞</m:t>
                            </m:r>
                          </m:lim>
                        </m:limLow>
                      </m:fName>
                      <m:e>
                        <m:f>
                          <m:fPr>
                            <m:ctrlPr>
                              <a:rPr lang="en-US" sz="3200" i="1">
                                <a:latin typeface="Cambria Math" panose="02040503050406030204" pitchFamily="18" charset="0"/>
                              </a:rPr>
                            </m:ctrlPr>
                          </m:fPr>
                          <m:num>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−1</m:t>
                                </m:r>
                              </m:e>
                            </m:d>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−2</m:t>
                                </m:r>
                              </m:e>
                            </m:d>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𝑘</m:t>
                            </m:r>
                            <m:r>
                              <a:rPr lang="en-US" sz="3200" i="1">
                                <a:latin typeface="Cambria Math" panose="02040503050406030204" pitchFamily="18" charset="0"/>
                                <a:ea typeface="Cambria Math" panose="02040503050406030204" pitchFamily="18" charset="0"/>
                              </a:rPr>
                              <m:t>+1)</m:t>
                            </m:r>
                          </m:num>
                          <m:den>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𝑧</m:t>
                                </m:r>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𝑧</m:t>
                                </m:r>
                              </m:e>
                              <m:sup>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𝑘</m:t>
                                </m:r>
                                <m:r>
                                  <a:rPr lang="en-US" sz="3200" i="1">
                                    <a:latin typeface="Cambria Math" panose="02040503050406030204" pitchFamily="18" charset="0"/>
                                    <a:ea typeface="Cambria Math" panose="02040503050406030204" pitchFamily="18" charset="0"/>
                                  </a:rPr>
                                  <m:t>)</m:t>
                                </m:r>
                              </m:sup>
                            </m:sSup>
                          </m:den>
                        </m:f>
                        <m:r>
                          <m:rPr>
                            <m:nor/>
                          </m:rPr>
                          <a:rPr lang="en-US" sz="3200" dirty="0"/>
                          <m:t>,</m:t>
                        </m:r>
                      </m:e>
                    </m:func>
                    <m:r>
                      <a:rPr lang="en-US" sz="3200" i="1" smtClean="0">
                        <a:latin typeface="Cambria Math" panose="02040503050406030204" pitchFamily="18" charset="0"/>
                      </a:rPr>
                      <m:t> </m:t>
                    </m:r>
                  </m:oMath>
                </a14:m>
                <a:r>
                  <a:rPr lang="en-US" sz="3200" dirty="0" smtClean="0"/>
                  <a:t>(0</a:t>
                </a:r>
                <a14:m>
                  <m:oMath xmlns:m="http://schemas.openxmlformats.org/officeDocument/2006/math">
                    <m:r>
                      <a:rPr lang="en-US" sz="3200" i="1" dirty="0" smtClean="0">
                        <a:latin typeface="Cambria Math" panose="02040503050406030204" pitchFamily="18" charset="0"/>
                        <a:ea typeface="Cambria Math" panose="02040503050406030204" pitchFamily="18" charset="0"/>
                      </a:rPr>
                      <m:t>≤</m:t>
                    </m:r>
                    <m:d>
                      <m:dPr>
                        <m:ctrlPr>
                          <a:rPr lang="en-US" sz="3200" b="0" i="1" dirty="0" smtClean="0">
                            <a:latin typeface="Cambria Math" panose="02040503050406030204" pitchFamily="18" charset="0"/>
                            <a:ea typeface="Cambria Math" panose="02040503050406030204" pitchFamily="18" charset="0"/>
                          </a:rPr>
                        </m:ctrlPr>
                      </m:dPr>
                      <m:e>
                        <m:r>
                          <a:rPr lang="en-US" sz="3200" b="0" i="1" dirty="0" smtClean="0">
                            <a:latin typeface="Cambria Math" panose="02040503050406030204" pitchFamily="18" charset="0"/>
                            <a:ea typeface="Cambria Math" panose="02040503050406030204" pitchFamily="18" charset="0"/>
                          </a:rPr>
                          <m:t>𝛼</m:t>
                        </m:r>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𝑘</m:t>
                        </m:r>
                      </m:e>
                    </m:d>
                    <m:r>
                      <a:rPr lang="en-US" sz="3200" b="0" i="1" dirty="0" smtClean="0">
                        <a:latin typeface="Cambria Math" panose="02040503050406030204" pitchFamily="18" charset="0"/>
                        <a:ea typeface="Cambria Math" panose="02040503050406030204" pitchFamily="18" charset="0"/>
                      </a:rPr>
                      <m:t>&lt;1)</m:t>
                    </m:r>
                  </m:oMath>
                </a14:m>
                <a:endParaRPr lang="en-US" sz="3200" b="0" dirty="0" smtClean="0">
                  <a:ea typeface="Cambria Math" panose="02040503050406030204" pitchFamily="18" charset="0"/>
                </a:endParaRPr>
              </a:p>
              <a:p>
                <a:r>
                  <a:rPr lang="en-US" sz="3200" smtClean="0"/>
                  <a:t>=0.</a:t>
                </a:r>
                <a:endParaRPr lang="en-US" sz="3200" dirty="0"/>
              </a:p>
            </p:txBody>
          </p:sp>
        </mc:Choice>
        <mc:Fallback>
          <p:sp>
            <p:nvSpPr>
              <p:cNvPr id="2" name="TextBox 1"/>
              <p:cNvSpPr txBox="1">
                <a:spLocks noRot="1" noChangeAspect="1" noMove="1" noResize="1" noEditPoints="1" noAdjustHandles="1" noChangeArrowheads="1" noChangeShapeType="1" noTextEdit="1"/>
              </p:cNvSpPr>
              <p:nvPr/>
            </p:nvSpPr>
            <p:spPr>
              <a:xfrm>
                <a:off x="381000" y="5257800"/>
                <a:ext cx="8305800" cy="1226361"/>
              </a:xfrm>
              <a:prstGeom prst="rect">
                <a:avLst/>
              </a:prstGeom>
              <a:blipFill>
                <a:blip r:embed="rId5"/>
                <a:stretch>
                  <a:fillRect l="-3010" t="-498" b="-1890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304800" y="1493838"/>
            <a:ext cx="8229600" cy="4525962"/>
          </a:xfrm>
        </p:spPr>
        <p:txBody>
          <a:bodyPr/>
          <a:lstStyle/>
          <a:p>
            <a:pPr fontAlgn="base">
              <a:spcAft>
                <a:spcPct val="0"/>
              </a:spcAft>
            </a:pPr>
            <a:r>
              <a:rPr lang="en-US" altLang="en-US" sz="3200" smtClean="0"/>
              <a:t>Thus,</a:t>
            </a:r>
          </a:p>
          <a:p>
            <a:pPr fontAlgn="base">
              <a:spcAft>
                <a:spcPct val="0"/>
              </a:spcAft>
            </a:pPr>
            <a:endParaRPr lang="en-US" altLang="en-US" sz="3200" smtClean="0"/>
          </a:p>
          <a:p>
            <a:pPr fontAlgn="base">
              <a:spcAft>
                <a:spcPct val="0"/>
              </a:spcAft>
            </a:pPr>
            <a:endParaRPr lang="en-US" altLang="en-US" sz="3200" smtClean="0"/>
          </a:p>
          <a:p>
            <a:pPr fontAlgn="base">
              <a:spcAft>
                <a:spcPct val="0"/>
              </a:spcAft>
            </a:pPr>
            <a:endParaRPr lang="en-US" altLang="en-US" sz="3200" smtClean="0"/>
          </a:p>
          <a:p>
            <a:pPr fontAlgn="base">
              <a:spcAft>
                <a:spcPct val="0"/>
              </a:spcAft>
            </a:pPr>
            <a:endParaRPr lang="en-US" altLang="en-US" sz="3200" smtClean="0"/>
          </a:p>
          <a:p>
            <a:pPr fontAlgn="base">
              <a:spcAft>
                <a:spcPct val="0"/>
              </a:spcAft>
            </a:pPr>
            <a:r>
              <a:rPr lang="en-US" altLang="en-US" sz="3200" smtClean="0"/>
              <a:t>Since,</a:t>
            </a:r>
          </a:p>
        </p:txBody>
      </p:sp>
      <p:graphicFrame>
        <p:nvGraphicFramePr>
          <p:cNvPr id="71683" name="Object 2"/>
          <p:cNvGraphicFramePr>
            <a:graphicFrameLocks noChangeAspect="1"/>
          </p:cNvGraphicFramePr>
          <p:nvPr/>
        </p:nvGraphicFramePr>
        <p:xfrm>
          <a:off x="762000" y="1676400"/>
          <a:ext cx="7929563" cy="2057400"/>
        </p:xfrm>
        <a:graphic>
          <a:graphicData uri="http://schemas.openxmlformats.org/presentationml/2006/ole">
            <mc:AlternateContent xmlns:mc="http://schemas.openxmlformats.org/markup-compatibility/2006">
              <mc:Choice xmlns:v="urn:schemas-microsoft-com:vml" Requires="v">
                <p:oleObj spid="_x0000_s71716" name="Equation" r:id="rId3" imgW="2501900" imgH="711200" progId="Equation.3">
                  <p:embed/>
                </p:oleObj>
              </mc:Choice>
              <mc:Fallback>
                <p:oleObj name="Equation" r:id="rId3" imgW="25019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76400"/>
                        <a:ext cx="79295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4" name="Object 3"/>
          <p:cNvGraphicFramePr>
            <a:graphicFrameLocks noChangeAspect="1"/>
          </p:cNvGraphicFramePr>
          <p:nvPr/>
        </p:nvGraphicFramePr>
        <p:xfrm>
          <a:off x="228600" y="3886200"/>
          <a:ext cx="3598863" cy="609600"/>
        </p:xfrm>
        <a:graphic>
          <a:graphicData uri="http://schemas.openxmlformats.org/presentationml/2006/ole">
            <mc:AlternateContent xmlns:mc="http://schemas.openxmlformats.org/markup-compatibility/2006">
              <mc:Choice xmlns:v="urn:schemas-microsoft-com:vml" Requires="v">
                <p:oleObj spid="_x0000_s71717" name="Equation" r:id="rId5" imgW="1091726" imgH="203112" progId="Equation.3">
                  <p:embed/>
                </p:oleObj>
              </mc:Choice>
              <mc:Fallback>
                <p:oleObj name="Equation" r:id="rId5" imgW="1091726"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886200"/>
                        <a:ext cx="35988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5" name="Object 4"/>
          <p:cNvGraphicFramePr>
            <a:graphicFrameLocks noChangeAspect="1"/>
          </p:cNvGraphicFramePr>
          <p:nvPr/>
        </p:nvGraphicFramePr>
        <p:xfrm>
          <a:off x="990600" y="5029200"/>
          <a:ext cx="7858125" cy="1392238"/>
        </p:xfrm>
        <a:graphic>
          <a:graphicData uri="http://schemas.openxmlformats.org/presentationml/2006/ole">
            <mc:AlternateContent xmlns:mc="http://schemas.openxmlformats.org/markup-compatibility/2006">
              <mc:Choice xmlns:v="urn:schemas-microsoft-com:vml" Requires="v">
                <p:oleObj spid="_x0000_s71718" name="Equation" r:id="rId7" imgW="2222500" imgH="431800" progId="Equation.3">
                  <p:embed/>
                </p:oleObj>
              </mc:Choice>
              <mc:Fallback>
                <p:oleObj name="Equation" r:id="rId7" imgW="22225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029200"/>
                        <a:ext cx="7858125"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990600" y="1489075"/>
          <a:ext cx="4648200" cy="1243013"/>
        </p:xfrm>
        <a:graphic>
          <a:graphicData uri="http://schemas.openxmlformats.org/presentationml/2006/ole">
            <mc:AlternateContent xmlns:mc="http://schemas.openxmlformats.org/markup-compatibility/2006">
              <mc:Choice xmlns:v="urn:schemas-microsoft-com:vml" Requires="v">
                <p:oleObj spid="_x0000_s72732" name="Equation" r:id="rId3" imgW="1511300" imgH="482600" progId="Equation.3">
                  <p:embed/>
                </p:oleObj>
              </mc:Choice>
              <mc:Fallback>
                <p:oleObj name="Equation" r:id="rId3" imgW="15113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89075"/>
                        <a:ext cx="46482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a:spLocks noRot="1" noChangeAspect="1" noMove="1" noResize="1" noEditPoints="1" noAdjustHandles="1" noChangeArrowheads="1" noChangeShapeType="1" noTextEdit="1"/>
              </p:cNvSpPr>
              <p:nvPr/>
            </p:nvSpPr>
            <p:spPr>
              <a:xfrm>
                <a:off x="1285009" y="2959844"/>
                <a:ext cx="1828800" cy="596445"/>
              </a:xfrm>
              <a:prstGeom prst="rect">
                <a:avLst/>
              </a:prstGeom>
              <a:blipFill>
                <a:blip r:embed="rId5"/>
                <a:stretch>
                  <a:fillRect r="-82000"/>
                </a:stretch>
              </a:blipFill>
            </p:spPr>
            <p:txBody>
              <a:bodyPr/>
              <a:lstStyle/>
              <a:p>
                <a:pPr>
                  <a:defRPr/>
                </a:pPr>
                <a14:m>
                  <m:oMath xmlns:m="http://schemas.openxmlformats.org/officeDocument/2006/math">
                    <a:fld id="{71BBDFC1-0FE5-4A7A-819C-7717C72F2498}" type="mathplaceholder">
                      <a:rPr lang="en-US" i="1" smtClean="0">
                        <a:noFill/>
                        <a:latin typeface="Cambria Math" panose="02040503050406030204" pitchFamily="18" charset="0"/>
                      </a:rPr>
                      <a:t>Type equation here.</a:t>
                    </a:fld>
                  </m:oMath>
                </a14:m>
                <a:r>
                  <a:rPr lang="en-US" dirty="0">
                    <a:noFill/>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1285009" y="2959844"/>
                <a:ext cx="1828800" cy="596445"/>
              </a:xfrm>
              <a:prstGeom prst="rect">
                <a:avLst/>
              </a:prstGeom>
              <a:blipFill>
                <a:blip r:embed="rId6"/>
                <a:stretch>
                  <a:fillRect/>
                </a:stretch>
              </a:blipFill>
            </p:spPr>
            <p:txBody>
              <a:bodyPr/>
              <a:lstStyle/>
              <a:p>
                <a:r>
                  <a:rPr lang="en-US">
                    <a:noFill/>
                  </a:rPr>
                  <a:t> </a:t>
                </a:r>
              </a:p>
            </p:txBody>
          </p:sp>
        </mc:Fallback>
      </mc:AlternateContent>
      <p:sp>
        <p:nvSpPr>
          <p:cNvPr id="3" name="TextBox 2"/>
          <p:cNvSpPr txBox="1">
            <a:spLocks noRot="1" noChangeAspect="1" noMove="1" noResize="1" noEditPoints="1" noAdjustHandles="1" noChangeArrowheads="1" noChangeShapeType="1" noTextEdit="1"/>
          </p:cNvSpPr>
          <p:nvPr/>
        </p:nvSpPr>
        <p:spPr>
          <a:xfrm>
            <a:off x="5181600" y="2797074"/>
            <a:ext cx="2270237" cy="921984"/>
          </a:xfrm>
          <a:prstGeom prst="rect">
            <a:avLst/>
          </a:prstGeom>
          <a:blipFill>
            <a:blip r:embed="rId7"/>
            <a:stretch>
              <a:fillRect/>
            </a:stretch>
          </a:blipFill>
        </p:spPr>
        <p:txBody>
          <a:bodyPr/>
          <a:lstStyle/>
          <a:p>
            <a:pPr>
              <a:defRPr/>
            </a:pPr>
            <a:r>
              <a:rPr lang="en-US">
                <a:noFill/>
              </a:rPr>
              <a:t> </a:t>
            </a:r>
          </a:p>
        </p:txBody>
      </p:sp>
      <p:graphicFrame>
        <p:nvGraphicFramePr>
          <p:cNvPr id="4" name="Object 3"/>
          <p:cNvGraphicFramePr>
            <a:graphicFrameLocks noChangeAspect="1"/>
          </p:cNvGraphicFramePr>
          <p:nvPr/>
        </p:nvGraphicFramePr>
        <p:xfrm>
          <a:off x="381000" y="3821113"/>
          <a:ext cx="2600325" cy="1206500"/>
        </p:xfrm>
        <a:graphic>
          <a:graphicData uri="http://schemas.openxmlformats.org/presentationml/2006/ole">
            <mc:AlternateContent xmlns:mc="http://schemas.openxmlformats.org/markup-compatibility/2006">
              <mc:Choice xmlns:v="urn:schemas-microsoft-com:vml" Requires="v">
                <p:oleObj spid="_x0000_s72733" name="Equation" r:id="rId8" imgW="1040948" imgH="482391" progId="Equation.3">
                  <p:embed/>
                </p:oleObj>
              </mc:Choice>
              <mc:Fallback>
                <p:oleObj name="Equation" r:id="rId8" imgW="1040948" imgH="482391"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821113"/>
                        <a:ext cx="26003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Rot="1" noChangeAspect="1" noMove="1" noResize="1" noEditPoints="1" noAdjustHandles="1" noChangeArrowheads="1" noChangeShapeType="1" noTextEdit="1"/>
          </p:cNvSpPr>
          <p:nvPr/>
        </p:nvSpPr>
        <p:spPr>
          <a:xfrm>
            <a:off x="3429000" y="4002930"/>
            <a:ext cx="5181600" cy="1081706"/>
          </a:xfrm>
          <a:prstGeom prst="rect">
            <a:avLst/>
          </a:prstGeom>
          <a:blipFill>
            <a:blip r:embed="rId10"/>
            <a:stretch>
              <a:fillRect/>
            </a:stretch>
          </a:blipFill>
        </p:spPr>
        <p:txBody>
          <a:bodyPr/>
          <a:lstStyle/>
          <a:p>
            <a:pPr>
              <a:defRPr/>
            </a:pPr>
            <a:r>
              <a:rPr lang="en-US">
                <a:noFill/>
              </a:rPr>
              <a:t> </a:t>
            </a:r>
          </a:p>
        </p:txBody>
      </p:sp>
      <p:sp>
        <p:nvSpPr>
          <p:cNvPr id="7" name="TextBox 6"/>
          <p:cNvSpPr txBox="1">
            <a:spLocks noChangeArrowheads="1"/>
          </p:cNvSpPr>
          <p:nvPr/>
        </p:nvSpPr>
        <p:spPr bwMode="auto">
          <a:xfrm>
            <a:off x="685800" y="5580063"/>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t>Convert to polar coordinates and see it is </a:t>
            </a:r>
            <a:r>
              <a:rPr lang="el-GR" altLang="en-US" sz="2800"/>
              <a:t>π</a:t>
            </a:r>
            <a:r>
              <a:rPr lang="en-US" altLang="en-US" sz="1800"/>
              <a:t>.</a:t>
            </a:r>
          </a:p>
        </p:txBody>
      </p:sp>
      <mc:AlternateContent xmlns:mc="http://schemas.openxmlformats.org/markup-compatibility/2006" xmlns:a14="http://schemas.microsoft.com/office/drawing/2010/main">
        <mc:Choice Requires="a14">
          <p:sp>
            <p:nvSpPr>
              <p:cNvPr id="6" name="TextBox 5"/>
              <p:cNvSpPr txBox="1"/>
              <p:nvPr/>
            </p:nvSpPr>
            <p:spPr>
              <a:xfrm>
                <a:off x="3454373" y="3119566"/>
                <a:ext cx="12288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𝑡</m:t>
                          </m:r>
                        </m:e>
                        <m:sup>
                          <m:r>
                            <a:rPr lang="en-US" sz="3200" b="0" i="1" smtClean="0">
                              <a:latin typeface="Cambria Math" panose="02040503050406030204" pitchFamily="18" charset="0"/>
                            </a:rPr>
                            <m:t>2</m:t>
                          </m:r>
                        </m:sup>
                      </m:sSup>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454373" y="3119566"/>
                <a:ext cx="1228863" cy="492443"/>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1493838"/>
            <a:ext cx="8229600" cy="4525962"/>
          </a:xfrm>
        </p:spPr>
        <p:txBody>
          <a:bodyPr/>
          <a:lstStyle/>
          <a:p>
            <a:pPr fontAlgn="base">
              <a:spcAft>
                <a:spcPct val="0"/>
              </a:spcAft>
              <a:buFontTx/>
              <a:buNone/>
              <a:defRPr/>
            </a:pPr>
            <a:r>
              <a:rPr lang="en-US" sz="3200" dirty="0" smtClean="0">
                <a:latin typeface="Arial" charset="0"/>
                <a:cs typeface="Arial" charset="0"/>
              </a:rPr>
              <a:t>A random variable X with density function   </a:t>
            </a:r>
          </a:p>
          <a:p>
            <a:pPr fontAlgn="base">
              <a:spcAft>
                <a:spcPct val="0"/>
              </a:spcAft>
              <a:buFontTx/>
              <a:buNone/>
              <a:defRPr/>
            </a:pPr>
            <a:endParaRPr lang="en-US" sz="3200" dirty="0" smtClean="0">
              <a:latin typeface="Arial" charset="0"/>
              <a:cs typeface="Arial" charset="0"/>
            </a:endParaRPr>
          </a:p>
          <a:p>
            <a:pPr fontAlgn="base">
              <a:spcAft>
                <a:spcPct val="0"/>
              </a:spcAft>
              <a:buFontTx/>
              <a:buNone/>
              <a:defRPr/>
            </a:pPr>
            <a:r>
              <a:rPr lang="en-US" sz="3200" dirty="0" smtClean="0">
                <a:latin typeface="Arial" charset="0"/>
                <a:cs typeface="Arial" charset="0"/>
              </a:rPr>
              <a:t>            </a:t>
            </a:r>
          </a:p>
          <a:p>
            <a:pPr fontAlgn="base">
              <a:spcAft>
                <a:spcPct val="0"/>
              </a:spcAft>
              <a:buFontTx/>
              <a:buNone/>
              <a:defRPr/>
            </a:pPr>
            <a:r>
              <a:rPr lang="en-US" sz="3200" dirty="0" smtClean="0">
                <a:latin typeface="Arial" charset="0"/>
                <a:cs typeface="Arial" charset="0"/>
              </a:rPr>
              <a:t>       </a:t>
            </a:r>
          </a:p>
          <a:p>
            <a:pPr fontAlgn="base">
              <a:spcAft>
                <a:spcPct val="0"/>
              </a:spcAft>
              <a:buFontTx/>
              <a:buNone/>
              <a:defRPr/>
            </a:pPr>
            <a:r>
              <a:rPr lang="en-US" sz="3200" dirty="0" smtClean="0">
                <a:latin typeface="Arial" charset="0"/>
                <a:cs typeface="Arial" charset="0"/>
              </a:rPr>
              <a:t>     </a:t>
            </a:r>
          </a:p>
          <a:p>
            <a:pPr marL="0" indent="0" fontAlgn="base">
              <a:spcAft>
                <a:spcPct val="0"/>
              </a:spcAft>
              <a:buFontTx/>
              <a:buNone/>
              <a:defRPr/>
            </a:pPr>
            <a:endParaRPr lang="en-US" sz="3200" dirty="0" smtClean="0">
              <a:latin typeface="Arial" charset="0"/>
              <a:cs typeface="Arial" charset="0"/>
            </a:endParaRPr>
          </a:p>
          <a:p>
            <a:pPr marL="0" indent="0" fontAlgn="base">
              <a:spcAft>
                <a:spcPct val="0"/>
              </a:spcAft>
              <a:buFontTx/>
              <a:buNone/>
              <a:defRPr/>
            </a:pPr>
            <a:r>
              <a:rPr lang="en-US" sz="3200" dirty="0" smtClean="0">
                <a:latin typeface="Arial" charset="0"/>
                <a:cs typeface="Arial" charset="0"/>
              </a:rPr>
              <a:t>is said to have a Gamma Distribution with  parameters </a:t>
            </a:r>
            <a:r>
              <a:rPr lang="en-US" sz="3200" dirty="0" smtClean="0">
                <a:latin typeface="Arial" charset="0"/>
                <a:cs typeface="Arial" charset="0"/>
                <a:sym typeface="Symbol" pitchFamily="18" charset="2"/>
              </a:rPr>
              <a:t> and ,for x </a:t>
            </a:r>
            <a:r>
              <a:rPr lang="en-US" sz="3200" dirty="0" smtClean="0">
                <a:latin typeface="Arial" charset="0"/>
                <a:cs typeface="Times New Roman" pitchFamily="18" charset="0"/>
                <a:sym typeface="Symbol" pitchFamily="18" charset="2"/>
              </a:rPr>
              <a:t>&gt; 0, &gt; 0, &gt; 0.</a:t>
            </a:r>
            <a:endParaRPr lang="en-US" sz="3200" dirty="0" smtClean="0">
              <a:latin typeface="Arial" charset="0"/>
              <a:cs typeface="Arial" charset="0"/>
            </a:endParaRPr>
          </a:p>
        </p:txBody>
      </p:sp>
      <p:sp>
        <p:nvSpPr>
          <p:cNvPr id="3074" name="Rectangle 2"/>
          <p:cNvSpPr>
            <a:spLocks noGrp="1" noChangeArrowheads="1"/>
          </p:cNvSpPr>
          <p:nvPr>
            <p:ph type="title" idx="4294967295"/>
          </p:nvPr>
        </p:nvSpPr>
        <p:spPr>
          <a:xfrm>
            <a:off x="152400" y="304800"/>
            <a:ext cx="7772400" cy="1143000"/>
          </a:xfrm>
        </p:spPr>
        <p:txBody>
          <a:bodyPr/>
          <a:lstStyle/>
          <a:p>
            <a:pPr>
              <a:defRPr/>
            </a:pPr>
            <a:r>
              <a:rPr lang="en-US" dirty="0"/>
              <a:t>GAMMA  DISTRIBUTION</a:t>
            </a:r>
          </a:p>
        </p:txBody>
      </p:sp>
      <p:graphicFrame>
        <p:nvGraphicFramePr>
          <p:cNvPr id="73732" name="Object 4"/>
          <p:cNvGraphicFramePr>
            <a:graphicFrameLocks noChangeAspect="1"/>
          </p:cNvGraphicFramePr>
          <p:nvPr/>
        </p:nvGraphicFramePr>
        <p:xfrm>
          <a:off x="228600" y="2209800"/>
          <a:ext cx="8610600" cy="2205038"/>
        </p:xfrm>
        <a:graphic>
          <a:graphicData uri="http://schemas.openxmlformats.org/presentationml/2006/ole">
            <mc:AlternateContent xmlns:mc="http://schemas.openxmlformats.org/markup-compatibility/2006">
              <mc:Choice xmlns:v="urn:schemas-microsoft-com:vml" Requires="v">
                <p:oleObj spid="_x0000_s73743" name="Equation" r:id="rId3" imgW="3479800" imgH="825500" progId="Equation.3">
                  <p:embed/>
                </p:oleObj>
              </mc:Choice>
              <mc:Fallback>
                <p:oleObj name="Equation" r:id="rId3" imgW="3479800" imgH="825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610600"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0" y="76200"/>
            <a:ext cx="670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latin typeface="Times New Roman" panose="02020603050405020304" pitchFamily="18" charset="0"/>
              </a:rPr>
              <a:t>To check the necessary and sufficient condition of pdf:</a:t>
            </a:r>
          </a:p>
        </p:txBody>
      </p:sp>
      <p:graphicFrame>
        <p:nvGraphicFramePr>
          <p:cNvPr id="74755" name="Object 3"/>
          <p:cNvGraphicFramePr>
            <a:graphicFrameLocks noChangeAspect="1"/>
          </p:cNvGraphicFramePr>
          <p:nvPr/>
        </p:nvGraphicFramePr>
        <p:xfrm>
          <a:off x="609600" y="1524000"/>
          <a:ext cx="4724400" cy="735013"/>
        </p:xfrm>
        <a:graphic>
          <a:graphicData uri="http://schemas.openxmlformats.org/presentationml/2006/ole">
            <mc:AlternateContent xmlns:mc="http://schemas.openxmlformats.org/markup-compatibility/2006">
              <mc:Choice xmlns:v="urn:schemas-microsoft-com:vml" Requires="v">
                <p:oleObj spid="_x0000_s74778" name="Equation" r:id="rId3" imgW="1307532" imgH="203112" progId="Equation.3">
                  <p:embed/>
                </p:oleObj>
              </mc:Choice>
              <mc:Fallback>
                <p:oleObj name="Equation" r:id="rId3" imgW="1307532"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47244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p:cNvGraphicFramePr>
            <a:graphicFrameLocks noChangeAspect="1"/>
          </p:cNvGraphicFramePr>
          <p:nvPr/>
        </p:nvGraphicFramePr>
        <p:xfrm>
          <a:off x="228600" y="2286000"/>
          <a:ext cx="8870950" cy="4343400"/>
        </p:xfrm>
        <a:graphic>
          <a:graphicData uri="http://schemas.openxmlformats.org/presentationml/2006/ole">
            <mc:AlternateContent xmlns:mc="http://schemas.openxmlformats.org/markup-compatibility/2006">
              <mc:Choice xmlns:v="urn:schemas-microsoft-com:vml" Requires="v">
                <p:oleObj spid="_x0000_s74779" name="Equation" r:id="rId5" imgW="2717800" imgH="1384300" progId="Equation.3">
                  <p:embed/>
                </p:oleObj>
              </mc:Choice>
              <mc:Fallback>
                <p:oleObj name="Equation" r:id="rId5" imgW="2717800" imgH="1384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286000"/>
                        <a:ext cx="887095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Text Box 5"/>
          <p:cNvSpPr txBox="1">
            <a:spLocks noChangeArrowheads="1"/>
          </p:cNvSpPr>
          <p:nvPr/>
        </p:nvSpPr>
        <p:spPr bwMode="auto">
          <a:xfrm>
            <a:off x="6461125" y="225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Grp="1" noChangeAspect="1"/>
          </p:cNvGraphicFramePr>
          <p:nvPr>
            <p:ph idx="1"/>
          </p:nvPr>
        </p:nvGraphicFramePr>
        <p:xfrm>
          <a:off x="533400" y="1560513"/>
          <a:ext cx="6934200" cy="2325687"/>
        </p:xfrm>
        <a:graphic>
          <a:graphicData uri="http://schemas.openxmlformats.org/presentationml/2006/ole">
            <mc:AlternateContent xmlns:mc="http://schemas.openxmlformats.org/markup-compatibility/2006">
              <mc:Choice xmlns:v="urn:schemas-microsoft-com:vml" Requires="v">
                <p:oleObj spid="_x0000_s75789" name="Equation" r:id="rId3" imgW="2120900" imgH="711200" progId="Equation.3">
                  <p:embed/>
                </p:oleObj>
              </mc:Choice>
              <mc:Fallback>
                <p:oleObj name="Equation" r:id="rId3" imgW="21209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60513"/>
                        <a:ext cx="6934200" cy="232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1493838"/>
            <a:ext cx="8305800" cy="1782762"/>
          </a:xfrm>
        </p:spPr>
        <p:txBody>
          <a:bodyPr/>
          <a:lstStyle/>
          <a:p>
            <a:pPr marL="0" indent="0" fontAlgn="base">
              <a:spcAft>
                <a:spcPct val="0"/>
              </a:spcAft>
              <a:buFontTx/>
              <a:buNone/>
              <a:defRPr/>
            </a:pPr>
            <a:r>
              <a:rPr lang="en-US" sz="3600" dirty="0" smtClean="0">
                <a:latin typeface="Arial" charset="0"/>
                <a:cs typeface="Arial" charset="0"/>
              </a:rPr>
              <a:t>Let X be a Gamma </a:t>
            </a:r>
            <a:r>
              <a:rPr lang="en-US" sz="3600" dirty="0" err="1" smtClean="0">
                <a:latin typeface="Arial" charset="0"/>
                <a:cs typeface="Arial" charset="0"/>
              </a:rPr>
              <a:t>r.v</a:t>
            </a:r>
            <a:r>
              <a:rPr lang="en-US" sz="3600" dirty="0" smtClean="0">
                <a:latin typeface="Arial" charset="0"/>
                <a:cs typeface="Arial" charset="0"/>
              </a:rPr>
              <a:t>. with parameters </a:t>
            </a:r>
            <a:r>
              <a:rPr lang="en-US" sz="3600" dirty="0" smtClean="0">
                <a:latin typeface="Arial" charset="0"/>
                <a:cs typeface="Arial" charset="0"/>
                <a:sym typeface="Symbol" pitchFamily="18" charset="2"/>
              </a:rPr>
              <a:t>and .</a:t>
            </a:r>
          </a:p>
          <a:p>
            <a:pPr marL="609600" indent="-609600" fontAlgn="base">
              <a:spcAft>
                <a:spcPct val="0"/>
              </a:spcAft>
              <a:buFontTx/>
              <a:buNone/>
              <a:defRPr/>
            </a:pPr>
            <a:r>
              <a:rPr lang="en-US" sz="3600" dirty="0" smtClean="0">
                <a:latin typeface="Arial" charset="0"/>
                <a:cs typeface="Arial" charset="0"/>
                <a:sym typeface="Symbol" pitchFamily="18" charset="2"/>
              </a:rPr>
              <a:t>Then </a:t>
            </a:r>
          </a:p>
          <a:p>
            <a:pPr marL="609600" indent="-609600" fontAlgn="base">
              <a:spcAft>
                <a:spcPct val="0"/>
              </a:spcAft>
              <a:buFontTx/>
              <a:buNone/>
              <a:defRPr/>
            </a:pPr>
            <a:endParaRPr lang="en-US" sz="3600" dirty="0" smtClean="0">
              <a:latin typeface="Arial" charset="0"/>
              <a:cs typeface="Arial" charset="0"/>
            </a:endParaRPr>
          </a:p>
          <a:p>
            <a:pPr marL="609600" indent="-609600" fontAlgn="base">
              <a:spcAft>
                <a:spcPct val="0"/>
              </a:spcAft>
              <a:buFontTx/>
              <a:buNone/>
              <a:defRPr/>
            </a:pPr>
            <a:endParaRPr lang="en-US" sz="3600" dirty="0" smtClean="0">
              <a:latin typeface="Arial" charset="0"/>
              <a:cs typeface="Arial" charset="0"/>
            </a:endParaRPr>
          </a:p>
        </p:txBody>
      </p:sp>
      <p:sp>
        <p:nvSpPr>
          <p:cNvPr id="5122" name="Rectangle 2"/>
          <p:cNvSpPr>
            <a:spLocks noGrp="1" noChangeArrowheads="1"/>
          </p:cNvSpPr>
          <p:nvPr>
            <p:ph type="title" idx="4294967295"/>
          </p:nvPr>
        </p:nvSpPr>
        <p:spPr>
          <a:xfrm>
            <a:off x="0" y="228600"/>
            <a:ext cx="8839200" cy="1066800"/>
          </a:xfrm>
        </p:spPr>
        <p:txBody>
          <a:bodyPr/>
          <a:lstStyle/>
          <a:p>
            <a:pPr>
              <a:defRPr/>
            </a:pPr>
            <a:r>
              <a:rPr lang="en-US" sz="2800"/>
              <a:t>MEAN, VARIANCE AND MGF OF GAMMA FUNCTION</a:t>
            </a:r>
          </a:p>
        </p:txBody>
      </p:sp>
      <p:graphicFrame>
        <p:nvGraphicFramePr>
          <p:cNvPr id="23554" name="Object 2"/>
          <p:cNvGraphicFramePr>
            <a:graphicFrameLocks noChangeAspect="1"/>
          </p:cNvGraphicFramePr>
          <p:nvPr/>
        </p:nvGraphicFramePr>
        <p:xfrm>
          <a:off x="1752600" y="2971800"/>
          <a:ext cx="6530975" cy="1828800"/>
        </p:xfrm>
        <a:graphic>
          <a:graphicData uri="http://schemas.openxmlformats.org/presentationml/2006/ole">
            <mc:AlternateContent xmlns:mc="http://schemas.openxmlformats.org/markup-compatibility/2006">
              <mc:Choice xmlns:v="urn:schemas-microsoft-com:vml" Requires="v">
                <p:oleObj spid="_x0000_s76816" name="Equation" r:id="rId3" imgW="1854200" imgH="482600" progId="Equation.3">
                  <p:embed/>
                </p:oleObj>
              </mc:Choice>
              <mc:Fallback>
                <p:oleObj name="Equation" r:id="rId3" imgW="18542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71800"/>
                        <a:ext cx="65309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a:spLocks noChangeArrowheads="1"/>
          </p:cNvSpPr>
          <p:nvPr/>
        </p:nvSpPr>
        <p:spPr bwMode="auto">
          <a:xfrm>
            <a:off x="228600" y="4876800"/>
            <a:ext cx="8229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1. m.g.f. = m</a:t>
            </a:r>
            <a:r>
              <a:rPr lang="en-US" altLang="en-US" sz="3600" baseline="-25000"/>
              <a:t>X</a:t>
            </a:r>
            <a:r>
              <a:rPr lang="en-US" altLang="en-US" sz="3600"/>
              <a:t>(t)=(1- </a:t>
            </a:r>
            <a:r>
              <a:rPr lang="en-US" altLang="en-US" sz="3600">
                <a:sym typeface="Symbol" panose="05050102010706020507" pitchFamily="18" charset="2"/>
              </a:rPr>
              <a:t>t)</a:t>
            </a:r>
            <a:r>
              <a:rPr lang="en-US" altLang="en-US" sz="3600" baseline="30000">
                <a:sym typeface="Symbol" panose="05050102010706020507" pitchFamily="18" charset="2"/>
              </a:rPr>
              <a:t>-</a:t>
            </a:r>
            <a:r>
              <a:rPr lang="en-US" altLang="en-US" sz="3600">
                <a:sym typeface="Symbol" panose="05050102010706020507" pitchFamily="18" charset="2"/>
              </a:rPr>
              <a:t> , t &lt; 1/ </a:t>
            </a:r>
          </a:p>
          <a:p>
            <a:pPr eaLnBrk="1" hangingPunct="1">
              <a:spcBef>
                <a:spcPct val="0"/>
              </a:spcBef>
              <a:buFontTx/>
              <a:buNone/>
            </a:pPr>
            <a:r>
              <a:rPr lang="en-US" altLang="en-US" sz="3600">
                <a:sym typeface="Symbol" panose="05050102010706020507" pitchFamily="18" charset="2"/>
              </a:rPr>
              <a:t>2. E[X]  = Mean = </a:t>
            </a:r>
            <a:r>
              <a:rPr lang="en-US" altLang="en-US" sz="3600" i="1">
                <a:sym typeface="Symbol" panose="05050102010706020507" pitchFamily="18" charset="2"/>
              </a:rPr>
              <a:t></a:t>
            </a:r>
            <a:r>
              <a:rPr lang="en-US" altLang="en-US" sz="3600" i="1" baseline="-25000">
                <a:latin typeface="Times New Roman" panose="02020603050405020304" pitchFamily="18" charset="0"/>
                <a:cs typeface="Times New Roman" panose="02020603050405020304" pitchFamily="18" charset="0"/>
                <a:sym typeface="Symbol" panose="05050102010706020507" pitchFamily="18" charset="2"/>
              </a:rPr>
              <a:t>X</a:t>
            </a:r>
            <a:r>
              <a:rPr lang="en-US" altLang="en-US" sz="3600">
                <a:sym typeface="Symbol" panose="05050102010706020507" pitchFamily="18" charset="2"/>
              </a:rPr>
              <a:t> =  </a:t>
            </a:r>
          </a:p>
          <a:p>
            <a:pPr eaLnBrk="1" hangingPunct="1">
              <a:spcBef>
                <a:spcPct val="0"/>
              </a:spcBef>
              <a:buFontTx/>
              <a:buNone/>
            </a:pPr>
            <a:r>
              <a:rPr lang="en-US" altLang="en-US" sz="3600">
                <a:sym typeface="Symbol" panose="05050102010706020507" pitchFamily="18" charset="2"/>
              </a:rPr>
              <a:t>3. Var(X) = </a:t>
            </a:r>
            <a:r>
              <a:rPr lang="en-US" altLang="en-US" sz="3600" baseline="30000">
                <a:sym typeface="Symbol" panose="05050102010706020507" pitchFamily="18" charset="2"/>
              </a:rPr>
              <a:t>2</a:t>
            </a:r>
            <a:r>
              <a:rPr lang="en-US" altLang="en-US" sz="3600">
                <a:sym typeface="Symbol" panose="05050102010706020507" pitchFamily="18" charset="2"/>
              </a:rPr>
              <a:t> =  </a:t>
            </a:r>
            <a:r>
              <a:rPr lang="en-US" altLang="en-US" sz="3600" baseline="30000">
                <a:sym typeface="Symbol" panose="05050102010706020507" pitchFamily="18" charset="2"/>
              </a:rPr>
              <a:t>2</a:t>
            </a:r>
            <a:endParaRPr lang="en-US" altLang="en-US" sz="36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linds(horizontal)">
                                      <p:cBhvr>
                                        <p:cTn id="17" dur="500"/>
                                        <p:tgtEl>
                                          <p:spTgt spid="23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65125" y="501650"/>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Proof:</a:t>
            </a:r>
          </a:p>
        </p:txBody>
      </p:sp>
      <p:graphicFrame>
        <p:nvGraphicFramePr>
          <p:cNvPr id="77827" name="Object 3"/>
          <p:cNvGraphicFramePr>
            <a:graphicFrameLocks noChangeAspect="1"/>
          </p:cNvGraphicFramePr>
          <p:nvPr/>
        </p:nvGraphicFramePr>
        <p:xfrm>
          <a:off x="1301750" y="1143000"/>
          <a:ext cx="7304088" cy="5437188"/>
        </p:xfrm>
        <a:graphic>
          <a:graphicData uri="http://schemas.openxmlformats.org/presentationml/2006/ole">
            <mc:AlternateContent xmlns:mc="http://schemas.openxmlformats.org/markup-compatibility/2006">
              <mc:Choice xmlns:v="urn:schemas-microsoft-com:vml" Requires="v">
                <p:oleObj spid="_x0000_s77849" name="Equation" r:id="rId3" imgW="1968500" imgH="1854200" progId="Equation.3">
                  <p:embed/>
                </p:oleObj>
              </mc:Choice>
              <mc:Fallback>
                <p:oleObj name="Equation" r:id="rId3" imgW="1968500" imgH="1854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1143000"/>
                        <a:ext cx="7304088" cy="543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8" name="Object 3"/>
          <p:cNvGraphicFramePr>
            <a:graphicFrameLocks noChangeAspect="1"/>
          </p:cNvGraphicFramePr>
          <p:nvPr/>
        </p:nvGraphicFramePr>
        <p:xfrm>
          <a:off x="1674813" y="479425"/>
          <a:ext cx="4986337" cy="793750"/>
        </p:xfrm>
        <a:graphic>
          <a:graphicData uri="http://schemas.openxmlformats.org/presentationml/2006/ole">
            <mc:AlternateContent xmlns:mc="http://schemas.openxmlformats.org/markup-compatibility/2006">
              <mc:Choice xmlns:v="urn:schemas-microsoft-com:vml" Requires="v">
                <p:oleObj spid="_x0000_s77850" name="Equation" r:id="rId5" imgW="1435100" imgH="228600" progId="Equation.3">
                  <p:embed/>
                </p:oleObj>
              </mc:Choice>
              <mc:Fallback>
                <p:oleObj name="Equation" r:id="rId5" imgW="1435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479425"/>
                        <a:ext cx="4986337"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1066800" y="1600200"/>
          <a:ext cx="7173913" cy="3313113"/>
        </p:xfrm>
        <a:graphic>
          <a:graphicData uri="http://schemas.openxmlformats.org/presentationml/2006/ole">
            <mc:AlternateContent xmlns:mc="http://schemas.openxmlformats.org/markup-compatibility/2006">
              <mc:Choice xmlns:v="urn:schemas-microsoft-com:vml" Requires="v">
                <p:oleObj spid="_x0000_s78861" name="Equation" r:id="rId3" imgW="2120900" imgH="965200" progId="Equation.3">
                  <p:embed/>
                </p:oleObj>
              </mc:Choice>
              <mc:Fallback>
                <p:oleObj name="Equation" r:id="rId3" imgW="2120900" imgH="965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7173913" cy="331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0" y="1219200"/>
            <a:ext cx="9144000" cy="5562600"/>
          </a:xfrm>
        </p:spPr>
        <p:txBody>
          <a:bodyPr/>
          <a:lstStyle/>
          <a:p>
            <a:pPr marL="0" indent="0" fontAlgn="base">
              <a:spcAft>
                <a:spcPct val="0"/>
              </a:spcAft>
              <a:buFontTx/>
              <a:buNone/>
              <a:defRPr/>
            </a:pPr>
            <a:r>
              <a:rPr lang="en-US" sz="3200" dirty="0" smtClean="0">
                <a:latin typeface="Arial" charset="0"/>
                <a:cs typeface="Arial" charset="0"/>
              </a:rPr>
              <a:t> 1.P</a:t>
            </a:r>
            <a:r>
              <a:rPr lang="en-US" sz="3200" dirty="0" smtClean="0">
                <a:latin typeface="Arial" charset="0"/>
                <a:cs typeface="Arial" charset="0"/>
                <a:sym typeface="Symbol" pitchFamily="18" charset="2"/>
              </a:rPr>
              <a:t>X </a:t>
            </a:r>
            <a:r>
              <a:rPr lang="en-US" sz="3200" dirty="0" smtClean="0">
                <a:latin typeface="Arial" charset="0"/>
                <a:cs typeface="Times New Roman" pitchFamily="18" charset="0"/>
                <a:sym typeface="Symbol" pitchFamily="18" charset="2"/>
              </a:rPr>
              <a:t>= a] =0.</a:t>
            </a:r>
          </a:p>
          <a:p>
            <a:pPr marL="0" indent="0" fontAlgn="base">
              <a:spcAft>
                <a:spcPct val="0"/>
              </a:spcAft>
              <a:buFontTx/>
              <a:buNone/>
              <a:defRPr/>
            </a:pPr>
            <a:r>
              <a:rPr lang="en-US" sz="3200" dirty="0" smtClean="0">
                <a:latin typeface="Arial" charset="0"/>
                <a:cs typeface="Times New Roman" pitchFamily="18" charset="0"/>
                <a:sym typeface="Symbol" pitchFamily="18" charset="2"/>
              </a:rPr>
              <a:t> 2. </a:t>
            </a:r>
            <a:r>
              <a:rPr lang="en-US" sz="3200" dirty="0" smtClean="0">
                <a:latin typeface="Arial" charset="0"/>
                <a:cs typeface="Arial" charset="0"/>
              </a:rPr>
              <a:t>P</a:t>
            </a:r>
            <a:r>
              <a:rPr lang="en-US" sz="3200" dirty="0" smtClean="0">
                <a:latin typeface="Arial" charset="0"/>
                <a:cs typeface="Arial" charset="0"/>
                <a:sym typeface="Symbol" pitchFamily="18" charset="2"/>
              </a:rPr>
              <a:t>X </a:t>
            </a:r>
            <a:r>
              <a:rPr lang="en-US" sz="3200" dirty="0" smtClean="0">
                <a:latin typeface="Arial" charset="0"/>
                <a:cs typeface="Times New Roman" pitchFamily="18" charset="0"/>
                <a:sym typeface="Symbol" pitchFamily="18" charset="2"/>
              </a:rPr>
              <a:t>= b] =0. </a:t>
            </a:r>
          </a:p>
          <a:p>
            <a:pPr marL="0" indent="0" fontAlgn="base">
              <a:spcAft>
                <a:spcPct val="0"/>
              </a:spcAft>
              <a:buFontTx/>
              <a:buNone/>
              <a:defRPr/>
            </a:pPr>
            <a:r>
              <a:rPr lang="en-US" sz="3200" dirty="0" smtClean="0">
                <a:latin typeface="Arial" charset="0"/>
                <a:cs typeface="Times New Roman" pitchFamily="18" charset="0"/>
                <a:sym typeface="Symbol" pitchFamily="18" charset="2"/>
              </a:rPr>
              <a:t> 3. P[a  X b] = P[ a  X &lt; b]</a:t>
            </a:r>
          </a:p>
          <a:p>
            <a:pPr marL="0" indent="0" fontAlgn="base">
              <a:spcAft>
                <a:spcPct val="0"/>
              </a:spcAft>
              <a:buFontTx/>
              <a:buNone/>
              <a:defRPr/>
            </a:pPr>
            <a:r>
              <a:rPr lang="en-US" sz="3200" dirty="0" smtClean="0">
                <a:latin typeface="Arial" charset="0"/>
                <a:cs typeface="Times New Roman" pitchFamily="18" charset="0"/>
                <a:sym typeface="Symbol" pitchFamily="18" charset="2"/>
              </a:rPr>
              <a:t>                         = P[a &lt; X  b] = P[a &lt; X &lt; b]</a:t>
            </a:r>
          </a:p>
          <a:p>
            <a:pPr fontAlgn="base">
              <a:spcAft>
                <a:spcPct val="0"/>
              </a:spcAft>
              <a:buFontTx/>
              <a:buNone/>
              <a:defRPr/>
            </a:pPr>
            <a:r>
              <a:rPr lang="en-US" sz="3200" dirty="0" smtClean="0">
                <a:latin typeface="Arial" charset="0"/>
                <a:cs typeface="Times New Roman" pitchFamily="18" charset="0"/>
                <a:sym typeface="Symbol" pitchFamily="18" charset="2"/>
              </a:rPr>
              <a:t>   </a:t>
            </a:r>
          </a:p>
          <a:p>
            <a:pPr fontAlgn="base">
              <a:spcAft>
                <a:spcPct val="0"/>
              </a:spcAft>
              <a:buFontTx/>
              <a:buNone/>
              <a:defRPr/>
            </a:pPr>
            <a:r>
              <a:rPr lang="en-US" sz="3200" dirty="0" smtClean="0">
                <a:latin typeface="Arial" charset="0"/>
                <a:cs typeface="Times New Roman" pitchFamily="18" charset="0"/>
                <a:sym typeface="Symbol" pitchFamily="18" charset="2"/>
              </a:rPr>
              <a:t>   4. P[a  X b] =    </a:t>
            </a:r>
          </a:p>
          <a:p>
            <a:pPr fontAlgn="base">
              <a:spcAft>
                <a:spcPct val="0"/>
              </a:spcAft>
              <a:buFontTx/>
              <a:buNone/>
              <a:defRPr/>
            </a:pPr>
            <a:r>
              <a:rPr lang="en-US" sz="3200" dirty="0" smtClean="0">
                <a:latin typeface="Arial" charset="0"/>
                <a:cs typeface="Times New Roman" pitchFamily="18" charset="0"/>
                <a:sym typeface="Symbol" pitchFamily="18" charset="2"/>
              </a:rPr>
              <a:t> </a:t>
            </a:r>
          </a:p>
          <a:p>
            <a:pPr marL="0" indent="0" fontAlgn="base">
              <a:spcAft>
                <a:spcPct val="0"/>
              </a:spcAft>
              <a:buFontTx/>
              <a:buNone/>
              <a:defRPr/>
            </a:pPr>
            <a:r>
              <a:rPr lang="en-US" sz="3200" dirty="0" smtClean="0">
                <a:latin typeface="Arial" charset="0"/>
                <a:cs typeface="Times New Roman" pitchFamily="18" charset="0"/>
                <a:sym typeface="Symbol" pitchFamily="18" charset="2"/>
              </a:rPr>
              <a:t>where a and b are  real numbers. Area under the curve of f between x = a to x = b. </a:t>
            </a:r>
            <a:r>
              <a:rPr lang="en-US" sz="3200" dirty="0" smtClean="0">
                <a:solidFill>
                  <a:srgbClr val="FF0000"/>
                </a:solidFill>
                <a:latin typeface="Arial" charset="0"/>
                <a:cs typeface="Times New Roman" pitchFamily="18" charset="0"/>
                <a:sym typeface="Symbol" pitchFamily="18" charset="2"/>
              </a:rPr>
              <a:t>TOTAL AREA IS ONE</a:t>
            </a:r>
            <a:r>
              <a:rPr lang="en-US" sz="3200" dirty="0" smtClean="0">
                <a:latin typeface="Arial" charset="0"/>
                <a:cs typeface="Times New Roman" pitchFamily="18" charset="0"/>
                <a:sym typeface="Symbol" pitchFamily="18" charset="2"/>
              </a:rPr>
              <a:t>. </a:t>
            </a:r>
          </a:p>
          <a:p>
            <a:pPr fontAlgn="base">
              <a:spcAft>
                <a:spcPct val="0"/>
              </a:spcAft>
              <a:buFontTx/>
              <a:buNone/>
              <a:defRPr/>
            </a:pPr>
            <a:endParaRPr lang="en-US" sz="3200" dirty="0" smtClean="0">
              <a:latin typeface="Arial" charset="0"/>
              <a:cs typeface="Times New Roman" pitchFamily="18" charset="0"/>
              <a:sym typeface="Symbol" pitchFamily="18" charset="2"/>
            </a:endParaRPr>
          </a:p>
        </p:txBody>
      </p:sp>
      <p:sp>
        <p:nvSpPr>
          <p:cNvPr id="7170" name="Rectangle 2"/>
          <p:cNvSpPr>
            <a:spLocks noGrp="1" noChangeArrowheads="1"/>
          </p:cNvSpPr>
          <p:nvPr>
            <p:ph type="title" idx="4294967295"/>
          </p:nvPr>
        </p:nvSpPr>
        <p:spPr>
          <a:xfrm>
            <a:off x="0" y="76200"/>
            <a:ext cx="7772400" cy="1219200"/>
          </a:xfrm>
        </p:spPr>
        <p:txBody>
          <a:bodyPr/>
          <a:lstStyle/>
          <a:p>
            <a:pPr>
              <a:defRPr/>
            </a:pPr>
            <a:r>
              <a:rPr lang="en-US" dirty="0"/>
              <a:t>Probability for Interval</a:t>
            </a:r>
          </a:p>
        </p:txBody>
      </p:sp>
      <p:graphicFrame>
        <p:nvGraphicFramePr>
          <p:cNvPr id="28676" name="Object 2"/>
          <p:cNvGraphicFramePr>
            <a:graphicFrameLocks noChangeAspect="1"/>
          </p:cNvGraphicFramePr>
          <p:nvPr/>
        </p:nvGraphicFramePr>
        <p:xfrm>
          <a:off x="3505200" y="3810000"/>
          <a:ext cx="2438400" cy="1828800"/>
        </p:xfrm>
        <a:graphic>
          <a:graphicData uri="http://schemas.openxmlformats.org/presentationml/2006/ole">
            <mc:AlternateContent xmlns:mc="http://schemas.openxmlformats.org/markup-compatibility/2006">
              <mc:Choice xmlns:v="urn:schemas-microsoft-com:vml" Requires="v">
                <p:oleObj spid="_x0000_s28687" name="Equation" r:id="rId3" imgW="609336" imgH="482391" progId="Equation.3">
                  <p:embed/>
                </p:oleObj>
              </mc:Choice>
              <mc:Fallback>
                <p:oleObj name="Equation" r:id="rId3" imgW="609336" imgH="4823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10000"/>
                        <a:ext cx="2438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nvGraphicFramePr>
        <p:xfrm>
          <a:off x="304800" y="1676400"/>
          <a:ext cx="8548688" cy="3541713"/>
        </p:xfrm>
        <a:graphic>
          <a:graphicData uri="http://schemas.openxmlformats.org/presentationml/2006/ole">
            <mc:AlternateContent xmlns:mc="http://schemas.openxmlformats.org/markup-compatibility/2006">
              <mc:Choice xmlns:v="urn:schemas-microsoft-com:vml" Requires="v">
                <p:oleObj spid="_x0000_s79885" name="Equation" r:id="rId3" imgW="2146300" imgH="889000" progId="Equation.3">
                  <p:embed/>
                </p:oleObj>
              </mc:Choice>
              <mc:Fallback>
                <p:oleObj name="Equation" r:id="rId3" imgW="2146300" imgH="889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76400"/>
                        <a:ext cx="8548688"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p:cNvGraphicFramePr>
            <a:graphicFrameLocks noChangeAspect="1"/>
          </p:cNvGraphicFramePr>
          <p:nvPr/>
        </p:nvGraphicFramePr>
        <p:xfrm>
          <a:off x="776288" y="1323975"/>
          <a:ext cx="7716837" cy="3417888"/>
        </p:xfrm>
        <a:graphic>
          <a:graphicData uri="http://schemas.openxmlformats.org/presentationml/2006/ole">
            <mc:AlternateContent xmlns:mc="http://schemas.openxmlformats.org/markup-compatibility/2006">
              <mc:Choice xmlns:v="urn:schemas-microsoft-com:vml" Requires="v">
                <p:oleObj spid="_x0000_s80909" name="Equation" r:id="rId3" imgW="2209800" imgH="977900" progId="Equation.3">
                  <p:embed/>
                </p:oleObj>
              </mc:Choice>
              <mc:Fallback>
                <p:oleObj name="Equation" r:id="rId3" imgW="2209800" imgH="977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1323975"/>
                        <a:ext cx="7716837" cy="341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3"/>
          <p:cNvGraphicFramePr>
            <a:graphicFrameLocks noChangeAspect="1"/>
          </p:cNvGraphicFramePr>
          <p:nvPr/>
        </p:nvGraphicFramePr>
        <p:xfrm>
          <a:off x="457200" y="1447800"/>
          <a:ext cx="6432550" cy="2717800"/>
        </p:xfrm>
        <a:graphic>
          <a:graphicData uri="http://schemas.openxmlformats.org/presentationml/2006/ole">
            <mc:AlternateContent xmlns:mc="http://schemas.openxmlformats.org/markup-compatibility/2006">
              <mc:Choice xmlns:v="urn:schemas-microsoft-com:vml" Requires="v">
                <p:oleObj spid="_x0000_s81944" name="Equation" r:id="rId3" imgW="1422400" imgH="736600" progId="Equation.3">
                  <p:embed/>
                </p:oleObj>
              </mc:Choice>
              <mc:Fallback>
                <p:oleObj name="Equation" r:id="rId3" imgW="14224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6432550"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3" name="Object 3"/>
          <p:cNvGraphicFramePr>
            <a:graphicFrameLocks noChangeAspect="1"/>
          </p:cNvGraphicFramePr>
          <p:nvPr/>
        </p:nvGraphicFramePr>
        <p:xfrm>
          <a:off x="350838" y="4343400"/>
          <a:ext cx="8183562" cy="1785938"/>
        </p:xfrm>
        <a:graphic>
          <a:graphicData uri="http://schemas.openxmlformats.org/presentationml/2006/ole">
            <mc:AlternateContent xmlns:mc="http://schemas.openxmlformats.org/markup-compatibility/2006">
              <mc:Choice xmlns:v="urn:schemas-microsoft-com:vml" Requires="v">
                <p:oleObj spid="_x0000_s81945" name="Equation" r:id="rId5" imgW="2171700" imgH="482600" progId="Equation.3">
                  <p:embed/>
                </p:oleObj>
              </mc:Choice>
              <mc:Fallback>
                <p:oleObj name="Equation" r:id="rId5" imgW="21717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838" y="4343400"/>
                        <a:ext cx="8183562" cy="178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304800" y="1493838"/>
            <a:ext cx="8534400" cy="4830762"/>
          </a:xfrm>
        </p:spPr>
        <p:txBody>
          <a:bodyPr/>
          <a:lstStyle/>
          <a:p>
            <a:pPr algn="just" fontAlgn="base">
              <a:spcAft>
                <a:spcPct val="0"/>
              </a:spcAft>
              <a:buFont typeface="Arial" pitchFamily="34" charset="0"/>
              <a:buChar char="•"/>
            </a:pPr>
            <a:r>
              <a:rPr lang="en-US" altLang="en-US" sz="3600" smtClean="0">
                <a:latin typeface="Symbol" panose="05050102010706020507" pitchFamily="18" charset="2"/>
              </a:rPr>
              <a:t>a</a:t>
            </a:r>
            <a:r>
              <a:rPr lang="en-US" altLang="en-US" sz="3600" smtClean="0"/>
              <a:t> and </a:t>
            </a:r>
            <a:r>
              <a:rPr lang="en-US" altLang="en-US" sz="3600" smtClean="0">
                <a:latin typeface="Symbol" panose="05050102010706020507" pitchFamily="18" charset="2"/>
              </a:rPr>
              <a:t>b</a:t>
            </a:r>
            <a:r>
              <a:rPr lang="en-US" altLang="en-US" sz="3600" smtClean="0"/>
              <a:t> both play a role in determining the mean and the variance of the random variable.</a:t>
            </a:r>
          </a:p>
          <a:p>
            <a:pPr algn="just" fontAlgn="base">
              <a:spcAft>
                <a:spcPct val="0"/>
              </a:spcAft>
              <a:buFont typeface="Arial" pitchFamily="34" charset="0"/>
              <a:buChar char="•"/>
            </a:pPr>
            <a:r>
              <a:rPr lang="en-US" altLang="en-US" sz="3600" smtClean="0"/>
              <a:t>Graphs of Gamma Densities are not symmetric and are located entirely to the right of the vertical axis.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533400" y="1371600"/>
          <a:ext cx="83058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83971" name="TextBox 6"/>
          <p:cNvSpPr txBox="1">
            <a:spLocks noChangeArrowheads="1"/>
          </p:cNvSpPr>
          <p:nvPr/>
        </p:nvSpPr>
        <p:spPr bwMode="auto">
          <a:xfrm>
            <a:off x="228600" y="1752600"/>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i="1">
                <a:latin typeface="Times New Roman" panose="02020603050405020304" pitchFamily="18" charset="0"/>
                <a:cs typeface="Times New Roman" panose="02020603050405020304" pitchFamily="18" charset="0"/>
              </a:rPr>
              <a:t>f(x)</a:t>
            </a:r>
          </a:p>
        </p:txBody>
      </p:sp>
      <p:sp>
        <p:nvSpPr>
          <p:cNvPr id="83972" name="TextBox 8"/>
          <p:cNvSpPr txBox="1">
            <a:spLocks noChangeArrowheads="1"/>
          </p:cNvSpPr>
          <p:nvPr/>
        </p:nvSpPr>
        <p:spPr bwMode="auto">
          <a:xfrm>
            <a:off x="4191000" y="5867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534400" cy="4525962"/>
          </a:xfrm>
        </p:spPr>
        <p:txBody>
          <a:bodyPr/>
          <a:lstStyle/>
          <a:p>
            <a:pPr marL="0" indent="0" algn="just">
              <a:defRPr/>
            </a:pPr>
            <a:r>
              <a:rPr lang="en-US" sz="4400" dirty="0" smtClean="0">
                <a:latin typeface="Arial" charset="0"/>
                <a:cs typeface="Arial" charset="0"/>
              </a:rPr>
              <a:t>For</a:t>
            </a:r>
            <a:r>
              <a:rPr lang="en-US" sz="3600" dirty="0" smtClean="0">
                <a:latin typeface="Arial" charset="0"/>
                <a:cs typeface="Arial" charset="0"/>
              </a:rPr>
              <a:t> </a:t>
            </a:r>
            <a:r>
              <a:rPr lang="en-US" sz="3600" dirty="0" smtClean="0">
                <a:latin typeface="Symbol" pitchFamily="18" charset="2"/>
                <a:cs typeface="Arial" charset="0"/>
              </a:rPr>
              <a:t>a</a:t>
            </a:r>
            <a:r>
              <a:rPr lang="en-US" sz="3600" dirty="0" smtClean="0">
                <a:latin typeface="Arial" charset="0"/>
                <a:cs typeface="Arial" charset="0"/>
              </a:rPr>
              <a:t> &gt; 1, the maximum value of the density occurs at the point x = (</a:t>
            </a:r>
            <a:r>
              <a:rPr lang="en-US" sz="3600" dirty="0" smtClean="0">
                <a:latin typeface="Symbol" pitchFamily="18" charset="2"/>
                <a:cs typeface="Arial" charset="0"/>
              </a:rPr>
              <a:t>a</a:t>
            </a:r>
            <a:r>
              <a:rPr lang="en-US" sz="3600" dirty="0" smtClean="0">
                <a:latin typeface="Arial" charset="0"/>
                <a:cs typeface="Arial" charset="0"/>
              </a:rPr>
              <a:t> – 1)</a:t>
            </a:r>
            <a:r>
              <a:rPr lang="en-US" sz="3600" dirty="0" smtClean="0">
                <a:latin typeface="Symbol" pitchFamily="18" charset="2"/>
                <a:cs typeface="Arial" charset="0"/>
              </a:rPr>
              <a:t>b.</a:t>
            </a:r>
          </a:p>
          <a:p>
            <a:pPr algn="just">
              <a:defRPr/>
            </a:pPr>
            <a:endParaRPr lang="en-US" sz="3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533400" y="1371600"/>
          <a:ext cx="83058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86019" name="TextBox 6"/>
          <p:cNvSpPr txBox="1">
            <a:spLocks noChangeArrowheads="1"/>
          </p:cNvSpPr>
          <p:nvPr/>
        </p:nvSpPr>
        <p:spPr bwMode="auto">
          <a:xfrm>
            <a:off x="228600" y="1752600"/>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i="1">
                <a:latin typeface="Times New Roman" panose="02020603050405020304" pitchFamily="18" charset="0"/>
                <a:cs typeface="Times New Roman" panose="02020603050405020304" pitchFamily="18" charset="0"/>
              </a:rPr>
              <a:t>f(x)</a:t>
            </a:r>
          </a:p>
        </p:txBody>
      </p:sp>
      <p:sp>
        <p:nvSpPr>
          <p:cNvPr id="86020" name="TextBox 8"/>
          <p:cNvSpPr txBox="1">
            <a:spLocks noChangeArrowheads="1"/>
          </p:cNvSpPr>
          <p:nvPr/>
        </p:nvSpPr>
        <p:spPr bwMode="auto">
          <a:xfrm>
            <a:off x="4191000" y="586740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rot="5400000">
            <a:off x="1264444" y="4344194"/>
            <a:ext cx="213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086101" y="3924300"/>
            <a:ext cx="3124200" cy="31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517525" y="349250"/>
            <a:ext cx="5353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Exercise 4.3 (Page No: 143)</a:t>
            </a:r>
          </a:p>
        </p:txBody>
      </p:sp>
      <p:sp>
        <p:nvSpPr>
          <p:cNvPr id="87043" name="Text Box 3"/>
          <p:cNvSpPr txBox="1">
            <a:spLocks noChangeArrowheads="1"/>
          </p:cNvSpPr>
          <p:nvPr/>
        </p:nvSpPr>
        <p:spPr bwMode="auto">
          <a:xfrm>
            <a:off x="365125" y="1263650"/>
            <a:ext cx="7816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 Let X be a gamma  random variable with</a:t>
            </a:r>
          </a:p>
          <a:p>
            <a:pPr eaLnBrk="1" hangingPunct="1">
              <a:spcBef>
                <a:spcPct val="0"/>
              </a:spcBef>
              <a:buFontTx/>
              <a:buNone/>
            </a:pPr>
            <a:r>
              <a:rPr lang="en-US" altLang="en-US" sz="3600">
                <a:latin typeface="Times New Roman" panose="02020603050405020304" pitchFamily="18" charset="0"/>
                <a:sym typeface="Symbol" panose="05050102010706020507" pitchFamily="18" charset="2"/>
              </a:rPr>
              <a:t> = 3 and  = 4</a:t>
            </a:r>
            <a:r>
              <a:rPr lang="en-US" altLang="en-US" sz="3600">
                <a:latin typeface="Times New Roman" panose="02020603050405020304" pitchFamily="18" charset="0"/>
              </a:rPr>
              <a:t> </a:t>
            </a:r>
          </a:p>
        </p:txBody>
      </p:sp>
      <p:sp>
        <p:nvSpPr>
          <p:cNvPr id="87044" name="Text Box 4"/>
          <p:cNvSpPr txBox="1">
            <a:spLocks noChangeArrowheads="1"/>
          </p:cNvSpPr>
          <p:nvPr/>
        </p:nvSpPr>
        <p:spPr bwMode="auto">
          <a:xfrm>
            <a:off x="457200" y="2711450"/>
            <a:ext cx="8305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9300" indent="-7493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latin typeface="Times New Roman" panose="02020603050405020304" pitchFamily="18" charset="0"/>
              </a:rPr>
              <a:t>(i) What is the expression  for the density for X </a:t>
            </a:r>
          </a:p>
        </p:txBody>
      </p:sp>
      <p:graphicFrame>
        <p:nvGraphicFramePr>
          <p:cNvPr id="87045" name="Object 5"/>
          <p:cNvGraphicFramePr>
            <a:graphicFrameLocks noChangeAspect="1"/>
          </p:cNvGraphicFramePr>
          <p:nvPr/>
        </p:nvGraphicFramePr>
        <p:xfrm>
          <a:off x="282575" y="3449638"/>
          <a:ext cx="8709025" cy="3143250"/>
        </p:xfrm>
        <a:graphic>
          <a:graphicData uri="http://schemas.openxmlformats.org/presentationml/2006/ole">
            <mc:AlternateContent xmlns:mc="http://schemas.openxmlformats.org/markup-compatibility/2006">
              <mc:Choice xmlns:v="urn:schemas-microsoft-com:vml" Requires="v">
                <p:oleObj spid="_x0000_s87056" name="Equation" r:id="rId3" imgW="2628900" imgH="914400" progId="Equation.3">
                  <p:embed/>
                </p:oleObj>
              </mc:Choice>
              <mc:Fallback>
                <p:oleObj name="Equation" r:id="rId3" imgW="26289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3449638"/>
                        <a:ext cx="8709025"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52400" y="638175"/>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93750" indent="-793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4000">
                <a:latin typeface="Times New Roman" panose="02020603050405020304" pitchFamily="18" charset="0"/>
              </a:rPr>
              <a:t>(ii)	What is the moment generating function for X </a:t>
            </a:r>
          </a:p>
        </p:txBody>
      </p:sp>
      <p:graphicFrame>
        <p:nvGraphicFramePr>
          <p:cNvPr id="88067" name="Object 3"/>
          <p:cNvGraphicFramePr>
            <a:graphicFrameLocks noChangeAspect="1"/>
          </p:cNvGraphicFramePr>
          <p:nvPr/>
        </p:nvGraphicFramePr>
        <p:xfrm>
          <a:off x="971550" y="1828800"/>
          <a:ext cx="7681913" cy="1447800"/>
        </p:xfrm>
        <a:graphic>
          <a:graphicData uri="http://schemas.openxmlformats.org/presentationml/2006/ole">
            <mc:AlternateContent xmlns:mc="http://schemas.openxmlformats.org/markup-compatibility/2006">
              <mc:Choice xmlns:v="urn:schemas-microsoft-com:vml" Requires="v">
                <p:oleObj spid="_x0000_s88090" name="Equation" r:id="rId3" imgW="2171700" imgH="393700" progId="Equation.3">
                  <p:embed/>
                </p:oleObj>
              </mc:Choice>
              <mc:Fallback>
                <p:oleObj name="Equation" r:id="rId3" imgW="21717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28800"/>
                        <a:ext cx="7681913"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8" name="Text Box 4"/>
          <p:cNvSpPr txBox="1">
            <a:spLocks noChangeArrowheads="1"/>
          </p:cNvSpPr>
          <p:nvPr/>
        </p:nvSpPr>
        <p:spPr bwMode="auto">
          <a:xfrm>
            <a:off x="0" y="324485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0" indent="-10795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4000">
                <a:latin typeface="Times New Roman" panose="02020603050405020304" pitchFamily="18" charset="0"/>
              </a:rPr>
              <a:t>(iii) Find mean, variance and standard deviation</a:t>
            </a:r>
          </a:p>
        </p:txBody>
      </p:sp>
      <p:graphicFrame>
        <p:nvGraphicFramePr>
          <p:cNvPr id="88069" name="Object 5"/>
          <p:cNvGraphicFramePr>
            <a:graphicFrameLocks noChangeAspect="1"/>
          </p:cNvGraphicFramePr>
          <p:nvPr/>
        </p:nvGraphicFramePr>
        <p:xfrm>
          <a:off x="1981200" y="4346575"/>
          <a:ext cx="4800600" cy="2282825"/>
        </p:xfrm>
        <a:graphic>
          <a:graphicData uri="http://schemas.openxmlformats.org/presentationml/2006/ole">
            <mc:AlternateContent xmlns:mc="http://schemas.openxmlformats.org/markup-compatibility/2006">
              <mc:Choice xmlns:v="urn:schemas-microsoft-com:vml" Requires="v">
                <p:oleObj spid="_x0000_s88091" name="Equation" r:id="rId5" imgW="1129810" imgH="533169" progId="Equation.3">
                  <p:embed/>
                </p:oleObj>
              </mc:Choice>
              <mc:Fallback>
                <p:oleObj name="Equation" r:id="rId5" imgW="1129810" imgH="53316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346575"/>
                        <a:ext cx="48006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04800" y="1447800"/>
            <a:ext cx="8229600" cy="4525963"/>
          </a:xfrm>
        </p:spPr>
        <p:txBody>
          <a:bodyPr/>
          <a:lstStyle/>
          <a:p>
            <a:pPr marL="0" indent="0" fontAlgn="base">
              <a:spcAft>
                <a:spcPct val="0"/>
              </a:spcAft>
              <a:buFont typeface="Arial" charset="0"/>
              <a:buNone/>
              <a:defRPr/>
            </a:pPr>
            <a:r>
              <a:rPr lang="en-US" sz="3600" dirty="0" smtClean="0">
                <a:latin typeface="Arial" charset="0"/>
                <a:cs typeface="Arial" charset="0"/>
              </a:rPr>
              <a:t>In Gamma Distribution, put </a:t>
            </a:r>
            <a:r>
              <a:rPr lang="en-US" sz="3600" dirty="0" smtClean="0">
                <a:latin typeface="Arial" charset="0"/>
                <a:cs typeface="Arial" charset="0"/>
                <a:sym typeface="Symbol" pitchFamily="18" charset="2"/>
              </a:rPr>
              <a:t> = 1, we get </a:t>
            </a:r>
          </a:p>
          <a:p>
            <a:pPr fontAlgn="base">
              <a:spcAft>
                <a:spcPct val="0"/>
              </a:spcAft>
              <a:buFontTx/>
              <a:buNone/>
              <a:defRPr/>
            </a:pPr>
            <a:endParaRPr lang="en-US" sz="3600" dirty="0" smtClean="0">
              <a:latin typeface="Arial" charset="0"/>
              <a:cs typeface="Arial" charset="0"/>
              <a:sym typeface="Symbol" pitchFamily="18" charset="2"/>
            </a:endParaRPr>
          </a:p>
          <a:p>
            <a:pPr fontAlgn="base">
              <a:spcAft>
                <a:spcPct val="0"/>
              </a:spcAft>
              <a:buFontTx/>
              <a:buNone/>
              <a:defRPr/>
            </a:pPr>
            <a:endParaRPr lang="en-US" sz="3600" dirty="0" smtClean="0">
              <a:latin typeface="Arial" charset="0"/>
              <a:cs typeface="Arial" charset="0"/>
              <a:sym typeface="Symbol" pitchFamily="18" charset="2"/>
            </a:endParaRPr>
          </a:p>
        </p:txBody>
      </p:sp>
      <p:sp>
        <p:nvSpPr>
          <p:cNvPr id="6146" name="Rectangle 2"/>
          <p:cNvSpPr>
            <a:spLocks noGrp="1" noChangeArrowheads="1"/>
          </p:cNvSpPr>
          <p:nvPr>
            <p:ph type="title" idx="4294967295"/>
          </p:nvPr>
        </p:nvSpPr>
        <p:spPr>
          <a:xfrm>
            <a:off x="0" y="274638"/>
            <a:ext cx="8229600" cy="1143000"/>
          </a:xfrm>
        </p:spPr>
        <p:txBody>
          <a:bodyPr/>
          <a:lstStyle/>
          <a:p>
            <a:pPr>
              <a:defRPr/>
            </a:pPr>
            <a:r>
              <a:rPr lang="en-US"/>
              <a:t>Exponential Distribution</a:t>
            </a:r>
          </a:p>
        </p:txBody>
      </p:sp>
      <p:graphicFrame>
        <p:nvGraphicFramePr>
          <p:cNvPr id="89092" name="Object 5"/>
          <p:cNvGraphicFramePr>
            <a:graphicFrameLocks noChangeAspect="1"/>
          </p:cNvGraphicFramePr>
          <p:nvPr/>
        </p:nvGraphicFramePr>
        <p:xfrm>
          <a:off x="1143000" y="2895600"/>
          <a:ext cx="7450138" cy="2286000"/>
        </p:xfrm>
        <a:graphic>
          <a:graphicData uri="http://schemas.openxmlformats.org/presentationml/2006/ole">
            <mc:AlternateContent xmlns:mc="http://schemas.openxmlformats.org/markup-compatibility/2006">
              <mc:Choice xmlns:v="urn:schemas-microsoft-com:vml" Requires="v">
                <p:oleObj spid="_x0000_s89103" name="Equation" r:id="rId3" imgW="2235200" imgH="685800" progId="Equation.3">
                  <p:embed/>
                </p:oleObj>
              </mc:Choice>
              <mc:Fallback>
                <p:oleObj name="Equation" r:id="rId3" imgW="2235200"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5600"/>
                        <a:ext cx="7450138"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52400" y="1219200"/>
            <a:ext cx="8839200" cy="5410200"/>
          </a:xfrm>
        </p:spPr>
        <p:txBody>
          <a:bodyPr/>
          <a:lstStyle/>
          <a:p>
            <a:pPr marL="0" indent="0" algn="just" fontAlgn="base">
              <a:spcAft>
                <a:spcPct val="0"/>
              </a:spcAft>
              <a:buFontTx/>
              <a:buNone/>
              <a:defRPr/>
            </a:pPr>
            <a:r>
              <a:rPr lang="en-US" sz="3200" dirty="0" smtClean="0">
                <a:latin typeface="Arial" charset="0"/>
                <a:cs typeface="Arial" charset="0"/>
              </a:rPr>
              <a:t>Let X be the continuous </a:t>
            </a:r>
            <a:r>
              <a:rPr lang="en-US" sz="3200" dirty="0" err="1" smtClean="0">
                <a:latin typeface="Arial" charset="0"/>
                <a:cs typeface="Arial" charset="0"/>
              </a:rPr>
              <a:t>r.v</a:t>
            </a:r>
            <a:r>
              <a:rPr lang="en-US" sz="3200" dirty="0" smtClean="0">
                <a:latin typeface="Arial" charset="0"/>
                <a:cs typeface="Arial" charset="0"/>
              </a:rPr>
              <a:t>. with density f(x). The cumulative distribution function (</a:t>
            </a:r>
            <a:r>
              <a:rPr lang="en-US" sz="3200" dirty="0" err="1" smtClean="0">
                <a:latin typeface="Arial" charset="0"/>
                <a:cs typeface="Arial" charset="0"/>
              </a:rPr>
              <a:t>cdf</a:t>
            </a:r>
            <a:r>
              <a:rPr lang="en-US" sz="3200" dirty="0" smtClean="0">
                <a:latin typeface="Arial" charset="0"/>
                <a:cs typeface="Arial" charset="0"/>
              </a:rPr>
              <a:t>) for X, denoted by F(X) , is defined by </a:t>
            </a:r>
          </a:p>
          <a:p>
            <a:pPr fontAlgn="base">
              <a:spcAft>
                <a:spcPct val="0"/>
              </a:spcAft>
              <a:buFontTx/>
              <a:buNone/>
              <a:defRPr/>
            </a:pPr>
            <a:r>
              <a:rPr lang="en-US" sz="3200" dirty="0" smtClean="0">
                <a:latin typeface="Arial" charset="0"/>
                <a:cs typeface="Arial" charset="0"/>
              </a:rPr>
              <a:t>                 F(X) =  P ( X </a:t>
            </a:r>
            <a:r>
              <a:rPr lang="en-US" sz="3200" dirty="0" smtClean="0">
                <a:latin typeface="Arial" charset="0"/>
                <a:cs typeface="Arial" charset="0"/>
                <a:sym typeface="Symbol" pitchFamily="18" charset="2"/>
              </a:rPr>
              <a:t> x ) , all  x </a:t>
            </a:r>
          </a:p>
          <a:p>
            <a:pPr fontAlgn="base">
              <a:spcAft>
                <a:spcPct val="0"/>
              </a:spcAft>
              <a:buFontTx/>
              <a:buNone/>
              <a:defRPr/>
            </a:pPr>
            <a:r>
              <a:rPr lang="en-US" sz="3200" dirty="0" smtClean="0">
                <a:latin typeface="Arial" charset="0"/>
                <a:cs typeface="Arial" charset="0"/>
                <a:sym typeface="Symbol" pitchFamily="18" charset="2"/>
              </a:rPr>
              <a:t>                          </a:t>
            </a:r>
          </a:p>
          <a:p>
            <a:pPr fontAlgn="base">
              <a:spcAft>
                <a:spcPct val="0"/>
              </a:spcAft>
              <a:buFontTx/>
              <a:buNone/>
              <a:defRPr/>
            </a:pPr>
            <a:r>
              <a:rPr lang="en-US" sz="3200" dirty="0" smtClean="0">
                <a:latin typeface="Arial" charset="0"/>
                <a:cs typeface="Times New Roman" pitchFamily="18" charset="0"/>
                <a:sym typeface="Symbol" pitchFamily="18" charset="2"/>
              </a:rPr>
              <a:t>                         =</a:t>
            </a:r>
          </a:p>
          <a:p>
            <a:pPr fontAlgn="base">
              <a:spcAft>
                <a:spcPct val="0"/>
              </a:spcAft>
              <a:buFontTx/>
              <a:buNone/>
              <a:defRPr/>
            </a:pPr>
            <a:r>
              <a:rPr lang="en-US" sz="2000" dirty="0" smtClean="0">
                <a:latin typeface="Arial" charset="0"/>
                <a:cs typeface="Times New Roman" pitchFamily="18" charset="0"/>
                <a:sym typeface="Symbol" pitchFamily="18" charset="2"/>
              </a:rPr>
              <a:t>  </a:t>
            </a:r>
          </a:p>
          <a:p>
            <a:pPr fontAlgn="base">
              <a:spcAft>
                <a:spcPct val="0"/>
              </a:spcAft>
              <a:buFontTx/>
              <a:buNone/>
              <a:defRPr/>
            </a:pPr>
            <a:endParaRPr lang="en-US" sz="3200" dirty="0" smtClean="0">
              <a:latin typeface="Arial" charset="0"/>
              <a:cs typeface="Arial" charset="0"/>
            </a:endParaRPr>
          </a:p>
        </p:txBody>
      </p:sp>
      <p:sp>
        <p:nvSpPr>
          <p:cNvPr id="8194" name="Rectangle 2"/>
          <p:cNvSpPr>
            <a:spLocks noGrp="1" noChangeArrowheads="1"/>
          </p:cNvSpPr>
          <p:nvPr>
            <p:ph type="title" idx="4294967295"/>
          </p:nvPr>
        </p:nvSpPr>
        <p:spPr>
          <a:xfrm>
            <a:off x="0" y="457200"/>
            <a:ext cx="8382000" cy="990600"/>
          </a:xfrm>
        </p:spPr>
        <p:txBody>
          <a:bodyPr/>
          <a:lstStyle/>
          <a:p>
            <a:pPr>
              <a:defRPr/>
            </a:pPr>
            <a:r>
              <a:rPr lang="en-US" sz="3200" dirty="0"/>
              <a:t>CUMULATIVE DISTRIBUTION FUNCTION</a:t>
            </a:r>
            <a:r>
              <a:rPr lang="en-US" dirty="0"/>
              <a:t> </a:t>
            </a:r>
          </a:p>
        </p:txBody>
      </p:sp>
      <p:graphicFrame>
        <p:nvGraphicFramePr>
          <p:cNvPr id="29700" name="Object 2"/>
          <p:cNvGraphicFramePr>
            <a:graphicFrameLocks noChangeAspect="1"/>
          </p:cNvGraphicFramePr>
          <p:nvPr/>
        </p:nvGraphicFramePr>
        <p:xfrm>
          <a:off x="3276600" y="3276600"/>
          <a:ext cx="3306763" cy="1600200"/>
        </p:xfrm>
        <a:graphic>
          <a:graphicData uri="http://schemas.openxmlformats.org/presentationml/2006/ole">
            <mc:AlternateContent xmlns:mc="http://schemas.openxmlformats.org/markup-compatibility/2006">
              <mc:Choice xmlns:v="urn:schemas-microsoft-com:vml" Requires="v">
                <p:oleObj spid="_x0000_s29711" name="Equation" r:id="rId3" imgW="558800" imgH="469900" progId="Equation.3">
                  <p:embed/>
                </p:oleObj>
              </mc:Choice>
              <mc:Fallback>
                <p:oleObj name="Equation" r:id="rId3" imgW="5588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76600"/>
                        <a:ext cx="330676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066800" y="1371600"/>
          <a:ext cx="78486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90115" name="TextBox 3"/>
          <p:cNvSpPr txBox="1">
            <a:spLocks noChangeArrowheads="1"/>
          </p:cNvSpPr>
          <p:nvPr/>
        </p:nvSpPr>
        <p:spPr bwMode="auto">
          <a:xfrm>
            <a:off x="304800" y="2506663"/>
            <a:ext cx="152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i="1">
                <a:latin typeface="Times New Roman" panose="02020603050405020304" pitchFamily="18" charset="0"/>
                <a:cs typeface="Times New Roman" panose="02020603050405020304" pitchFamily="18" charset="0"/>
              </a:rPr>
              <a:t>f(x)</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a:xfrm>
            <a:off x="304800" y="1493838"/>
            <a:ext cx="8229600" cy="4525962"/>
          </a:xfrm>
        </p:spPr>
        <p:txBody>
          <a:bodyPr/>
          <a:lstStyle/>
          <a:p>
            <a:pPr fontAlgn="base">
              <a:spcAft>
                <a:spcPct val="0"/>
              </a:spcAft>
              <a:buFontTx/>
              <a:buNone/>
            </a:pPr>
            <a:r>
              <a:rPr lang="en-US" altLang="en-US" sz="4000" smtClean="0"/>
              <a:t>For the above function</a:t>
            </a:r>
          </a:p>
          <a:p>
            <a:pPr fontAlgn="base">
              <a:spcAft>
                <a:spcPct val="0"/>
              </a:spcAft>
              <a:buFontTx/>
              <a:buNone/>
            </a:pPr>
            <a:r>
              <a:rPr lang="en-US" altLang="en-US" sz="4000" smtClean="0"/>
              <a:t>Mean = </a:t>
            </a:r>
            <a:r>
              <a:rPr lang="en-US" altLang="en-US" sz="4000" smtClean="0">
                <a:sym typeface="Symbol" panose="05050102010706020507" pitchFamily="18" charset="2"/>
              </a:rPr>
              <a:t> = , var (X) = </a:t>
            </a:r>
            <a:r>
              <a:rPr lang="en-US" altLang="en-US" sz="4000" baseline="30000" smtClean="0">
                <a:sym typeface="Symbol" panose="05050102010706020507" pitchFamily="18" charset="2"/>
              </a:rPr>
              <a:t>2</a:t>
            </a:r>
            <a:r>
              <a:rPr lang="en-US" altLang="en-US" sz="4000" baseline="-25000" smtClean="0">
                <a:sym typeface="Symbol" panose="05050102010706020507" pitchFamily="18" charset="2"/>
              </a:rPr>
              <a:t>, </a:t>
            </a:r>
          </a:p>
          <a:p>
            <a:pPr fontAlgn="base">
              <a:spcAft>
                <a:spcPct val="0"/>
              </a:spcAft>
              <a:buFontTx/>
              <a:buNone/>
            </a:pPr>
            <a:endParaRPr lang="en-US" altLang="en-US" sz="4000" baseline="30000" smtClean="0">
              <a:sym typeface="Symbol" panose="05050102010706020507" pitchFamily="18" charset="2"/>
            </a:endParaRPr>
          </a:p>
          <a:p>
            <a:pPr fontAlgn="base">
              <a:spcAft>
                <a:spcPct val="0"/>
              </a:spcAft>
            </a:pPr>
            <a:r>
              <a:rPr lang="en-US" altLang="en-US" sz="4000" baseline="30000" smtClean="0">
                <a:sym typeface="Symbol" panose="05050102010706020507" pitchFamily="18" charset="2"/>
              </a:rPr>
              <a:t>   </a:t>
            </a:r>
            <a:r>
              <a:rPr lang="en-US" altLang="en-US" sz="4000" smtClean="0">
                <a:sym typeface="Symbol" panose="05050102010706020507" pitchFamily="18" charset="2"/>
              </a:rPr>
              <a:t>m</a:t>
            </a:r>
            <a:r>
              <a:rPr lang="en-US" altLang="en-US" sz="4000" baseline="-25000" smtClean="0">
                <a:sym typeface="Symbol" panose="05050102010706020507" pitchFamily="18" charset="2"/>
              </a:rPr>
              <a:t>X</a:t>
            </a:r>
            <a:r>
              <a:rPr lang="en-US" altLang="en-US" sz="4000" smtClean="0">
                <a:sym typeface="Symbol" panose="05050102010706020507" pitchFamily="18" charset="2"/>
              </a:rPr>
              <a:t>(t)=(1- t)</a:t>
            </a:r>
            <a:r>
              <a:rPr lang="en-US" altLang="en-US" sz="4000" baseline="30000" smtClean="0">
                <a:sym typeface="Symbol" panose="05050102010706020507" pitchFamily="18" charset="2"/>
              </a:rPr>
              <a:t>-1</a:t>
            </a:r>
            <a:r>
              <a:rPr lang="en-US" altLang="en-US" sz="4000" smtClean="0">
                <a:sym typeface="Symbol" panose="05050102010706020507" pitchFamily="18" charset="2"/>
              </a:rPr>
              <a:t> ,   t &lt; 1/</a:t>
            </a:r>
            <a:r>
              <a:rPr lang="en-US" altLang="en-US" sz="4000" smtClean="0">
                <a:latin typeface="Symbol" panose="05050102010706020507" pitchFamily="18" charset="2"/>
                <a:sym typeface="Symbol" panose="05050102010706020507" pitchFamily="18" charset="2"/>
              </a:rPr>
              <a:t>b</a:t>
            </a:r>
          </a:p>
        </p:txBody>
      </p:sp>
      <p:sp>
        <p:nvSpPr>
          <p:cNvPr id="7170" name="Rectangle 2"/>
          <p:cNvSpPr>
            <a:spLocks noGrp="1" noChangeArrowheads="1"/>
          </p:cNvSpPr>
          <p:nvPr>
            <p:ph type="title" idx="4294967295"/>
          </p:nvPr>
        </p:nvSpPr>
        <p:spPr>
          <a:xfrm>
            <a:off x="228600" y="274638"/>
            <a:ext cx="2514600" cy="1096962"/>
          </a:xfrm>
        </p:spPr>
        <p:txBody>
          <a:bodyPr/>
          <a:lstStyle/>
          <a:p>
            <a:pPr>
              <a:defRPr/>
            </a:pPr>
            <a:r>
              <a:rPr lang="en-US" dirty="0"/>
              <a:t>Cont…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76200"/>
            <a:ext cx="891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t>The c.d.f. of exponential distribution with Parameter </a:t>
            </a:r>
            <a:r>
              <a:rPr lang="en-US" altLang="en-US" sz="3600" b="1">
                <a:sym typeface="Symbol" panose="05050102010706020507" pitchFamily="18" charset="2"/>
              </a:rPr>
              <a:t> is given by</a:t>
            </a:r>
            <a:endParaRPr lang="en-US" altLang="en-US" sz="3600" b="1"/>
          </a:p>
        </p:txBody>
      </p:sp>
      <p:graphicFrame>
        <p:nvGraphicFramePr>
          <p:cNvPr id="92163" name="Object 5"/>
          <p:cNvGraphicFramePr>
            <a:graphicFrameLocks noChangeAspect="1"/>
          </p:cNvGraphicFramePr>
          <p:nvPr/>
        </p:nvGraphicFramePr>
        <p:xfrm>
          <a:off x="685800" y="1066800"/>
          <a:ext cx="8210550" cy="5486400"/>
        </p:xfrm>
        <a:graphic>
          <a:graphicData uri="http://schemas.openxmlformats.org/presentationml/2006/ole">
            <mc:AlternateContent xmlns:mc="http://schemas.openxmlformats.org/markup-compatibility/2006">
              <mc:Choice xmlns:v="urn:schemas-microsoft-com:vml" Requires="v">
                <p:oleObj spid="_x0000_s92174" name="Equation" r:id="rId3" imgW="1905000" imgH="1549400" progId="Equation.3">
                  <p:embed/>
                </p:oleObj>
              </mc:Choice>
              <mc:Fallback>
                <p:oleObj name="Equation" r:id="rId3" imgW="1905000" imgH="154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821055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0" y="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t>The c.d.f. of exponential distribution</a:t>
            </a:r>
          </a:p>
        </p:txBody>
      </p:sp>
      <p:graphicFrame>
        <p:nvGraphicFramePr>
          <p:cNvPr id="93187" name="Object 5"/>
          <p:cNvGraphicFramePr>
            <a:graphicFrameLocks noChangeAspect="1"/>
          </p:cNvGraphicFramePr>
          <p:nvPr/>
        </p:nvGraphicFramePr>
        <p:xfrm>
          <a:off x="1600200" y="1981200"/>
          <a:ext cx="5910263" cy="2159000"/>
        </p:xfrm>
        <a:graphic>
          <a:graphicData uri="http://schemas.openxmlformats.org/presentationml/2006/ole">
            <mc:AlternateContent xmlns:mc="http://schemas.openxmlformats.org/markup-compatibility/2006">
              <mc:Choice xmlns:v="urn:schemas-microsoft-com:vml" Requires="v">
                <p:oleObj spid="_x0000_s93198" name="Equation" r:id="rId3" imgW="1371600" imgH="609600" progId="Equation.3">
                  <p:embed/>
                </p:oleObj>
              </mc:Choice>
              <mc:Fallback>
                <p:oleObj name="Equation" r:id="rId3" imgW="1371600" imgH="609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5910263"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52400" y="615950"/>
            <a:ext cx="891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b="1" u="sng"/>
              <a:t>Poisson Process and Exponential dist :</a:t>
            </a:r>
            <a:endParaRPr lang="en-US" altLang="en-US" sz="4000" b="1"/>
          </a:p>
          <a:p>
            <a:pPr algn="just" eaLnBrk="1" hangingPunct="1">
              <a:spcBef>
                <a:spcPct val="0"/>
              </a:spcBef>
              <a:buFontTx/>
              <a:buNone/>
            </a:pPr>
            <a:r>
              <a:rPr lang="en-US" altLang="en-US" sz="4000" b="1" u="sng">
                <a:sym typeface="Symbol" panose="05050102010706020507" pitchFamily="18" charset="2"/>
              </a:rPr>
              <a:t>Theorem 4.3.3</a:t>
            </a:r>
            <a:r>
              <a:rPr lang="en-US" altLang="en-US" sz="4000" b="1">
                <a:sym typeface="Symbol" panose="05050102010706020507" pitchFamily="18" charset="2"/>
              </a:rPr>
              <a:t> </a:t>
            </a:r>
            <a:r>
              <a:rPr lang="en-US" altLang="en-US" sz="4000" b="1"/>
              <a:t>For a Poisson process with parameter </a:t>
            </a:r>
            <a:r>
              <a:rPr lang="en-US" altLang="en-US" sz="4000" b="1">
                <a:sym typeface="Symbol" panose="05050102010706020507" pitchFamily="18" charset="2"/>
              </a:rPr>
              <a:t>, Let W be the time of the occurrence of the first event. W has an exponential distribution with parameter  = 1/.</a:t>
            </a:r>
            <a:endParaRPr lang="en-US" altLang="en-US" sz="4000" b="1" u="sng"/>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4"/>
          <p:cNvSpPr txBox="1">
            <a:spLocks noChangeArrowheads="1"/>
          </p:cNvSpPr>
          <p:nvPr/>
        </p:nvSpPr>
        <p:spPr bwMode="auto">
          <a:xfrm>
            <a:off x="152400" y="1492250"/>
            <a:ext cx="891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The distribution function F for W is given by</a:t>
            </a:r>
          </a:p>
        </p:txBody>
      </p:sp>
      <p:graphicFrame>
        <p:nvGraphicFramePr>
          <p:cNvPr id="46082" name="Object 5"/>
          <p:cNvGraphicFramePr>
            <a:graphicFrameLocks noChangeAspect="1"/>
          </p:cNvGraphicFramePr>
          <p:nvPr/>
        </p:nvGraphicFramePr>
        <p:xfrm>
          <a:off x="762000" y="2209800"/>
          <a:ext cx="7239000" cy="733425"/>
        </p:xfrm>
        <a:graphic>
          <a:graphicData uri="http://schemas.openxmlformats.org/presentationml/2006/ole">
            <mc:AlternateContent xmlns:mc="http://schemas.openxmlformats.org/markup-compatibility/2006">
              <mc:Choice xmlns:v="urn:schemas-microsoft-com:vml" Requires="v">
                <p:oleObj spid="_x0000_s95249" name="Equation" r:id="rId3" imgW="2005729" imgH="203112" progId="Equation.3">
                  <p:embed/>
                </p:oleObj>
              </mc:Choice>
              <mc:Fallback>
                <p:oleObj name="Equation" r:id="rId3" imgW="2005729"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72390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Text Box 6"/>
          <p:cNvSpPr txBox="1">
            <a:spLocks noChangeArrowheads="1"/>
          </p:cNvSpPr>
          <p:nvPr/>
        </p:nvSpPr>
        <p:spPr bwMode="auto">
          <a:xfrm>
            <a:off x="228600" y="3244850"/>
            <a:ext cx="876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Here, we have that the first occurrence of the event will take place after time w only if number of occurrences in the time interval [0,w] is zero.</a:t>
            </a:r>
          </a:p>
        </p:txBody>
      </p:sp>
      <p:sp>
        <p:nvSpPr>
          <p:cNvPr id="46087" name="Text Box 7"/>
          <p:cNvSpPr txBox="1">
            <a:spLocks noChangeArrowheads="1"/>
          </p:cNvSpPr>
          <p:nvPr/>
        </p:nvSpPr>
        <p:spPr bwMode="auto">
          <a:xfrm>
            <a:off x="152400" y="5429250"/>
            <a:ext cx="8161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Let X be the number  of occurrences of</a:t>
            </a:r>
          </a:p>
          <a:p>
            <a:pPr eaLnBrk="1" hangingPunct="1">
              <a:spcBef>
                <a:spcPct val="0"/>
              </a:spcBef>
              <a:buFontTx/>
              <a:buNone/>
            </a:pPr>
            <a:r>
              <a:rPr lang="en-US" altLang="en-US" sz="3600"/>
              <a:t> the event in this time interval [0,w].</a:t>
            </a:r>
          </a:p>
        </p:txBody>
      </p:sp>
      <p:sp>
        <p:nvSpPr>
          <p:cNvPr id="10" name="Content Placeholder 9"/>
          <p:cNvSpPr>
            <a:spLocks noGrp="1"/>
          </p:cNvSpPr>
          <p:nvPr>
            <p:ph sz="quarter" idx="10"/>
          </p:nvPr>
        </p:nvSpPr>
        <p:spPr>
          <a:xfrm>
            <a:off x="228600" y="76200"/>
            <a:ext cx="1752600" cy="1066800"/>
          </a:xfrm>
        </p:spPr>
        <p:txBody>
          <a:bodyPr/>
          <a:lstStyle/>
          <a:p>
            <a:pPr>
              <a:buFont typeface="Arial" charset="0"/>
              <a:buNone/>
              <a:defRPr/>
            </a:pPr>
            <a:r>
              <a:rPr lang="en-US" u="sng" dirty="0" smtClean="0"/>
              <a:t>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edge">
                                      <p:cBhvr>
                                        <p:cTn id="7" dur="2000"/>
                                        <p:tgtEl>
                                          <p:spTgt spid="46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wedge">
                                      <p:cBhvr>
                                        <p:cTn id="12" dur="20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wedge">
                                      <p:cBhvr>
                                        <p:cTn id="17" dur="2000"/>
                                        <p:tgtEl>
                                          <p:spTgt spid="46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6087"/>
                                        </p:tgtEl>
                                        <p:attrNameLst>
                                          <p:attrName>style.visibility</p:attrName>
                                        </p:attrNameLst>
                                      </p:cBhvr>
                                      <p:to>
                                        <p:strVal val="visible"/>
                                      </p:to>
                                    </p:set>
                                    <p:animEffect transition="in" filter="wedge">
                                      <p:cBhvr>
                                        <p:cTn id="22" dur="20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P spid="4608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04800" y="1360488"/>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X is a Poisson random variable with parameter </a:t>
            </a:r>
            <a:r>
              <a:rPr lang="en-US" altLang="en-US" sz="4000">
                <a:sym typeface="Symbol" panose="05050102010706020507" pitchFamily="18" charset="2"/>
              </a:rPr>
              <a:t>w. Thus,</a:t>
            </a:r>
            <a:endParaRPr lang="en-US" altLang="en-US" sz="4000"/>
          </a:p>
        </p:txBody>
      </p:sp>
      <p:graphicFrame>
        <p:nvGraphicFramePr>
          <p:cNvPr id="173059" name="Object 3"/>
          <p:cNvGraphicFramePr>
            <a:graphicFrameLocks noChangeAspect="1"/>
          </p:cNvGraphicFramePr>
          <p:nvPr/>
        </p:nvGraphicFramePr>
        <p:xfrm>
          <a:off x="901700" y="2873375"/>
          <a:ext cx="6884988" cy="2519363"/>
        </p:xfrm>
        <a:graphic>
          <a:graphicData uri="http://schemas.openxmlformats.org/presentationml/2006/ole">
            <mc:AlternateContent xmlns:mc="http://schemas.openxmlformats.org/markup-compatibility/2006">
              <mc:Choice xmlns:v="urn:schemas-microsoft-com:vml" Requires="v">
                <p:oleObj spid="_x0000_s96281" name="Equation" r:id="rId3" imgW="1803400" imgH="660400" progId="Equation.3">
                  <p:embed/>
                </p:oleObj>
              </mc:Choice>
              <mc:Fallback>
                <p:oleObj name="Equation" r:id="rId3" imgW="1803400" imgH="660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873375"/>
                        <a:ext cx="6884988" cy="251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062" name="Object 6"/>
          <p:cNvGraphicFramePr>
            <a:graphicFrameLocks noChangeAspect="1"/>
          </p:cNvGraphicFramePr>
          <p:nvPr/>
        </p:nvGraphicFramePr>
        <p:xfrm>
          <a:off x="0" y="5445125"/>
          <a:ext cx="8915400" cy="1031875"/>
        </p:xfrm>
        <a:graphic>
          <a:graphicData uri="http://schemas.openxmlformats.org/presentationml/2006/ole">
            <mc:AlternateContent xmlns:mc="http://schemas.openxmlformats.org/markup-compatibility/2006">
              <mc:Choice xmlns:v="urn:schemas-microsoft-com:vml" Requires="v">
                <p:oleObj spid="_x0000_s96282" name="Equation" r:id="rId5" imgW="2438400" imgH="266700" progId="Equation.3">
                  <p:embed/>
                </p:oleObj>
              </mc:Choice>
              <mc:Fallback>
                <p:oleObj name="Equation" r:id="rId5" imgW="2438400" imgH="266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445125"/>
                        <a:ext cx="89154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wedge">
                                      <p:cBhvr>
                                        <p:cTn id="7" dur="2000"/>
                                        <p:tgtEl>
                                          <p:spTgt spid="173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wedge">
                                      <p:cBhvr>
                                        <p:cTn id="12" dur="2000"/>
                                        <p:tgtEl>
                                          <p:spTgt spid="17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28600" y="1196975"/>
            <a:ext cx="8763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Since, in the continuous case, the derivative of the cumulative distribution function  is  the density</a:t>
            </a:r>
          </a:p>
        </p:txBody>
      </p:sp>
      <p:graphicFrame>
        <p:nvGraphicFramePr>
          <p:cNvPr id="174083" name="Object 3"/>
          <p:cNvGraphicFramePr>
            <a:graphicFrameLocks noChangeAspect="1"/>
          </p:cNvGraphicFramePr>
          <p:nvPr/>
        </p:nvGraphicFramePr>
        <p:xfrm>
          <a:off x="2209800" y="3544888"/>
          <a:ext cx="4551363" cy="730250"/>
        </p:xfrm>
        <a:graphic>
          <a:graphicData uri="http://schemas.openxmlformats.org/presentationml/2006/ole">
            <mc:AlternateContent xmlns:mc="http://schemas.openxmlformats.org/markup-compatibility/2006">
              <mc:Choice xmlns:v="urn:schemas-microsoft-com:vml" Requires="v">
                <p:oleObj spid="_x0000_s97306" name="Equation" r:id="rId3" imgW="1346200" imgH="228600" progId="Equation.3">
                  <p:embed/>
                </p:oleObj>
              </mc:Choice>
              <mc:Fallback>
                <p:oleObj name="Equation" r:id="rId3" imgW="1346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544888"/>
                        <a:ext cx="4551363"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4" name="Object 5"/>
          <p:cNvGraphicFramePr>
            <a:graphicFrameLocks noChangeAspect="1"/>
          </p:cNvGraphicFramePr>
          <p:nvPr/>
        </p:nvGraphicFramePr>
        <p:xfrm>
          <a:off x="4724400" y="5029200"/>
          <a:ext cx="1282700" cy="1169988"/>
        </p:xfrm>
        <a:graphic>
          <a:graphicData uri="http://schemas.openxmlformats.org/presentationml/2006/ole">
            <mc:AlternateContent xmlns:mc="http://schemas.openxmlformats.org/markup-compatibility/2006">
              <mc:Choice xmlns:v="urn:schemas-microsoft-com:vml" Requires="v">
                <p:oleObj spid="_x0000_s97307" name="Equation" r:id="rId5" imgW="431613" imgH="393529" progId="Equation.3">
                  <p:embed/>
                </p:oleObj>
              </mc:Choice>
              <mc:Fallback>
                <p:oleObj name="Equation" r:id="rId5" imgW="431613"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029200"/>
                        <a:ext cx="12827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Rectangle 5"/>
          <p:cNvSpPr>
            <a:spLocks noChangeArrowheads="1"/>
          </p:cNvSpPr>
          <p:nvPr/>
        </p:nvSpPr>
        <p:spPr bwMode="auto">
          <a:xfrm>
            <a:off x="381000" y="46482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This is exactly density for an exponential random variable with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edge">
                                      <p:cBhvr>
                                        <p:cTn id="7" dur="2000"/>
                                        <p:tgtEl>
                                          <p:spTgt spid="17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wedge">
                                      <p:cBhvr>
                                        <p:cTn id="12" dur="2000"/>
                                        <p:tgtEl>
                                          <p:spTgt spid="17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28600" y="1225550"/>
            <a:ext cx="8686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4000" b="1"/>
              <a:t>A particular nuclear plant releases  a detectable amount of radioactive gases twice a month on average. Find the probability that at least 3 months will elapse before the release of first detectible emission. What is the average time one must wait to observe the first emission? </a:t>
            </a:r>
          </a:p>
        </p:txBody>
      </p:sp>
      <p:sp>
        <p:nvSpPr>
          <p:cNvPr id="98307" name="Rectangle 2"/>
          <p:cNvSpPr>
            <a:spLocks noChangeArrowheads="1"/>
          </p:cNvSpPr>
          <p:nvPr/>
        </p:nvSpPr>
        <p:spPr bwMode="auto">
          <a:xfrm>
            <a:off x="152400" y="587375"/>
            <a:ext cx="6853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b="1">
                <a:solidFill>
                  <a:srgbClr val="000000"/>
                </a:solidFill>
              </a:rPr>
              <a:t>Section 4.3, page no 144,34</a:t>
            </a:r>
            <a:endParaRPr lang="en-US" altLang="en-US" sz="18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5"/>
          <p:cNvGraphicFramePr>
            <a:graphicFrameLocks noGrp="1" noChangeAspect="1"/>
          </p:cNvGraphicFramePr>
          <p:nvPr>
            <p:ph idx="1"/>
          </p:nvPr>
        </p:nvGraphicFramePr>
        <p:xfrm>
          <a:off x="838200" y="4244975"/>
          <a:ext cx="7696200" cy="936625"/>
        </p:xfrm>
        <a:graphic>
          <a:graphicData uri="http://schemas.openxmlformats.org/presentationml/2006/ole">
            <mc:AlternateContent xmlns:mc="http://schemas.openxmlformats.org/markup-compatibility/2006">
              <mc:Choice xmlns:v="urn:schemas-microsoft-com:vml" Requires="v">
                <p:oleObj spid="_x0000_s99354" name="Equation" r:id="rId3" imgW="1879600" imgH="228600" progId="Equation.3">
                  <p:embed/>
                </p:oleObj>
              </mc:Choice>
              <mc:Fallback>
                <p:oleObj name="Equation" r:id="rId3" imgW="1879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44975"/>
                        <a:ext cx="7696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7" name="Text Box 4"/>
          <p:cNvSpPr>
            <a:spLocks noGrp="1" noChangeArrowheads="1"/>
          </p:cNvSpPr>
          <p:nvPr>
            <p:ph sz="quarter" idx="10"/>
          </p:nvPr>
        </p:nvSpPr>
        <p:spPr>
          <a:xfrm>
            <a:off x="457200" y="1654175"/>
            <a:ext cx="8458200" cy="2590800"/>
          </a:xfrm>
        </p:spPr>
        <p:txBody>
          <a:bodyPr>
            <a:noAutofit/>
          </a:bodyPr>
          <a:lstStyle/>
          <a:p>
            <a:pPr algn="just" eaLnBrk="1" hangingPunct="1">
              <a:lnSpc>
                <a:spcPct val="100000"/>
              </a:lnSpc>
              <a:buFontTx/>
              <a:buNone/>
              <a:defRPr/>
            </a:pPr>
            <a:r>
              <a:rPr lang="en-US" sz="4000" b="0" dirty="0" smtClean="0">
                <a:latin typeface="Arial" charset="0"/>
                <a:cs typeface="Arial" charset="0"/>
              </a:rPr>
              <a:t>Let X be time elapsed before the release of the first detectable emission a then X is an exponential distribution with </a:t>
            </a:r>
            <a:r>
              <a:rPr lang="en-US" sz="4000" b="0" dirty="0" smtClean="0">
                <a:latin typeface="Arial" charset="0"/>
                <a:cs typeface="Arial" charset="0"/>
                <a:sym typeface="Symbol" pitchFamily="18" charset="2"/>
              </a:rPr>
              <a:t> = ½, as the radioactive gas is released in Poisson process with =2.</a:t>
            </a:r>
          </a:p>
          <a:p>
            <a:pPr algn="just" eaLnBrk="1" hangingPunct="1">
              <a:buFontTx/>
              <a:buNone/>
              <a:defRPr/>
            </a:pPr>
            <a:endParaRPr lang="en-US" sz="4000" b="0" dirty="0" smtClean="0">
              <a:sym typeface="Symbol" pitchFamily="18" charset="2"/>
            </a:endParaRPr>
          </a:p>
        </p:txBody>
      </p:sp>
      <p:sp>
        <p:nvSpPr>
          <p:cNvPr id="5" name="Rectangle 4"/>
          <p:cNvSpPr/>
          <p:nvPr/>
        </p:nvSpPr>
        <p:spPr>
          <a:xfrm>
            <a:off x="461963" y="515938"/>
            <a:ext cx="2478087" cy="708025"/>
          </a:xfrm>
          <a:prstGeom prst="rect">
            <a:avLst/>
          </a:prstGeom>
        </p:spPr>
        <p:txBody>
          <a:bodyPr wrap="none">
            <a:spAutoFit/>
          </a:bodyPr>
          <a:lstStyle/>
          <a:p>
            <a:pPr eaLnBrk="1" hangingPunct="1">
              <a:defRPr/>
            </a:pPr>
            <a:r>
              <a:rPr lang="en-US" sz="4000" b="1" spc="-150" dirty="0">
                <a:solidFill>
                  <a:prstClr val="black"/>
                </a:solidFill>
              </a:rPr>
              <a:t>Solution : </a:t>
            </a:r>
            <a:endParaRPr lang="en-US" sz="2000" dirty="0">
              <a:latin typeface="Arial" charset="0"/>
              <a:cs typeface="Arial" charset="0"/>
            </a:endParaRPr>
          </a:p>
        </p:txBody>
      </p:sp>
      <p:graphicFrame>
        <p:nvGraphicFramePr>
          <p:cNvPr id="99333" name="Object 3"/>
          <p:cNvGraphicFramePr>
            <a:graphicFrameLocks noChangeAspect="1"/>
          </p:cNvGraphicFramePr>
          <p:nvPr/>
        </p:nvGraphicFramePr>
        <p:xfrm>
          <a:off x="533400" y="5257800"/>
          <a:ext cx="8567738" cy="838200"/>
        </p:xfrm>
        <a:graphic>
          <a:graphicData uri="http://schemas.openxmlformats.org/presentationml/2006/ole">
            <mc:AlternateContent xmlns:mc="http://schemas.openxmlformats.org/markup-compatibility/2006">
              <mc:Choice xmlns:v="urn:schemas-microsoft-com:vml" Requires="v">
                <p:oleObj spid="_x0000_s99355" name="Equation" r:id="rId5" imgW="2336800" imgH="228600" progId="Equation.3">
                  <p:embed/>
                </p:oleObj>
              </mc:Choice>
              <mc:Fallback>
                <p:oleObj name="Equation" r:id="rId5" imgW="2336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257800"/>
                        <a:ext cx="85677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304800" y="4572000"/>
            <a:ext cx="8458200" cy="1676400"/>
          </a:xfrm>
        </p:spPr>
        <p:txBody>
          <a:bodyPr/>
          <a:lstStyle/>
          <a:p>
            <a:pPr marL="514350" indent="-514350" algn="just" fontAlgn="base">
              <a:spcAft>
                <a:spcPct val="0"/>
              </a:spcAft>
              <a:buFont typeface="Arial" pitchFamily="34" charset="0"/>
              <a:buAutoNum type="arabicPeriod"/>
            </a:pPr>
            <a:r>
              <a:rPr lang="en-US" altLang="en-US" sz="3200" smtClean="0"/>
              <a:t>If X is a Continuous random variable, then F(x) is also a continuous function for all x.</a:t>
            </a:r>
          </a:p>
          <a:p>
            <a:pPr marL="514350" indent="-514350" algn="just" fontAlgn="base">
              <a:spcAft>
                <a:spcPct val="0"/>
              </a:spcAft>
              <a:buFont typeface="Arial" pitchFamily="34" charset="0"/>
              <a:buAutoNum type="arabicPeriod"/>
            </a:pPr>
            <a:r>
              <a:rPr lang="en-US" altLang="en-US" sz="3200" smtClean="0"/>
              <a:t>The F(x) is nondecreasing function.</a:t>
            </a:r>
          </a:p>
        </p:txBody>
      </p:sp>
      <p:sp>
        <p:nvSpPr>
          <p:cNvPr id="3" name="Content Placeholder 2"/>
          <p:cNvSpPr>
            <a:spLocks noGrp="1"/>
          </p:cNvSpPr>
          <p:nvPr>
            <p:ph sz="quarter" idx="10"/>
          </p:nvPr>
        </p:nvSpPr>
        <p:spPr>
          <a:xfrm>
            <a:off x="228600" y="3505200"/>
            <a:ext cx="6324600" cy="1143000"/>
          </a:xfrm>
        </p:spPr>
        <p:txBody>
          <a:bodyPr/>
          <a:lstStyle/>
          <a:p>
            <a:pPr>
              <a:buFont typeface="Arial" charset="0"/>
              <a:buNone/>
              <a:defRPr/>
            </a:pPr>
            <a:r>
              <a:rPr lang="en-US" dirty="0" smtClean="0"/>
              <a:t>Note: </a:t>
            </a:r>
            <a:endParaRPr lang="en-US" dirty="0"/>
          </a:p>
        </p:txBody>
      </p:sp>
      <p:sp>
        <p:nvSpPr>
          <p:cNvPr id="4" name="Rectangle 3"/>
          <p:cNvSpPr/>
          <p:nvPr/>
        </p:nvSpPr>
        <p:spPr>
          <a:xfrm>
            <a:off x="304800" y="1295400"/>
            <a:ext cx="8839200" cy="2924175"/>
          </a:xfrm>
          <a:prstGeom prst="rect">
            <a:avLst/>
          </a:prstGeom>
        </p:spPr>
        <p:txBody>
          <a:bodyPr>
            <a:spAutoFit/>
          </a:bodyPr>
          <a:lstStyle/>
          <a:p>
            <a:pPr eaLnBrk="1" hangingPunct="1">
              <a:defRPr/>
            </a:pPr>
            <a:r>
              <a:rPr lang="en-US" sz="3600" dirty="0">
                <a:latin typeface="Arial" charset="0"/>
                <a:cs typeface="Times New Roman" pitchFamily="18" charset="0"/>
                <a:sym typeface="Symbol" pitchFamily="18" charset="2"/>
              </a:rPr>
              <a:t>PROBABILITY by using </a:t>
            </a:r>
            <a:r>
              <a:rPr lang="en-US" sz="3600" dirty="0" err="1">
                <a:latin typeface="Arial" charset="0"/>
                <a:cs typeface="Times New Roman" pitchFamily="18" charset="0"/>
                <a:sym typeface="Symbol" pitchFamily="18" charset="2"/>
              </a:rPr>
              <a:t>cdf</a:t>
            </a:r>
            <a:r>
              <a:rPr lang="en-US" sz="3600" dirty="0">
                <a:latin typeface="Arial" charset="0"/>
                <a:cs typeface="Times New Roman" pitchFamily="18" charset="0"/>
                <a:sym typeface="Symbol" pitchFamily="18" charset="2"/>
              </a:rPr>
              <a:t> F(x)</a:t>
            </a:r>
          </a:p>
          <a:p>
            <a:pPr eaLnBrk="1" hangingPunct="1">
              <a:defRPr/>
            </a:pPr>
            <a:r>
              <a:rPr lang="en-US" sz="3600" dirty="0">
                <a:latin typeface="Arial" charset="0"/>
                <a:cs typeface="Times New Roman" pitchFamily="18" charset="0"/>
                <a:sym typeface="Symbol" pitchFamily="18" charset="2"/>
              </a:rPr>
              <a:t>                P(a  X  b) = F(b) – F(a).</a:t>
            </a:r>
          </a:p>
          <a:p>
            <a:pPr marL="6280150" indent="-6280150" eaLnBrk="1" hangingPunct="1">
              <a:defRPr/>
            </a:pPr>
            <a:r>
              <a:rPr lang="en-US" sz="3600" u="sng" dirty="0">
                <a:latin typeface="Arial" charset="0"/>
                <a:cs typeface="Times New Roman" pitchFamily="18" charset="0"/>
                <a:sym typeface="Symbol" pitchFamily="18" charset="2"/>
              </a:rPr>
              <a:t>FIND f(x) from F</a:t>
            </a:r>
            <a:r>
              <a:rPr lang="en-US" sz="3600" dirty="0">
                <a:latin typeface="Arial" charset="0"/>
                <a:cs typeface="Times New Roman" pitchFamily="18" charset="0"/>
                <a:sym typeface="Symbol" pitchFamily="18" charset="2"/>
              </a:rPr>
              <a:t>:   </a:t>
            </a:r>
            <a:r>
              <a:rPr lang="en-US" sz="4000" i="1" dirty="0">
                <a:latin typeface="Times New Roman" pitchFamily="18" charset="0"/>
                <a:cs typeface="Times New Roman" pitchFamily="18" charset="0"/>
                <a:sym typeface="Symbol" pitchFamily="18" charset="2"/>
              </a:rPr>
              <a:t>f</a:t>
            </a:r>
            <a:r>
              <a:rPr lang="en-US" sz="3600" dirty="0">
                <a:latin typeface="Arial" charset="0"/>
                <a:cs typeface="Times New Roman" pitchFamily="18" charset="0"/>
                <a:sym typeface="Symbol" pitchFamily="18" charset="2"/>
              </a:rPr>
              <a:t>(x) = </a:t>
            </a:r>
            <a:r>
              <a:rPr lang="en-US" sz="3600" dirty="0" err="1">
                <a:latin typeface="Arial" charset="0"/>
                <a:cs typeface="Times New Roman" pitchFamily="18" charset="0"/>
                <a:sym typeface="Symbol" pitchFamily="18" charset="2"/>
              </a:rPr>
              <a:t>dF</a:t>
            </a:r>
            <a:r>
              <a:rPr lang="en-US" sz="3600" dirty="0">
                <a:latin typeface="Arial" charset="0"/>
                <a:cs typeface="Times New Roman" pitchFamily="18" charset="0"/>
                <a:sym typeface="Symbol" pitchFamily="18" charset="2"/>
              </a:rPr>
              <a:t>(x)/</a:t>
            </a:r>
            <a:r>
              <a:rPr lang="en-US" sz="3600" dirty="0" err="1">
                <a:latin typeface="Arial" charset="0"/>
                <a:cs typeface="Times New Roman" pitchFamily="18" charset="0"/>
                <a:sym typeface="Symbol" pitchFamily="18" charset="2"/>
              </a:rPr>
              <a:t>dx</a:t>
            </a:r>
            <a:r>
              <a:rPr lang="en-US" sz="3600" dirty="0">
                <a:latin typeface="Arial" charset="0"/>
                <a:cs typeface="Times New Roman" pitchFamily="18" charset="0"/>
                <a:sym typeface="Symbol" pitchFamily="18" charset="2"/>
              </a:rPr>
              <a:t> = F</a:t>
            </a:r>
            <a:r>
              <a:rPr lang="en-US" sz="3600" dirty="0">
                <a:latin typeface="Arial" charset="0"/>
                <a:cs typeface="Times New Roman" pitchFamily="18" charset="0"/>
                <a:sym typeface="Symbol"/>
              </a:rPr>
              <a:t></a:t>
            </a:r>
            <a:r>
              <a:rPr lang="en-US" sz="3600" dirty="0">
                <a:latin typeface="Arial" charset="0"/>
                <a:cs typeface="Times New Roman" pitchFamily="18" charset="0"/>
                <a:sym typeface="Symbol" pitchFamily="18" charset="2"/>
              </a:rPr>
              <a:t>(x) for all x.   </a:t>
            </a:r>
          </a:p>
          <a:p>
            <a:pPr eaLnBrk="1" hangingPunct="1">
              <a:defRPr/>
            </a:pPr>
            <a:r>
              <a:rPr lang="en-US" sz="3600" dirty="0">
                <a:latin typeface="Arial" charset="0"/>
                <a:cs typeface="Arial" charset="0"/>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228600" y="1219200"/>
            <a:ext cx="8839200" cy="5257800"/>
          </a:xfrm>
        </p:spPr>
        <p:txBody>
          <a:bodyPr/>
          <a:lstStyle/>
          <a:p>
            <a:pPr marL="0" indent="0" algn="just" fontAlgn="base">
              <a:spcAft>
                <a:spcPct val="0"/>
              </a:spcAft>
              <a:buFontTx/>
              <a:buNone/>
            </a:pPr>
            <a:r>
              <a:rPr lang="en-US" altLang="en-US" sz="3600" smtClean="0"/>
              <a:t>A computer centre  maintains a telephone consulting service to trouble shoot for its users. The service is available for 9:00 to 5:00 each working day. Past  experience shows number of calls received per day  is a Poisson distribution with parameter         </a:t>
            </a:r>
            <a:r>
              <a:rPr lang="en-US" altLang="en-US" sz="3600" smtClean="0">
                <a:sym typeface="Symbol" panose="05050102010706020507" pitchFamily="18" charset="2"/>
              </a:rPr>
              <a:t>50. For a given day find the probability that first call will be received </a:t>
            </a:r>
          </a:p>
          <a:p>
            <a:pPr marL="0" indent="0" algn="just" fontAlgn="base">
              <a:spcAft>
                <a:spcPct val="0"/>
              </a:spcAft>
              <a:buFontTx/>
              <a:buNone/>
            </a:pPr>
            <a:r>
              <a:rPr lang="en-US" altLang="en-US" sz="3600" smtClean="0">
                <a:sym typeface="Symbol" panose="05050102010706020507" pitchFamily="18" charset="2"/>
              </a:rPr>
              <a:t>(i) before 10:00 a.m. (ii) after 3:00 p.m. </a:t>
            </a:r>
          </a:p>
        </p:txBody>
      </p:sp>
      <p:sp>
        <p:nvSpPr>
          <p:cNvPr id="4" name="Content Placeholder 3"/>
          <p:cNvSpPr>
            <a:spLocks noGrp="1"/>
          </p:cNvSpPr>
          <p:nvPr>
            <p:ph sz="quarter" idx="10"/>
          </p:nvPr>
        </p:nvSpPr>
        <p:spPr/>
        <p:txBody>
          <a:bodyPr/>
          <a:lstStyle/>
          <a:p>
            <a:pPr>
              <a:buFont typeface="Arial" charset="0"/>
              <a:buNone/>
              <a:defRPr/>
            </a:pPr>
            <a:r>
              <a:rPr lang="en-US" dirty="0" smtClean="0"/>
              <a:t>Example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a:xfrm>
            <a:off x="228600" y="1371600"/>
            <a:ext cx="8686800" cy="2057400"/>
          </a:xfrm>
        </p:spPr>
        <p:txBody>
          <a:bodyPr/>
          <a:lstStyle/>
          <a:p>
            <a:pPr marL="0" indent="0" algn="just">
              <a:lnSpc>
                <a:spcPct val="80000"/>
              </a:lnSpc>
              <a:defRPr/>
            </a:pPr>
            <a:r>
              <a:rPr lang="en-US" sz="3600" dirty="0" smtClean="0"/>
              <a:t>For  8  hours parameter is </a:t>
            </a:r>
            <a:r>
              <a:rPr lang="en-US" sz="3600" dirty="0" smtClean="0">
                <a:sym typeface="Symbol" pitchFamily="18" charset="2"/>
              </a:rPr>
              <a:t>50. Hence for an hour parameter is  = 50/8 = 25/4.   </a:t>
            </a:r>
          </a:p>
          <a:p>
            <a:pPr marL="0" indent="0" algn="just">
              <a:lnSpc>
                <a:spcPct val="80000"/>
              </a:lnSpc>
              <a:defRPr/>
            </a:pPr>
            <a:r>
              <a:rPr lang="en-US" sz="3600" dirty="0" smtClean="0">
                <a:sym typeface="Symbol" pitchFamily="18" charset="2"/>
              </a:rPr>
              <a:t>Hence waiting time W is exponential distribution with  parameter  =  4/25 </a:t>
            </a:r>
          </a:p>
          <a:p>
            <a:pPr algn="just">
              <a:lnSpc>
                <a:spcPct val="80000"/>
              </a:lnSpc>
              <a:buFontTx/>
              <a:buNone/>
              <a:defRPr/>
            </a:pPr>
            <a:endParaRPr lang="en-US" sz="2800" dirty="0" smtClean="0"/>
          </a:p>
        </p:txBody>
      </p:sp>
      <p:sp>
        <p:nvSpPr>
          <p:cNvPr id="6" name="Content Placeholder 5"/>
          <p:cNvSpPr>
            <a:spLocks noGrp="1"/>
          </p:cNvSpPr>
          <p:nvPr>
            <p:ph sz="quarter" idx="10"/>
          </p:nvPr>
        </p:nvSpPr>
        <p:spPr/>
        <p:txBody>
          <a:bodyPr/>
          <a:lstStyle/>
          <a:p>
            <a:pPr>
              <a:buFont typeface="Arial" charset="0"/>
              <a:buNone/>
              <a:defRPr/>
            </a:pPr>
            <a:r>
              <a:rPr lang="en-US" dirty="0" smtClean="0"/>
              <a:t>Solution </a:t>
            </a:r>
            <a:endParaRPr lang="en-US" dirty="0"/>
          </a:p>
        </p:txBody>
      </p:sp>
      <p:sp>
        <p:nvSpPr>
          <p:cNvPr id="176134" name="Rectangle 6"/>
          <p:cNvSpPr>
            <a:spLocks noChangeArrowheads="1"/>
          </p:cNvSpPr>
          <p:nvPr/>
        </p:nvSpPr>
        <p:spPr bwMode="auto">
          <a:xfrm>
            <a:off x="76200" y="4016375"/>
            <a:ext cx="9067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ym typeface="Symbol" panose="05050102010706020507" pitchFamily="18" charset="2"/>
              </a:rPr>
              <a:t>(i)  P(first call will be recorded before 10:00)</a:t>
            </a:r>
          </a:p>
          <a:p>
            <a:pPr eaLnBrk="1" hangingPunct="1">
              <a:spcBef>
                <a:spcPct val="0"/>
              </a:spcBef>
              <a:buFontTx/>
              <a:buNone/>
            </a:pPr>
            <a:r>
              <a:rPr lang="en-US" altLang="en-US" sz="3600">
                <a:sym typeface="Symbol" panose="05050102010706020507" pitchFamily="18" charset="2"/>
              </a:rPr>
              <a:t>        = P(W ≤ 1)  </a:t>
            </a:r>
          </a:p>
          <a:p>
            <a:pPr eaLnBrk="1" hangingPunct="1">
              <a:spcBef>
                <a:spcPct val="0"/>
              </a:spcBef>
              <a:buFontTx/>
              <a:buNone/>
            </a:pPr>
            <a:r>
              <a:rPr lang="en-US" altLang="en-US" sz="3600">
                <a:sym typeface="Symbol" panose="05050102010706020507" pitchFamily="18" charset="2"/>
              </a:rPr>
              <a:t>        = F(1)  = 1 - e</a:t>
            </a:r>
            <a:r>
              <a:rPr lang="en-US" altLang="en-US" sz="3600" baseline="30000">
                <a:sym typeface="Symbol" panose="05050102010706020507" pitchFamily="18" charset="2"/>
              </a:rPr>
              <a:t>-(1)(25/4)</a:t>
            </a:r>
          </a:p>
          <a:p>
            <a:pPr eaLnBrk="1" hangingPunct="1">
              <a:spcBef>
                <a:spcPct val="0"/>
              </a:spcBef>
              <a:buFontTx/>
              <a:buNone/>
            </a:pPr>
            <a:r>
              <a:rPr lang="en-US" altLang="en-US" sz="3600">
                <a:sym typeface="Symbol" panose="05050102010706020507" pitchFamily="18" charset="2"/>
              </a:rPr>
              <a:t>                    = 1 - e</a:t>
            </a:r>
            <a:r>
              <a:rPr lang="en-US" altLang="en-US" sz="3600" baseline="30000">
                <a:sym typeface="Symbol" panose="05050102010706020507" pitchFamily="18" charset="2"/>
              </a:rPr>
              <a:t>-(25/4)</a:t>
            </a:r>
            <a:endParaRPr lang="en-US" altLang="en-US" sz="36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edge">
                                      <p:cBhvr>
                                        <p:cTn id="7" dur="20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wedge">
                                      <p:cBhvr>
                                        <p:cTn id="12" dur="2000"/>
                                        <p:tgtEl>
                                          <p:spTgt spid="17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76134"/>
                                        </p:tgtEl>
                                        <p:attrNameLst>
                                          <p:attrName>style.visibility</p:attrName>
                                        </p:attrNameLst>
                                      </p:cBhvr>
                                      <p:to>
                                        <p:strVal val="visible"/>
                                      </p:to>
                                    </p:set>
                                    <p:animEffect transition="in" filter="wedge">
                                      <p:cBhvr>
                                        <p:cTn id="17" dur="20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P spid="1761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28600" y="1676400"/>
            <a:ext cx="6324600" cy="914400"/>
          </a:xfrm>
        </p:spPr>
        <p:txBody>
          <a:bodyPr/>
          <a:lstStyle/>
          <a:p>
            <a:pPr>
              <a:buFont typeface="Arial" charset="0"/>
              <a:buNone/>
              <a:defRPr/>
            </a:pPr>
            <a:r>
              <a:rPr lang="en-US" dirty="0" smtClean="0">
                <a:sym typeface="Symbol" pitchFamily="18" charset="2"/>
              </a:rPr>
              <a:t>(ii) after 3:00 p.m.</a:t>
            </a:r>
          </a:p>
        </p:txBody>
      </p:sp>
      <p:sp>
        <p:nvSpPr>
          <p:cNvPr id="177156" name="Rectangle 4"/>
          <p:cNvSpPr>
            <a:spLocks noChangeArrowheads="1"/>
          </p:cNvSpPr>
          <p:nvPr/>
        </p:nvSpPr>
        <p:spPr bwMode="auto">
          <a:xfrm>
            <a:off x="228600" y="2667000"/>
            <a:ext cx="8915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ym typeface="Symbol" panose="05050102010706020507" pitchFamily="18" charset="2"/>
              </a:rPr>
              <a:t>(ii)  P(first call will be recorded after 3:00)</a:t>
            </a:r>
            <a:endParaRPr lang="en-US" altLang="en-US" sz="3800">
              <a:sym typeface="Symbol" panose="05050102010706020507" pitchFamily="18" charset="2"/>
            </a:endParaRPr>
          </a:p>
          <a:p>
            <a:pPr eaLnBrk="1" hangingPunct="1">
              <a:spcBef>
                <a:spcPct val="0"/>
              </a:spcBef>
              <a:buFontTx/>
              <a:buNone/>
            </a:pPr>
            <a:r>
              <a:rPr lang="en-US" altLang="en-US" sz="4000">
                <a:sym typeface="Symbol" panose="05050102010706020507" pitchFamily="18" charset="2"/>
              </a:rPr>
              <a:t>         = P(W  6) </a:t>
            </a:r>
          </a:p>
          <a:p>
            <a:pPr eaLnBrk="1" hangingPunct="1">
              <a:spcBef>
                <a:spcPct val="0"/>
              </a:spcBef>
              <a:buFontTx/>
              <a:buNone/>
            </a:pPr>
            <a:r>
              <a:rPr lang="en-US" altLang="en-US" sz="4000">
                <a:sym typeface="Symbol" panose="05050102010706020507" pitchFamily="18" charset="2"/>
              </a:rPr>
              <a:t>         =  1- F(6)  = 1 - (1 - e</a:t>
            </a:r>
            <a:r>
              <a:rPr lang="en-US" altLang="en-US" sz="4000" baseline="30000">
                <a:sym typeface="Symbol" panose="05050102010706020507" pitchFamily="18" charset="2"/>
              </a:rPr>
              <a:t>-(6)(25/4)</a:t>
            </a:r>
            <a:r>
              <a:rPr lang="en-US" altLang="en-US" sz="4000">
                <a:sym typeface="Symbol" panose="05050102010706020507" pitchFamily="18" charset="2"/>
              </a:rPr>
              <a:t>)</a:t>
            </a:r>
          </a:p>
          <a:p>
            <a:pPr eaLnBrk="1" hangingPunct="1">
              <a:spcBef>
                <a:spcPct val="0"/>
              </a:spcBef>
              <a:buFontTx/>
              <a:buNone/>
            </a:pPr>
            <a:r>
              <a:rPr lang="en-US" altLang="en-US" sz="4000">
                <a:sym typeface="Symbol" panose="05050102010706020507" pitchFamily="18" charset="2"/>
              </a:rPr>
              <a:t>                     =  e</a:t>
            </a:r>
            <a:r>
              <a:rPr lang="en-US" altLang="en-US" sz="4000" baseline="30000">
                <a:sym typeface="Symbol" panose="05050102010706020507" pitchFamily="18" charset="2"/>
              </a:rPr>
              <a:t>-(150/4)</a:t>
            </a:r>
            <a:r>
              <a:rPr lang="en-US" altLang="en-US" sz="400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wedge">
                                      <p:cBhvr>
                                        <p:cTn id="7" dur="2000"/>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ChangeArrowheads="1"/>
          </p:cNvSpPr>
          <p:nvPr/>
        </p:nvSpPr>
        <p:spPr bwMode="auto">
          <a:xfrm>
            <a:off x="152400" y="1447800"/>
            <a:ext cx="8763000" cy="5181600"/>
          </a:xfrm>
          <a:prstGeom prst="rect">
            <a:avLst/>
          </a:prstGeom>
          <a:noFill/>
          <a:ln w="9525">
            <a:noFill/>
            <a:miter lim="800000"/>
            <a:headEnd/>
            <a:tailEnd/>
          </a:ln>
        </p:spPr>
        <p:txBody>
          <a:bodyPr/>
          <a:lstStyle/>
          <a:p>
            <a:pPr eaLnBrk="1" hangingPunct="1">
              <a:spcBef>
                <a:spcPct val="20000"/>
              </a:spcBef>
              <a:defRPr/>
            </a:pPr>
            <a:r>
              <a:rPr lang="en-US" sz="3600" dirty="0">
                <a:latin typeface="Arial" charset="0"/>
                <a:cs typeface="Arial" charset="0"/>
              </a:rPr>
              <a:t>A random variable X with density function   </a:t>
            </a:r>
          </a:p>
          <a:p>
            <a:pPr marL="342900" indent="-342900" eaLnBrk="1" hangingPunct="1">
              <a:spcBef>
                <a:spcPct val="20000"/>
              </a:spcBef>
              <a:defRPr/>
            </a:pPr>
            <a:endParaRPr lang="en-US" sz="3600" dirty="0">
              <a:latin typeface="Arial" charset="0"/>
              <a:cs typeface="Arial" charset="0"/>
            </a:endParaRPr>
          </a:p>
          <a:p>
            <a:pPr marL="342900" indent="-342900" eaLnBrk="1" hangingPunct="1">
              <a:spcBef>
                <a:spcPct val="20000"/>
              </a:spcBef>
              <a:defRPr/>
            </a:pPr>
            <a:r>
              <a:rPr lang="en-US" sz="3600" dirty="0">
                <a:latin typeface="Arial" charset="0"/>
                <a:cs typeface="Arial" charset="0"/>
              </a:rPr>
              <a:t>            </a:t>
            </a:r>
          </a:p>
          <a:p>
            <a:pPr marL="342900" indent="-342900" eaLnBrk="1" hangingPunct="1">
              <a:spcBef>
                <a:spcPct val="20000"/>
              </a:spcBef>
              <a:defRPr/>
            </a:pPr>
            <a:r>
              <a:rPr lang="en-US" sz="3600" dirty="0">
                <a:latin typeface="Arial" charset="0"/>
                <a:cs typeface="Arial" charset="0"/>
              </a:rPr>
              <a:t>       </a:t>
            </a:r>
          </a:p>
          <a:p>
            <a:pPr marL="342900" indent="-342900" eaLnBrk="1" hangingPunct="1">
              <a:spcBef>
                <a:spcPct val="20000"/>
              </a:spcBef>
              <a:defRPr/>
            </a:pPr>
            <a:r>
              <a:rPr lang="en-US" sz="3600" dirty="0">
                <a:latin typeface="Arial" charset="0"/>
                <a:cs typeface="Arial" charset="0"/>
              </a:rPr>
              <a:t>                             </a:t>
            </a:r>
          </a:p>
          <a:p>
            <a:pPr eaLnBrk="1" hangingPunct="1">
              <a:spcBef>
                <a:spcPct val="20000"/>
              </a:spcBef>
              <a:defRPr/>
            </a:pPr>
            <a:r>
              <a:rPr lang="en-US" sz="3600" dirty="0">
                <a:latin typeface="Arial" charset="0"/>
                <a:cs typeface="Arial" charset="0"/>
              </a:rPr>
              <a:t>is said to have a Gamma Distribution with  parameters </a:t>
            </a:r>
            <a:r>
              <a:rPr lang="en-US" sz="3600" dirty="0">
                <a:latin typeface="Arial" charset="0"/>
                <a:cs typeface="Arial" charset="0"/>
                <a:sym typeface="Symbol" pitchFamily="18" charset="2"/>
              </a:rPr>
              <a:t> and ,for x </a:t>
            </a:r>
            <a:r>
              <a:rPr lang="en-US" sz="3600" dirty="0">
                <a:latin typeface="Arial" charset="0"/>
                <a:cs typeface="Times New Roman" pitchFamily="18" charset="0"/>
                <a:sym typeface="Symbol" pitchFamily="18" charset="2"/>
              </a:rPr>
              <a:t>&gt; 0,  &gt; 0,  &gt; 0.</a:t>
            </a:r>
            <a:endParaRPr lang="en-US" sz="3600" dirty="0">
              <a:latin typeface="Arial" charset="0"/>
              <a:cs typeface="Arial" charset="0"/>
            </a:endParaRPr>
          </a:p>
        </p:txBody>
      </p:sp>
      <p:graphicFrame>
        <p:nvGraphicFramePr>
          <p:cNvPr id="103427" name="Object 4"/>
          <p:cNvGraphicFramePr>
            <a:graphicFrameLocks noGrp="1" noChangeAspect="1"/>
          </p:cNvGraphicFramePr>
          <p:nvPr>
            <p:ph idx="1"/>
          </p:nvPr>
        </p:nvGraphicFramePr>
        <p:xfrm>
          <a:off x="685800" y="2362200"/>
          <a:ext cx="8077200" cy="1916113"/>
        </p:xfrm>
        <a:graphic>
          <a:graphicData uri="http://schemas.openxmlformats.org/presentationml/2006/ole">
            <mc:AlternateContent xmlns:mc="http://schemas.openxmlformats.org/markup-compatibility/2006">
              <mc:Choice xmlns:v="urn:schemas-microsoft-com:vml" Requires="v">
                <p:oleObj spid="_x0000_s103439" name="Equation" r:id="rId3" imgW="3479800" imgH="825500" progId="Equation.3">
                  <p:embed/>
                </p:oleObj>
              </mc:Choice>
              <mc:Fallback>
                <p:oleObj name="Equation" r:id="rId3" imgW="3479800" imgH="825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8077200" cy="191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Content Placeholder 5"/>
          <p:cNvSpPr>
            <a:spLocks noGrp="1"/>
          </p:cNvSpPr>
          <p:nvPr>
            <p:ph sz="quarter" idx="10"/>
          </p:nvPr>
        </p:nvSpPr>
        <p:spPr>
          <a:xfrm>
            <a:off x="228600" y="228600"/>
            <a:ext cx="6324600" cy="1143000"/>
          </a:xfrm>
        </p:spPr>
        <p:txBody>
          <a:bodyPr/>
          <a:lstStyle/>
          <a:p>
            <a:pPr>
              <a:buFont typeface="Arial" charset="0"/>
              <a:buNone/>
              <a:defRPr/>
            </a:pPr>
            <a:r>
              <a:rPr lang="en-US" u="sng" dirty="0" smtClean="0">
                <a:solidFill>
                  <a:schemeClr val="tx2"/>
                </a:solidFill>
              </a:rPr>
              <a:t>GAMMA  RANDOM VARIABLE</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03200" y="1689100"/>
            <a:ext cx="8712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If a random variable X has a gamma distribution with parameters </a:t>
            </a:r>
            <a:r>
              <a:rPr lang="en-US" altLang="en-US" sz="3600">
                <a:sym typeface="Symbol" panose="05050102010706020507" pitchFamily="18" charset="2"/>
              </a:rPr>
              <a:t> = 2 and      = /2,  is a positive integer, then X is said to have a chi-square (</a:t>
            </a:r>
            <a:r>
              <a:rPr lang="en-US" altLang="en-US" sz="3600" baseline="30000">
                <a:sym typeface="Symbol" panose="05050102010706020507" pitchFamily="18" charset="2"/>
              </a:rPr>
              <a:t>2</a:t>
            </a:r>
            <a:r>
              <a:rPr lang="en-US" altLang="en-US" sz="3600">
                <a:sym typeface="Symbol" panose="05050102010706020507" pitchFamily="18" charset="2"/>
              </a:rPr>
              <a:t>) distribution with   degrees of Freedom and denoted by    .</a:t>
            </a:r>
          </a:p>
        </p:txBody>
      </p:sp>
      <p:sp>
        <p:nvSpPr>
          <p:cNvPr id="104451" name="Rectangle 5"/>
          <p:cNvSpPr>
            <a:spLocks noChangeArrowheads="1"/>
          </p:cNvSpPr>
          <p:nvPr/>
        </p:nvSpPr>
        <p:spPr bwMode="auto">
          <a:xfrm>
            <a:off x="381000" y="228600"/>
            <a:ext cx="6400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u="sng">
                <a:solidFill>
                  <a:srgbClr val="000000"/>
                </a:solidFill>
              </a:rPr>
              <a:t>Chi-square distribution</a:t>
            </a:r>
            <a:r>
              <a:rPr lang="en-US" altLang="en-US" sz="4400">
                <a:solidFill>
                  <a:srgbClr val="000000"/>
                </a:solidFill>
              </a:rPr>
              <a:t> </a:t>
            </a:r>
            <a:endParaRPr lang="en-US" altLang="en-US" sz="2400"/>
          </a:p>
        </p:txBody>
      </p:sp>
      <p:graphicFrame>
        <p:nvGraphicFramePr>
          <p:cNvPr id="104452" name="Object 2"/>
          <p:cNvGraphicFramePr>
            <a:graphicFrameLocks noChangeAspect="1"/>
          </p:cNvGraphicFramePr>
          <p:nvPr/>
        </p:nvGraphicFramePr>
        <p:xfrm>
          <a:off x="762000" y="4210050"/>
          <a:ext cx="531813" cy="915988"/>
        </p:xfrm>
        <a:graphic>
          <a:graphicData uri="http://schemas.openxmlformats.org/presentationml/2006/ole">
            <mc:AlternateContent xmlns:mc="http://schemas.openxmlformats.org/markup-compatibility/2006">
              <mc:Choice xmlns:v="urn:schemas-microsoft-com:vml" Requires="v">
                <p:oleObj spid="_x0000_s104463" name="Equation" r:id="rId3" imgW="177569" imgH="253670" progId="Equation.3">
                  <p:embed/>
                </p:oleObj>
              </mc:Choice>
              <mc:Fallback>
                <p:oleObj name="Equation" r:id="rId3" imgW="177569" imgH="25367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10050"/>
                        <a:ext cx="5318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3"/>
          <p:cNvGraphicFramePr>
            <a:graphicFrameLocks noGrp="1" noChangeAspect="1"/>
          </p:cNvGraphicFramePr>
          <p:nvPr>
            <p:ph idx="1"/>
          </p:nvPr>
        </p:nvGraphicFramePr>
        <p:xfrm>
          <a:off x="1100138" y="2514600"/>
          <a:ext cx="6977062" cy="2266950"/>
        </p:xfrm>
        <a:graphic>
          <a:graphicData uri="http://schemas.openxmlformats.org/presentationml/2006/ole">
            <mc:AlternateContent xmlns:mc="http://schemas.openxmlformats.org/markup-compatibility/2006">
              <mc:Choice xmlns:v="urn:schemas-microsoft-com:vml" Requires="v">
                <p:oleObj spid="_x0000_s105509" name="Equation" r:id="rId4" imgW="1993900" imgH="647700" progId="Equation.3">
                  <p:embed/>
                </p:oleObj>
              </mc:Choice>
              <mc:Fallback>
                <p:oleObj name="Equation" r:id="rId4" imgW="1993900" imgH="647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2514600"/>
                        <a:ext cx="6977062" cy="226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5" name="Rectangle 8"/>
          <p:cNvSpPr>
            <a:spLocks noChangeArrowheads="1"/>
          </p:cNvSpPr>
          <p:nvPr/>
        </p:nvSpPr>
        <p:spPr bwMode="auto">
          <a:xfrm>
            <a:off x="558800" y="4854575"/>
            <a:ext cx="5589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sym typeface="Symbol" panose="05050102010706020507" pitchFamily="18" charset="2"/>
              </a:rPr>
              <a:t>E[     ] = ,  Var[    ] = 2 </a:t>
            </a:r>
          </a:p>
        </p:txBody>
      </p:sp>
      <p:sp>
        <p:nvSpPr>
          <p:cNvPr id="105476" name="Rectangle 9"/>
          <p:cNvSpPr>
            <a:spLocks noChangeArrowheads="1"/>
          </p:cNvSpPr>
          <p:nvPr/>
        </p:nvSpPr>
        <p:spPr bwMode="auto">
          <a:xfrm>
            <a:off x="611188" y="1524000"/>
            <a:ext cx="4570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 = 2 and  = /2,</a:t>
            </a:r>
          </a:p>
        </p:txBody>
      </p:sp>
      <p:graphicFrame>
        <p:nvGraphicFramePr>
          <p:cNvPr id="105477" name="Object 2"/>
          <p:cNvGraphicFramePr>
            <a:graphicFrameLocks noChangeAspect="1"/>
          </p:cNvGraphicFramePr>
          <p:nvPr/>
        </p:nvGraphicFramePr>
        <p:xfrm>
          <a:off x="1200150" y="4746625"/>
          <a:ext cx="531813" cy="915988"/>
        </p:xfrm>
        <a:graphic>
          <a:graphicData uri="http://schemas.openxmlformats.org/presentationml/2006/ole">
            <mc:AlternateContent xmlns:mc="http://schemas.openxmlformats.org/markup-compatibility/2006">
              <mc:Choice xmlns:v="urn:schemas-microsoft-com:vml" Requires="v">
                <p:oleObj spid="_x0000_s105510" name="Equation" r:id="rId6" imgW="177569" imgH="253670" progId="Equation.3">
                  <p:embed/>
                </p:oleObj>
              </mc:Choice>
              <mc:Fallback>
                <p:oleObj name="Equation" r:id="rId6" imgW="177569" imgH="25367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746625"/>
                        <a:ext cx="5318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8" name="Object 4"/>
          <p:cNvGraphicFramePr>
            <a:graphicFrameLocks noChangeAspect="1"/>
          </p:cNvGraphicFramePr>
          <p:nvPr/>
        </p:nvGraphicFramePr>
        <p:xfrm>
          <a:off x="4040188" y="4724400"/>
          <a:ext cx="531812" cy="915988"/>
        </p:xfrm>
        <a:graphic>
          <a:graphicData uri="http://schemas.openxmlformats.org/presentationml/2006/ole">
            <mc:AlternateContent xmlns:mc="http://schemas.openxmlformats.org/markup-compatibility/2006">
              <mc:Choice xmlns:v="urn:schemas-microsoft-com:vml" Requires="v">
                <p:oleObj spid="_x0000_s105511" name="Equation" r:id="rId8" imgW="177569" imgH="253670" progId="Equation.3">
                  <p:embed/>
                </p:oleObj>
              </mc:Choice>
              <mc:Fallback>
                <p:oleObj name="Equation" r:id="rId8" imgW="177569" imgH="25367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0188" y="4724400"/>
                        <a:ext cx="53181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ChangeAspect="1"/>
          </p:cNvGraphicFramePr>
          <p:nvPr/>
        </p:nvGraphicFramePr>
        <p:xfrm>
          <a:off x="5257800" y="457200"/>
          <a:ext cx="2286000" cy="850900"/>
        </p:xfrm>
        <a:graphic>
          <a:graphicData uri="http://schemas.openxmlformats.org/presentationml/2006/ole">
            <mc:AlternateContent xmlns:mc="http://schemas.openxmlformats.org/markup-compatibility/2006">
              <mc:Choice xmlns:v="urn:schemas-microsoft-com:vml" Requires="v">
                <p:oleObj spid="_x0000_s107550" name="Equation" r:id="rId3" imgW="545626" imgH="203024" progId="Equation.3">
                  <p:embed/>
                </p:oleObj>
              </mc:Choice>
              <mc:Fallback>
                <p:oleObj name="Equation" r:id="rId3" imgW="545626" imgH="20302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57200"/>
                        <a:ext cx="2286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Line 3"/>
          <p:cNvSpPr>
            <a:spLocks noChangeShapeType="1"/>
          </p:cNvSpPr>
          <p:nvPr/>
        </p:nvSpPr>
        <p:spPr bwMode="auto">
          <a:xfrm>
            <a:off x="1066800" y="2362200"/>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4"/>
          <p:cNvSpPr>
            <a:spLocks noChangeShapeType="1"/>
          </p:cNvSpPr>
          <p:nvPr/>
        </p:nvSpPr>
        <p:spPr bwMode="auto">
          <a:xfrm>
            <a:off x="381000" y="5562600"/>
            <a:ext cx="716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Text Box 5"/>
          <p:cNvSpPr txBox="1">
            <a:spLocks noChangeArrowheads="1"/>
          </p:cNvSpPr>
          <p:nvPr/>
        </p:nvSpPr>
        <p:spPr bwMode="auto">
          <a:xfrm>
            <a:off x="7604125" y="5759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t>x</a:t>
            </a:r>
          </a:p>
        </p:txBody>
      </p:sp>
      <p:sp>
        <p:nvSpPr>
          <p:cNvPr id="29703" name="Text Box 6"/>
          <p:cNvSpPr txBox="1">
            <a:spLocks noChangeArrowheads="1"/>
          </p:cNvSpPr>
          <p:nvPr/>
        </p:nvSpPr>
        <p:spPr bwMode="auto">
          <a:xfrm>
            <a:off x="288925" y="21018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t>f(x)</a:t>
            </a:r>
          </a:p>
        </p:txBody>
      </p:sp>
      <p:sp>
        <p:nvSpPr>
          <p:cNvPr id="29704" name="Freeform 9"/>
          <p:cNvSpPr>
            <a:spLocks/>
          </p:cNvSpPr>
          <p:nvPr/>
        </p:nvSpPr>
        <p:spPr bwMode="auto">
          <a:xfrm>
            <a:off x="1143000" y="2209800"/>
            <a:ext cx="6248400" cy="3200400"/>
          </a:xfrm>
          <a:custGeom>
            <a:avLst/>
            <a:gdLst>
              <a:gd name="T0" fmla="*/ 0 w 3936"/>
              <a:gd name="T1" fmla="*/ 0 h 2016"/>
              <a:gd name="T2" fmla="*/ 2147483646 w 3936"/>
              <a:gd name="T3" fmla="*/ 2147483646 h 2016"/>
              <a:gd name="T4" fmla="*/ 2147483646 w 3936"/>
              <a:gd name="T5" fmla="*/ 2147483646 h 2016"/>
              <a:gd name="T6" fmla="*/ 2147483646 w 3936"/>
              <a:gd name="T7" fmla="*/ 2147483646 h 2016"/>
              <a:gd name="T8" fmla="*/ 0 60000 65536"/>
              <a:gd name="T9" fmla="*/ 0 60000 65536"/>
              <a:gd name="T10" fmla="*/ 0 60000 65536"/>
              <a:gd name="T11" fmla="*/ 0 60000 65536"/>
              <a:gd name="T12" fmla="*/ 0 w 3936"/>
              <a:gd name="T13" fmla="*/ 0 h 2016"/>
              <a:gd name="T14" fmla="*/ 3936 w 3936"/>
              <a:gd name="T15" fmla="*/ 2016 h 2016"/>
            </a:gdLst>
            <a:ahLst/>
            <a:cxnLst>
              <a:cxn ang="T8">
                <a:pos x="T0" y="T1"/>
              </a:cxn>
              <a:cxn ang="T9">
                <a:pos x="T2" y="T3"/>
              </a:cxn>
              <a:cxn ang="T10">
                <a:pos x="T4" y="T5"/>
              </a:cxn>
              <a:cxn ang="T11">
                <a:pos x="T6" y="T7"/>
              </a:cxn>
            </a:cxnLst>
            <a:rect l="T12" t="T13" r="T14" b="T15"/>
            <a:pathLst>
              <a:path w="3936" h="2016">
                <a:moveTo>
                  <a:pt x="0" y="0"/>
                </a:moveTo>
                <a:cubicBezTo>
                  <a:pt x="4" y="544"/>
                  <a:pt x="8" y="1088"/>
                  <a:pt x="192" y="1392"/>
                </a:cubicBezTo>
                <a:cubicBezTo>
                  <a:pt x="376" y="1696"/>
                  <a:pt x="480" y="1720"/>
                  <a:pt x="1104" y="1824"/>
                </a:cubicBezTo>
                <a:cubicBezTo>
                  <a:pt x="1728" y="1928"/>
                  <a:pt x="2832" y="1972"/>
                  <a:pt x="3936" y="20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29699" name="Object 4"/>
          <p:cNvGraphicFramePr>
            <a:graphicFrameLocks noChangeAspect="1"/>
          </p:cNvGraphicFramePr>
          <p:nvPr/>
        </p:nvGraphicFramePr>
        <p:xfrm>
          <a:off x="1692275" y="1600200"/>
          <a:ext cx="7070725" cy="2205038"/>
        </p:xfrm>
        <a:graphic>
          <a:graphicData uri="http://schemas.openxmlformats.org/presentationml/2006/ole">
            <mc:AlternateContent xmlns:mc="http://schemas.openxmlformats.org/markup-compatibility/2006">
              <mc:Choice xmlns:v="urn:schemas-microsoft-com:vml" Requires="v">
                <p:oleObj spid="_x0000_s107551" name="Equation" r:id="rId5" imgW="2857500" imgH="825500" progId="Equation.3">
                  <p:embed/>
                </p:oleObj>
              </mc:Choice>
              <mc:Fallback>
                <p:oleObj name="Equation" r:id="rId5" imgW="2857500" imgH="825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600200"/>
                        <a:ext cx="7070725"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9" name="Text Box 11"/>
          <p:cNvSpPr txBox="1">
            <a:spLocks noChangeArrowheads="1"/>
          </p:cNvSpPr>
          <p:nvPr/>
        </p:nvSpPr>
        <p:spPr bwMode="auto">
          <a:xfrm>
            <a:off x="152400" y="457200"/>
            <a:ext cx="5575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Chi square distribution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linds(horizontal)">
                                      <p:cBhvr>
                                        <p:cTn id="12" dur="500"/>
                                        <p:tgtEl>
                                          <p:spTgt spid="29700"/>
                                        </p:tgtEl>
                                      </p:cBhvr>
                                    </p:animEffect>
                                  </p:childTnLst>
                                </p:cTn>
                              </p:par>
                              <p:par>
                                <p:cTn id="13" presetID="3" presetClass="entr" presetSubtype="10" fill="hold" nodeType="withEffect">
                                  <p:stCondLst>
                                    <p:cond delay="0"/>
                                  </p:stCondLst>
                                  <p:childTnLst>
                                    <p:set>
                                      <p:cBhvr>
                                        <p:cTn id="14" dur="1" fill="hold">
                                          <p:stCondLst>
                                            <p:cond delay="0"/>
                                          </p:stCondLst>
                                        </p:cTn>
                                        <p:tgtEl>
                                          <p:spTgt spid="29701"/>
                                        </p:tgtEl>
                                        <p:attrNameLst>
                                          <p:attrName>style.visibility</p:attrName>
                                        </p:attrNameLst>
                                      </p:cBhvr>
                                      <p:to>
                                        <p:strVal val="visible"/>
                                      </p:to>
                                    </p:set>
                                    <p:animEffect transition="in" filter="blinds(horizontal)">
                                      <p:cBhvr>
                                        <p:cTn id="15" dur="500"/>
                                        <p:tgtEl>
                                          <p:spTgt spid="2970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702"/>
                                        </p:tgtEl>
                                        <p:attrNameLst>
                                          <p:attrName>style.visibility</p:attrName>
                                        </p:attrNameLst>
                                      </p:cBhvr>
                                      <p:to>
                                        <p:strVal val="visible"/>
                                      </p:to>
                                    </p:set>
                                    <p:animEffect transition="in" filter="blinds(horizontal)">
                                      <p:cBhvr>
                                        <p:cTn id="18" dur="500"/>
                                        <p:tgtEl>
                                          <p:spTgt spid="2970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703"/>
                                        </p:tgtEl>
                                        <p:attrNameLst>
                                          <p:attrName>style.visibility</p:attrName>
                                        </p:attrNameLst>
                                      </p:cBhvr>
                                      <p:to>
                                        <p:strVal val="visible"/>
                                      </p:to>
                                    </p:set>
                                    <p:animEffect transition="in" filter="blinds(horizontal)">
                                      <p:cBhvr>
                                        <p:cTn id="21" dur="500"/>
                                        <p:tgtEl>
                                          <p:spTgt spid="29703"/>
                                        </p:tgtEl>
                                      </p:cBhvr>
                                    </p:animEffect>
                                  </p:childTnLst>
                                </p:cTn>
                              </p:par>
                              <p:par>
                                <p:cTn id="22" presetID="3" presetClass="entr" presetSubtype="10" fill="hold" nodeType="withEffect">
                                  <p:stCondLst>
                                    <p:cond delay="0"/>
                                  </p:stCondLst>
                                  <p:childTnLst>
                                    <p:set>
                                      <p:cBhvr>
                                        <p:cTn id="23" dur="1" fill="hold">
                                          <p:stCondLst>
                                            <p:cond delay="0"/>
                                          </p:stCondLst>
                                        </p:cTn>
                                        <p:tgtEl>
                                          <p:spTgt spid="29704"/>
                                        </p:tgtEl>
                                        <p:attrNameLst>
                                          <p:attrName>style.visibility</p:attrName>
                                        </p:attrNameLst>
                                      </p:cBhvr>
                                      <p:to>
                                        <p:strVal val="visible"/>
                                      </p:to>
                                    </p:set>
                                    <p:animEffect transition="in" filter="blinds(horizontal)">
                                      <p:cBhvr>
                                        <p:cTn id="24"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8"/>
          <p:cNvGraphicFramePr>
            <a:graphicFrameLocks noChangeAspect="1"/>
          </p:cNvGraphicFramePr>
          <p:nvPr/>
        </p:nvGraphicFramePr>
        <p:xfrm>
          <a:off x="609600" y="3505200"/>
          <a:ext cx="2438400" cy="890588"/>
        </p:xfrm>
        <a:graphic>
          <a:graphicData uri="http://schemas.openxmlformats.org/presentationml/2006/ole">
            <mc:AlternateContent xmlns:mc="http://schemas.openxmlformats.org/markup-compatibility/2006">
              <mc:Choice xmlns:v="urn:schemas-microsoft-com:vml" Requires="v">
                <p:oleObj spid="_x0000_s108580" name="Equation" r:id="rId3" imgW="761669" imgH="241195" progId="Equation.3">
                  <p:embed/>
                </p:oleObj>
              </mc:Choice>
              <mc:Fallback>
                <p:oleObj name="Equation" r:id="rId3" imgW="761669"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05200"/>
                        <a:ext cx="24384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47" name="Text Box 9"/>
          <p:cNvSpPr txBox="1">
            <a:spLocks noChangeArrowheads="1"/>
          </p:cNvSpPr>
          <p:nvPr/>
        </p:nvSpPr>
        <p:spPr bwMode="auto">
          <a:xfrm>
            <a:off x="152400" y="457200"/>
            <a:ext cx="5575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Chi  square distribution </a:t>
            </a:r>
          </a:p>
        </p:txBody>
      </p:sp>
      <p:graphicFrame>
        <p:nvGraphicFramePr>
          <p:cNvPr id="108548" name="Object 3"/>
          <p:cNvGraphicFramePr>
            <a:graphicFrameLocks noChangeAspect="1"/>
          </p:cNvGraphicFramePr>
          <p:nvPr/>
        </p:nvGraphicFramePr>
        <p:xfrm>
          <a:off x="1146175" y="4498975"/>
          <a:ext cx="6089650" cy="1614488"/>
        </p:xfrm>
        <a:graphic>
          <a:graphicData uri="http://schemas.openxmlformats.org/presentationml/2006/ole">
            <mc:AlternateContent xmlns:mc="http://schemas.openxmlformats.org/markup-compatibility/2006">
              <mc:Choice xmlns:v="urn:schemas-microsoft-com:vml" Requires="v">
                <p:oleObj spid="_x0000_s108581" name="Equation" r:id="rId5" imgW="1485900" imgH="393700" progId="Equation.3">
                  <p:embed/>
                </p:oleObj>
              </mc:Choice>
              <mc:Fallback>
                <p:oleObj name="Equation" r:id="rId5" imgW="14859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6175" y="4498975"/>
                        <a:ext cx="6089650"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11"/>
          <p:cNvGraphicFramePr>
            <a:graphicFrameLocks noChangeAspect="1"/>
          </p:cNvGraphicFramePr>
          <p:nvPr/>
        </p:nvGraphicFramePr>
        <p:xfrm>
          <a:off x="738188" y="1193800"/>
          <a:ext cx="7710487" cy="2405063"/>
        </p:xfrm>
        <a:graphic>
          <a:graphicData uri="http://schemas.openxmlformats.org/presentationml/2006/ole">
            <mc:AlternateContent xmlns:mc="http://schemas.openxmlformats.org/markup-compatibility/2006">
              <mc:Choice xmlns:v="urn:schemas-microsoft-com:vml" Requires="v">
                <p:oleObj spid="_x0000_s108582" name="Equation" r:id="rId7" imgW="1955800" imgH="609600" progId="Equation.3">
                  <p:embed/>
                </p:oleObj>
              </mc:Choice>
              <mc:Fallback>
                <p:oleObj name="Equation" r:id="rId7" imgW="1955800" imgH="609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188" y="1193800"/>
                        <a:ext cx="7710487" cy="240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Line 3"/>
          <p:cNvSpPr>
            <a:spLocks noChangeShapeType="1"/>
          </p:cNvSpPr>
          <p:nvPr/>
        </p:nvSpPr>
        <p:spPr bwMode="auto">
          <a:xfrm>
            <a:off x="1066800" y="18288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1" name="Line 4"/>
          <p:cNvSpPr>
            <a:spLocks noChangeShapeType="1"/>
          </p:cNvSpPr>
          <p:nvPr/>
        </p:nvSpPr>
        <p:spPr bwMode="auto">
          <a:xfrm>
            <a:off x="457200" y="51816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2" name="Text Box 5"/>
          <p:cNvSpPr txBox="1">
            <a:spLocks noChangeArrowheads="1"/>
          </p:cNvSpPr>
          <p:nvPr/>
        </p:nvSpPr>
        <p:spPr bwMode="auto">
          <a:xfrm>
            <a:off x="7848600" y="522605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t>x</a:t>
            </a:r>
          </a:p>
        </p:txBody>
      </p:sp>
      <p:sp>
        <p:nvSpPr>
          <p:cNvPr id="109573" name="Text Box 6"/>
          <p:cNvSpPr txBox="1">
            <a:spLocks noChangeArrowheads="1"/>
          </p:cNvSpPr>
          <p:nvPr/>
        </p:nvSpPr>
        <p:spPr bwMode="auto">
          <a:xfrm>
            <a:off x="304800" y="2066925"/>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i="1">
                <a:latin typeface="Times New Roman" panose="02020603050405020304" pitchFamily="18" charset="0"/>
                <a:cs typeface="Times New Roman" panose="02020603050405020304" pitchFamily="18" charset="0"/>
              </a:rPr>
              <a:t>f</a:t>
            </a:r>
            <a:r>
              <a:rPr lang="en-US" altLang="en-US" sz="2800" b="1"/>
              <a:t>(x) </a:t>
            </a:r>
          </a:p>
        </p:txBody>
      </p:sp>
      <p:graphicFrame>
        <p:nvGraphicFramePr>
          <p:cNvPr id="109574" name="Object 8"/>
          <p:cNvGraphicFramePr>
            <a:graphicFrameLocks noChangeAspect="1"/>
          </p:cNvGraphicFramePr>
          <p:nvPr/>
        </p:nvGraphicFramePr>
        <p:xfrm>
          <a:off x="5308600" y="460375"/>
          <a:ext cx="2921000" cy="925513"/>
        </p:xfrm>
        <a:graphic>
          <a:graphicData uri="http://schemas.openxmlformats.org/presentationml/2006/ole">
            <mc:AlternateContent xmlns:mc="http://schemas.openxmlformats.org/markup-compatibility/2006">
              <mc:Choice xmlns:v="urn:schemas-microsoft-com:vml" Requires="v">
                <p:oleObj spid="_x0000_s109598" name="Equation" r:id="rId3" imgW="761669" imgH="241195" progId="Equation.3">
                  <p:embed/>
                </p:oleObj>
              </mc:Choice>
              <mc:Fallback>
                <p:oleObj name="Equation" r:id="rId3" imgW="761669"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8600" y="460375"/>
                        <a:ext cx="29210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5" name="Text Box 9"/>
          <p:cNvSpPr txBox="1">
            <a:spLocks noChangeArrowheads="1"/>
          </p:cNvSpPr>
          <p:nvPr/>
        </p:nvSpPr>
        <p:spPr bwMode="auto">
          <a:xfrm>
            <a:off x="152400" y="457200"/>
            <a:ext cx="5575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Chi  square distribution </a:t>
            </a:r>
          </a:p>
        </p:txBody>
      </p:sp>
      <p:graphicFrame>
        <p:nvGraphicFramePr>
          <p:cNvPr id="109576" name="Object 3"/>
          <p:cNvGraphicFramePr>
            <a:graphicFrameLocks noChangeAspect="1"/>
          </p:cNvGraphicFramePr>
          <p:nvPr/>
        </p:nvGraphicFramePr>
        <p:xfrm>
          <a:off x="2927350" y="1589088"/>
          <a:ext cx="4660900" cy="1458912"/>
        </p:xfrm>
        <a:graphic>
          <a:graphicData uri="http://schemas.openxmlformats.org/presentationml/2006/ole">
            <mc:AlternateContent xmlns:mc="http://schemas.openxmlformats.org/markup-compatibility/2006">
              <mc:Choice xmlns:v="urn:schemas-microsoft-com:vml" Requires="v">
                <p:oleObj spid="_x0000_s109599" name="Equation" r:id="rId5" imgW="1256755" imgH="393529" progId="Equation.3">
                  <p:embed/>
                </p:oleObj>
              </mc:Choice>
              <mc:Fallback>
                <p:oleObj name="Equation" r:id="rId5" imgW="1256755"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1589088"/>
                        <a:ext cx="4660900" cy="145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7" name="Freeform 14"/>
          <p:cNvSpPr>
            <a:spLocks/>
          </p:cNvSpPr>
          <p:nvPr/>
        </p:nvSpPr>
        <p:spPr bwMode="auto">
          <a:xfrm>
            <a:off x="1066800" y="2057400"/>
            <a:ext cx="7886700" cy="2946400"/>
          </a:xfrm>
          <a:custGeom>
            <a:avLst/>
            <a:gdLst>
              <a:gd name="T0" fmla="*/ 0 w 4968"/>
              <a:gd name="T1" fmla="*/ 0 h 1856"/>
              <a:gd name="T2" fmla="*/ 2147483646 w 4968"/>
              <a:gd name="T3" fmla="*/ 2147483646 h 1856"/>
              <a:gd name="T4" fmla="*/ 2147483646 w 4968"/>
              <a:gd name="T5" fmla="*/ 2147483646 h 1856"/>
              <a:gd name="T6" fmla="*/ 2147483646 w 4968"/>
              <a:gd name="T7" fmla="*/ 2147483646 h 1856"/>
              <a:gd name="T8" fmla="*/ 2147483646 w 4968"/>
              <a:gd name="T9" fmla="*/ 2147483646 h 1856"/>
              <a:gd name="T10" fmla="*/ 2147483646 w 4968"/>
              <a:gd name="T11" fmla="*/ 2147483646 h 1856"/>
              <a:gd name="T12" fmla="*/ 0 60000 65536"/>
              <a:gd name="T13" fmla="*/ 0 60000 65536"/>
              <a:gd name="T14" fmla="*/ 0 60000 65536"/>
              <a:gd name="T15" fmla="*/ 0 60000 65536"/>
              <a:gd name="T16" fmla="*/ 0 60000 65536"/>
              <a:gd name="T17" fmla="*/ 0 60000 65536"/>
              <a:gd name="T18" fmla="*/ 0 w 4968"/>
              <a:gd name="T19" fmla="*/ 0 h 1856"/>
              <a:gd name="T20" fmla="*/ 4968 w 4968"/>
              <a:gd name="T21" fmla="*/ 1856 h 1856"/>
            </a:gdLst>
            <a:ahLst/>
            <a:cxnLst>
              <a:cxn ang="T12">
                <a:pos x="T0" y="T1"/>
              </a:cxn>
              <a:cxn ang="T13">
                <a:pos x="T2" y="T3"/>
              </a:cxn>
              <a:cxn ang="T14">
                <a:pos x="T4" y="T5"/>
              </a:cxn>
              <a:cxn ang="T15">
                <a:pos x="T6" y="T7"/>
              </a:cxn>
              <a:cxn ang="T16">
                <a:pos x="T8" y="T9"/>
              </a:cxn>
              <a:cxn ang="T17">
                <a:pos x="T10" y="T11"/>
              </a:cxn>
            </a:cxnLst>
            <a:rect l="T18" t="T19" r="T20" b="T21"/>
            <a:pathLst>
              <a:path w="4968" h="1856">
                <a:moveTo>
                  <a:pt x="0" y="0"/>
                </a:moveTo>
                <a:cubicBezTo>
                  <a:pt x="8" y="80"/>
                  <a:pt x="16" y="160"/>
                  <a:pt x="48" y="384"/>
                </a:cubicBezTo>
                <a:cubicBezTo>
                  <a:pt x="80" y="608"/>
                  <a:pt x="16" y="1136"/>
                  <a:pt x="192" y="1344"/>
                </a:cubicBezTo>
                <a:cubicBezTo>
                  <a:pt x="368" y="1552"/>
                  <a:pt x="408" y="1552"/>
                  <a:pt x="1104" y="1632"/>
                </a:cubicBezTo>
                <a:cubicBezTo>
                  <a:pt x="1800" y="1712"/>
                  <a:pt x="3768" y="1792"/>
                  <a:pt x="4368" y="1824"/>
                </a:cubicBezTo>
                <a:cubicBezTo>
                  <a:pt x="4968" y="1856"/>
                  <a:pt x="4656" y="1824"/>
                  <a:pt x="4704" y="18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5"/>
          <p:cNvSpPr txBox="1">
            <a:spLocks noChangeArrowheads="1"/>
          </p:cNvSpPr>
          <p:nvPr/>
        </p:nvSpPr>
        <p:spPr bwMode="auto">
          <a:xfrm>
            <a:off x="8001000" y="594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t>x</a:t>
            </a:r>
          </a:p>
        </p:txBody>
      </p:sp>
      <p:sp>
        <p:nvSpPr>
          <p:cNvPr id="110595" name="Text Box 6"/>
          <p:cNvSpPr txBox="1">
            <a:spLocks noChangeArrowheads="1"/>
          </p:cNvSpPr>
          <p:nvPr/>
        </p:nvSpPr>
        <p:spPr bwMode="auto">
          <a:xfrm>
            <a:off x="381000" y="2057400"/>
            <a:ext cx="74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i="1">
                <a:latin typeface="Times New Roman" panose="02020603050405020304" pitchFamily="18" charset="0"/>
                <a:cs typeface="Times New Roman" panose="02020603050405020304" pitchFamily="18" charset="0"/>
              </a:rPr>
              <a:t>f</a:t>
            </a:r>
            <a:r>
              <a:rPr lang="en-US" altLang="en-US" sz="2800" b="1"/>
              <a:t>(x)</a:t>
            </a:r>
          </a:p>
        </p:txBody>
      </p:sp>
      <p:graphicFrame>
        <p:nvGraphicFramePr>
          <p:cNvPr id="10" name="Chart 9"/>
          <p:cNvGraphicFramePr/>
          <p:nvPr/>
        </p:nvGraphicFramePr>
        <p:xfrm>
          <a:off x="914400" y="1752600"/>
          <a:ext cx="7924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110597" name="TextBox 10"/>
          <p:cNvSpPr txBox="1">
            <a:spLocks noChangeArrowheads="1"/>
          </p:cNvSpPr>
          <p:nvPr/>
        </p:nvSpPr>
        <p:spPr bwMode="auto">
          <a:xfrm>
            <a:off x="304800" y="304800"/>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800"/>
              <a:t>for </a:t>
            </a:r>
            <a:r>
              <a:rPr lang="en-US" altLang="en-US" sz="4800">
                <a:latin typeface="Symbol" panose="05050102010706020507" pitchFamily="18" charset="2"/>
              </a:rPr>
              <a:t>g</a:t>
            </a:r>
            <a:r>
              <a:rPr lang="en-US" altLang="en-US" sz="4800"/>
              <a:t> = 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3"/>
          <p:cNvGraphicFramePr>
            <a:graphicFrameLocks noChangeAspect="1"/>
          </p:cNvGraphicFramePr>
          <p:nvPr/>
        </p:nvGraphicFramePr>
        <p:xfrm>
          <a:off x="654050" y="1333500"/>
          <a:ext cx="7778750" cy="1790700"/>
        </p:xfrm>
        <a:graphic>
          <a:graphicData uri="http://schemas.openxmlformats.org/presentationml/2006/ole">
            <mc:AlternateContent xmlns:mc="http://schemas.openxmlformats.org/markup-compatibility/2006">
              <mc:Choice xmlns:v="urn:schemas-microsoft-com:vml" Requires="v">
                <p:oleObj spid="_x0000_s31769" name="Equation" r:id="rId3" imgW="2260600" imgH="762000" progId="Equation.3">
                  <p:embed/>
                </p:oleObj>
              </mc:Choice>
              <mc:Fallback>
                <p:oleObj name="Equation" r:id="rId3" imgW="2260600" imgH="762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1333500"/>
                        <a:ext cx="77787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7" name="Object 4"/>
          <p:cNvGraphicFramePr>
            <a:graphicFrameLocks noChangeAspect="1"/>
          </p:cNvGraphicFramePr>
          <p:nvPr/>
        </p:nvGraphicFramePr>
        <p:xfrm>
          <a:off x="731838" y="3276600"/>
          <a:ext cx="7778750" cy="1947863"/>
        </p:xfrm>
        <a:graphic>
          <a:graphicData uri="http://schemas.openxmlformats.org/presentationml/2006/ole">
            <mc:AlternateContent xmlns:mc="http://schemas.openxmlformats.org/markup-compatibility/2006">
              <mc:Choice xmlns:v="urn:schemas-microsoft-com:vml" Requires="v">
                <p:oleObj spid="_x0000_s31770" name="Equation" r:id="rId5" imgW="2260600" imgH="787400" progId="Equation.3">
                  <p:embed/>
                </p:oleObj>
              </mc:Choice>
              <mc:Fallback>
                <p:oleObj name="Equation" r:id="rId5" imgW="2260600" imgH="787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8" y="3276600"/>
                        <a:ext cx="777875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TextBox 1"/>
          <p:cNvSpPr txBox="1">
            <a:spLocks noChangeArrowheads="1"/>
          </p:cNvSpPr>
          <p:nvPr/>
        </p:nvSpPr>
        <p:spPr bwMode="auto">
          <a:xfrm>
            <a:off x="457200" y="5638800"/>
            <a:ext cx="8453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u="sng"/>
              <a:t>Note</a:t>
            </a:r>
            <a:r>
              <a:rPr lang="en-US" altLang="en-US" sz="2800"/>
              <a:t> : F is cdf of continuous rv if and only if 1., 2, 3. </a:t>
            </a:r>
          </a:p>
          <a:p>
            <a:pPr>
              <a:spcBef>
                <a:spcPct val="0"/>
              </a:spcBef>
              <a:buFontTx/>
              <a:buNone/>
            </a:pPr>
            <a:r>
              <a:rPr lang="en-US" altLang="en-US" sz="2800"/>
              <a:t>and 4. hold.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52400" y="1295400"/>
            <a:ext cx="8839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We do not have explicit  formula for CDF  F of </a:t>
            </a:r>
            <a:r>
              <a:rPr lang="en-US" altLang="en-US" sz="3600">
                <a:sym typeface="Symbol" panose="05050102010706020507" pitchFamily="18" charset="2"/>
              </a:rPr>
              <a:t>X</a:t>
            </a:r>
            <a:r>
              <a:rPr lang="en-US" altLang="en-US" sz="3600" baseline="30000">
                <a:sym typeface="Symbol" panose="05050102010706020507" pitchFamily="18" charset="2"/>
              </a:rPr>
              <a:t>2 </a:t>
            </a:r>
            <a:r>
              <a:rPr lang="en-US" altLang="en-US" sz="3600" baseline="-25000">
                <a:sym typeface="Symbol" panose="05050102010706020507" pitchFamily="18" charset="2"/>
              </a:rPr>
              <a:t></a:t>
            </a:r>
            <a:r>
              <a:rPr lang="en-US" altLang="en-US" sz="3600">
                <a:sym typeface="Symbol" panose="05050102010706020507" pitchFamily="18" charset="2"/>
              </a:rPr>
              <a:t>. Instead values are tabulated on page no. 695-696 as below (F occurs in margin here, and related value of r.v. inside the table):</a:t>
            </a:r>
            <a:endParaRPr lang="en-US" altLang="en-US" sz="3600" baseline="-25000">
              <a:sym typeface="Symbol" panose="05050102010706020507" pitchFamily="18" charset="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7"/>
          <p:cNvSpPr txBox="1">
            <a:spLocks noChangeArrowheads="1"/>
          </p:cNvSpPr>
          <p:nvPr/>
        </p:nvSpPr>
        <p:spPr bwMode="auto">
          <a:xfrm>
            <a:off x="533400" y="4754563"/>
            <a:ext cx="82216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If  F  is CDF for Chi square random variable</a:t>
            </a:r>
          </a:p>
          <a:p>
            <a:pPr eaLnBrk="1" hangingPunct="1">
              <a:spcBef>
                <a:spcPct val="0"/>
              </a:spcBef>
              <a:buFontTx/>
              <a:buNone/>
            </a:pPr>
            <a:r>
              <a:rPr lang="en-US" altLang="en-US"/>
              <a:t>Having 5 degrees of freedom </a:t>
            </a:r>
          </a:p>
          <a:p>
            <a:pPr eaLnBrk="1" hangingPunct="1">
              <a:spcBef>
                <a:spcPct val="0"/>
              </a:spcBef>
              <a:buFontTx/>
              <a:buNone/>
            </a:pPr>
            <a:r>
              <a:rPr lang="en-US" altLang="en-US"/>
              <a:t>F(1.61) =  0.1,      F(4.35) = 0.5 </a:t>
            </a:r>
          </a:p>
        </p:txBody>
      </p:sp>
      <p:sp>
        <p:nvSpPr>
          <p:cNvPr id="112643" name="Rectangle 5"/>
          <p:cNvSpPr>
            <a:spLocks noChangeArrowheads="1"/>
          </p:cNvSpPr>
          <p:nvPr/>
        </p:nvSpPr>
        <p:spPr bwMode="auto">
          <a:xfrm>
            <a:off x="1219200" y="13716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2644" name="Rectangle 6"/>
          <p:cNvSpPr>
            <a:spLocks noChangeArrowheads="1"/>
          </p:cNvSpPr>
          <p:nvPr/>
        </p:nvSpPr>
        <p:spPr bwMode="auto">
          <a:xfrm>
            <a:off x="2743200" y="1371600"/>
            <a:ext cx="106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2645" name="Rectangle 7"/>
          <p:cNvSpPr>
            <a:spLocks noChangeArrowheads="1"/>
          </p:cNvSpPr>
          <p:nvPr/>
        </p:nvSpPr>
        <p:spPr bwMode="auto">
          <a:xfrm>
            <a:off x="3810000" y="1371600"/>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a:t>P[</a:t>
            </a:r>
            <a:r>
              <a:rPr lang="en-US" altLang="en-US" sz="2000">
                <a:sym typeface="Symbol" panose="05050102010706020507" pitchFamily="18" charset="2"/>
              </a:rPr>
              <a:t>X</a:t>
            </a:r>
            <a:r>
              <a:rPr lang="en-US" altLang="en-US" sz="2000" baseline="30000">
                <a:sym typeface="Symbol" panose="05050102010706020507" pitchFamily="18" charset="2"/>
              </a:rPr>
              <a:t>2 </a:t>
            </a:r>
            <a:r>
              <a:rPr lang="en-US" altLang="en-US" sz="2000" baseline="-25000">
                <a:sym typeface="Symbol" panose="05050102010706020507" pitchFamily="18" charset="2"/>
              </a:rPr>
              <a:t></a:t>
            </a:r>
            <a:r>
              <a:rPr lang="en-US" altLang="en-US" sz="2000">
                <a:sym typeface="Symbol" panose="05050102010706020507" pitchFamily="18" charset="2"/>
              </a:rPr>
              <a:t>&lt; t</a:t>
            </a:r>
            <a:r>
              <a:rPr lang="en-US" altLang="en-US">
                <a:sym typeface="Symbol" panose="05050102010706020507" pitchFamily="18" charset="2"/>
              </a:rPr>
              <a:t>]</a:t>
            </a:r>
            <a:endParaRPr lang="en-US" altLang="en-US" sz="2000">
              <a:sym typeface="Symbol" panose="05050102010706020507" pitchFamily="18" charset="2"/>
            </a:endParaRPr>
          </a:p>
        </p:txBody>
      </p:sp>
      <p:sp>
        <p:nvSpPr>
          <p:cNvPr id="112646" name="Rectangle 8"/>
          <p:cNvSpPr>
            <a:spLocks noChangeArrowheads="1"/>
          </p:cNvSpPr>
          <p:nvPr/>
        </p:nvSpPr>
        <p:spPr bwMode="auto">
          <a:xfrm>
            <a:off x="5867400" y="1371600"/>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2647" name="Rectangle 9"/>
          <p:cNvSpPr>
            <a:spLocks noChangeArrowheads="1"/>
          </p:cNvSpPr>
          <p:nvPr/>
        </p:nvSpPr>
        <p:spPr bwMode="auto">
          <a:xfrm>
            <a:off x="1219200" y="21336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12648" name="Rectangle 10"/>
          <p:cNvSpPr>
            <a:spLocks noChangeArrowheads="1"/>
          </p:cNvSpPr>
          <p:nvPr/>
        </p:nvSpPr>
        <p:spPr bwMode="auto">
          <a:xfrm>
            <a:off x="2743200" y="2133600"/>
            <a:ext cx="121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0.100</a:t>
            </a:r>
          </a:p>
        </p:txBody>
      </p:sp>
      <p:sp>
        <p:nvSpPr>
          <p:cNvPr id="112649" name="Rectangle 11"/>
          <p:cNvSpPr>
            <a:spLocks noChangeArrowheads="1"/>
          </p:cNvSpPr>
          <p:nvPr/>
        </p:nvSpPr>
        <p:spPr bwMode="auto">
          <a:xfrm>
            <a:off x="3810000" y="2133600"/>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0.250</a:t>
            </a:r>
          </a:p>
        </p:txBody>
      </p:sp>
      <p:sp>
        <p:nvSpPr>
          <p:cNvPr id="112650" name="Rectangle 12"/>
          <p:cNvSpPr>
            <a:spLocks noChangeArrowheads="1"/>
          </p:cNvSpPr>
          <p:nvPr/>
        </p:nvSpPr>
        <p:spPr bwMode="auto">
          <a:xfrm>
            <a:off x="5867400" y="2133600"/>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0.500</a:t>
            </a:r>
          </a:p>
        </p:txBody>
      </p:sp>
      <p:sp>
        <p:nvSpPr>
          <p:cNvPr id="112651" name="Rectangle 13"/>
          <p:cNvSpPr>
            <a:spLocks noChangeArrowheads="1"/>
          </p:cNvSpPr>
          <p:nvPr/>
        </p:nvSpPr>
        <p:spPr bwMode="auto">
          <a:xfrm>
            <a:off x="1219200" y="2895600"/>
            <a:ext cx="152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a:t>
            </a:r>
          </a:p>
        </p:txBody>
      </p:sp>
      <p:sp>
        <p:nvSpPr>
          <p:cNvPr id="112652" name="Rectangle 14"/>
          <p:cNvSpPr>
            <a:spLocks noChangeArrowheads="1"/>
          </p:cNvSpPr>
          <p:nvPr/>
        </p:nvSpPr>
        <p:spPr bwMode="auto">
          <a:xfrm>
            <a:off x="2743200" y="2895600"/>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1.61</a:t>
            </a:r>
          </a:p>
        </p:txBody>
      </p:sp>
      <p:sp>
        <p:nvSpPr>
          <p:cNvPr id="112653" name="Rectangle 15"/>
          <p:cNvSpPr>
            <a:spLocks noChangeArrowheads="1"/>
          </p:cNvSpPr>
          <p:nvPr/>
        </p:nvSpPr>
        <p:spPr bwMode="auto">
          <a:xfrm>
            <a:off x="3810000" y="2895600"/>
            <a:ext cx="205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2.67</a:t>
            </a:r>
          </a:p>
        </p:txBody>
      </p:sp>
      <p:sp>
        <p:nvSpPr>
          <p:cNvPr id="112654" name="Rectangle 16"/>
          <p:cNvSpPr>
            <a:spLocks noChangeArrowheads="1"/>
          </p:cNvSpPr>
          <p:nvPr/>
        </p:nvSpPr>
        <p:spPr bwMode="auto">
          <a:xfrm>
            <a:off x="5867400" y="28956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4.35</a:t>
            </a:r>
          </a:p>
        </p:txBody>
      </p:sp>
      <p:sp>
        <p:nvSpPr>
          <p:cNvPr id="112655" name="Rectangle 17"/>
          <p:cNvSpPr>
            <a:spLocks noChangeArrowheads="1"/>
          </p:cNvSpPr>
          <p:nvPr/>
        </p:nvSpPr>
        <p:spPr bwMode="auto">
          <a:xfrm>
            <a:off x="1219200" y="3429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6</a:t>
            </a:r>
          </a:p>
        </p:txBody>
      </p:sp>
      <p:sp>
        <p:nvSpPr>
          <p:cNvPr id="112656" name="Rectangle 18"/>
          <p:cNvSpPr>
            <a:spLocks noChangeArrowheads="1"/>
          </p:cNvSpPr>
          <p:nvPr/>
        </p:nvSpPr>
        <p:spPr bwMode="auto">
          <a:xfrm>
            <a:off x="2743200" y="3429000"/>
            <a:ext cx="106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2.20</a:t>
            </a:r>
          </a:p>
        </p:txBody>
      </p:sp>
      <p:sp>
        <p:nvSpPr>
          <p:cNvPr id="112657" name="Rectangle 19"/>
          <p:cNvSpPr>
            <a:spLocks noChangeArrowheads="1"/>
          </p:cNvSpPr>
          <p:nvPr/>
        </p:nvSpPr>
        <p:spPr bwMode="auto">
          <a:xfrm>
            <a:off x="3810000" y="3429000"/>
            <a:ext cx="205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3.45</a:t>
            </a:r>
          </a:p>
        </p:txBody>
      </p:sp>
      <p:sp>
        <p:nvSpPr>
          <p:cNvPr id="112658" name="Rectangle 20"/>
          <p:cNvSpPr>
            <a:spLocks noChangeArrowheads="1"/>
          </p:cNvSpPr>
          <p:nvPr/>
        </p:nvSpPr>
        <p:spPr bwMode="auto">
          <a:xfrm>
            <a:off x="5867400" y="3429000"/>
            <a:ext cx="144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5.35</a:t>
            </a:r>
          </a:p>
        </p:txBody>
      </p:sp>
      <p:sp>
        <p:nvSpPr>
          <p:cNvPr id="112659" name="Rectangle 21"/>
          <p:cNvSpPr>
            <a:spLocks noChangeArrowheads="1"/>
          </p:cNvSpPr>
          <p:nvPr/>
        </p:nvSpPr>
        <p:spPr bwMode="auto">
          <a:xfrm>
            <a:off x="1219200" y="40386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7</a:t>
            </a:r>
          </a:p>
        </p:txBody>
      </p:sp>
      <p:sp>
        <p:nvSpPr>
          <p:cNvPr id="112660" name="Rectangle 22"/>
          <p:cNvSpPr>
            <a:spLocks noChangeArrowheads="1"/>
          </p:cNvSpPr>
          <p:nvPr/>
        </p:nvSpPr>
        <p:spPr bwMode="auto">
          <a:xfrm>
            <a:off x="2743200" y="4038600"/>
            <a:ext cx="1066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2.83</a:t>
            </a:r>
          </a:p>
        </p:txBody>
      </p:sp>
      <p:sp>
        <p:nvSpPr>
          <p:cNvPr id="112661" name="Rectangle 23"/>
          <p:cNvSpPr>
            <a:spLocks noChangeArrowheads="1"/>
          </p:cNvSpPr>
          <p:nvPr/>
        </p:nvSpPr>
        <p:spPr bwMode="auto">
          <a:xfrm>
            <a:off x="3810000" y="4038600"/>
            <a:ext cx="2057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4.25</a:t>
            </a:r>
          </a:p>
        </p:txBody>
      </p:sp>
      <p:sp>
        <p:nvSpPr>
          <p:cNvPr id="112662" name="Rectangle 24"/>
          <p:cNvSpPr>
            <a:spLocks noChangeArrowheads="1"/>
          </p:cNvSpPr>
          <p:nvPr/>
        </p:nvSpPr>
        <p:spPr bwMode="auto">
          <a:xfrm>
            <a:off x="5867400" y="4038600"/>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6.35</a:t>
            </a:r>
          </a:p>
        </p:txBody>
      </p:sp>
      <p:sp>
        <p:nvSpPr>
          <p:cNvPr id="112663" name="Line 25"/>
          <p:cNvSpPr>
            <a:spLocks noChangeShapeType="1"/>
          </p:cNvSpPr>
          <p:nvPr/>
        </p:nvSpPr>
        <p:spPr bwMode="auto">
          <a:xfrm>
            <a:off x="2743200" y="2133600"/>
            <a:ext cx="0" cy="242252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4" name="Line 26"/>
          <p:cNvSpPr>
            <a:spLocks noChangeShapeType="1"/>
          </p:cNvSpPr>
          <p:nvPr/>
        </p:nvSpPr>
        <p:spPr bwMode="auto">
          <a:xfrm flipH="1">
            <a:off x="3810000" y="2133600"/>
            <a:ext cx="46038" cy="242252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5" name="Line 27"/>
          <p:cNvSpPr>
            <a:spLocks noChangeShapeType="1"/>
          </p:cNvSpPr>
          <p:nvPr/>
        </p:nvSpPr>
        <p:spPr bwMode="auto">
          <a:xfrm>
            <a:off x="5715000" y="2133600"/>
            <a:ext cx="0" cy="242252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6" name="Line 28"/>
          <p:cNvSpPr>
            <a:spLocks noChangeShapeType="1"/>
          </p:cNvSpPr>
          <p:nvPr/>
        </p:nvSpPr>
        <p:spPr bwMode="auto">
          <a:xfrm>
            <a:off x="1219200" y="2133600"/>
            <a:ext cx="6096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7" name="Line 29"/>
          <p:cNvSpPr>
            <a:spLocks noChangeShapeType="1"/>
          </p:cNvSpPr>
          <p:nvPr/>
        </p:nvSpPr>
        <p:spPr bwMode="auto">
          <a:xfrm>
            <a:off x="1219200" y="2895600"/>
            <a:ext cx="6096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8" name="Line 30"/>
          <p:cNvSpPr>
            <a:spLocks noChangeShapeType="1"/>
          </p:cNvSpPr>
          <p:nvPr/>
        </p:nvSpPr>
        <p:spPr bwMode="auto">
          <a:xfrm>
            <a:off x="1219200" y="3429000"/>
            <a:ext cx="6096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9" name="Line 31"/>
          <p:cNvSpPr>
            <a:spLocks noChangeShapeType="1"/>
          </p:cNvSpPr>
          <p:nvPr/>
        </p:nvSpPr>
        <p:spPr bwMode="auto">
          <a:xfrm>
            <a:off x="1219200" y="4038600"/>
            <a:ext cx="6096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0" name="Line 32"/>
          <p:cNvSpPr>
            <a:spLocks noChangeShapeType="1"/>
          </p:cNvSpPr>
          <p:nvPr/>
        </p:nvSpPr>
        <p:spPr bwMode="auto">
          <a:xfrm>
            <a:off x="1219200" y="1371600"/>
            <a:ext cx="0" cy="15240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1" name="Line 33"/>
          <p:cNvSpPr>
            <a:spLocks noChangeShapeType="1"/>
          </p:cNvSpPr>
          <p:nvPr/>
        </p:nvSpPr>
        <p:spPr bwMode="auto">
          <a:xfrm>
            <a:off x="1219200" y="2895600"/>
            <a:ext cx="0" cy="1660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2" name="Line 34"/>
          <p:cNvSpPr>
            <a:spLocks noChangeShapeType="1"/>
          </p:cNvSpPr>
          <p:nvPr/>
        </p:nvSpPr>
        <p:spPr bwMode="auto">
          <a:xfrm>
            <a:off x="7315200" y="1371600"/>
            <a:ext cx="0" cy="3184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3" name="Line 35"/>
          <p:cNvSpPr>
            <a:spLocks noChangeShapeType="1"/>
          </p:cNvSpPr>
          <p:nvPr/>
        </p:nvSpPr>
        <p:spPr bwMode="auto">
          <a:xfrm>
            <a:off x="1219200" y="1371600"/>
            <a:ext cx="60960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4" name="Line 36"/>
          <p:cNvSpPr>
            <a:spLocks noChangeShapeType="1"/>
          </p:cNvSpPr>
          <p:nvPr/>
        </p:nvSpPr>
        <p:spPr bwMode="auto">
          <a:xfrm>
            <a:off x="1219200" y="4556125"/>
            <a:ext cx="60960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5" name="Line 38"/>
          <p:cNvSpPr>
            <a:spLocks noChangeShapeType="1"/>
          </p:cNvSpPr>
          <p:nvPr/>
        </p:nvSpPr>
        <p:spPr bwMode="auto">
          <a:xfrm>
            <a:off x="1219200" y="2133600"/>
            <a:ext cx="1524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6" name="Line 39"/>
          <p:cNvSpPr>
            <a:spLocks noChangeShapeType="1"/>
          </p:cNvSpPr>
          <p:nvPr/>
        </p:nvSpPr>
        <p:spPr bwMode="auto">
          <a:xfrm>
            <a:off x="2743200" y="28956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Oval 36"/>
          <p:cNvSpPr/>
          <p:nvPr/>
        </p:nvSpPr>
        <p:spPr>
          <a:xfrm>
            <a:off x="1752600" y="1981200"/>
            <a:ext cx="57150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4"/>
          <p:cNvSpPr txBox="1">
            <a:spLocks noChangeArrowheads="1"/>
          </p:cNvSpPr>
          <p:nvPr/>
        </p:nvSpPr>
        <p:spPr bwMode="auto">
          <a:xfrm>
            <a:off x="304800" y="1343025"/>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For 0 &lt; </a:t>
            </a:r>
            <a:r>
              <a:rPr lang="el-GR" altLang="en-US" sz="3600"/>
              <a:t>α</a:t>
            </a:r>
            <a:r>
              <a:rPr lang="en-US" altLang="en-US" sz="3600"/>
              <a:t> &lt; 1, we denote by      , for a chi-square r.v. with </a:t>
            </a:r>
            <a:r>
              <a:rPr lang="en-US" altLang="en-US" sz="3600">
                <a:sym typeface="Symbol" panose="05050102010706020507" pitchFamily="18" charset="2"/>
              </a:rPr>
              <a:t> degrees of freedom, a unique number such that </a:t>
            </a:r>
          </a:p>
          <a:p>
            <a:pPr eaLnBrk="1" hangingPunct="1">
              <a:spcBef>
                <a:spcPct val="0"/>
              </a:spcBef>
              <a:buFontTx/>
              <a:buNone/>
            </a:pPr>
            <a:r>
              <a:rPr lang="en-US" altLang="en-US" sz="3600">
                <a:sym typeface="Symbol" panose="05050102010706020507" pitchFamily="18" charset="2"/>
              </a:rPr>
              <a:t>             </a:t>
            </a:r>
          </a:p>
          <a:p>
            <a:pPr eaLnBrk="1" hangingPunct="1">
              <a:spcBef>
                <a:spcPct val="0"/>
              </a:spcBef>
              <a:buFontTx/>
              <a:buNone/>
            </a:pPr>
            <a:r>
              <a:rPr lang="en-US" altLang="en-US" sz="3600">
                <a:sym typeface="Symbol" panose="05050102010706020507" pitchFamily="18" charset="2"/>
              </a:rPr>
              <a:t>	  </a:t>
            </a:r>
            <a:r>
              <a:rPr lang="en-US" altLang="en-US" sz="4800">
                <a:sym typeface="Symbol" panose="05050102010706020507" pitchFamily="18" charset="2"/>
              </a:rPr>
              <a:t>P[X</a:t>
            </a:r>
            <a:r>
              <a:rPr lang="en-US" altLang="en-US" sz="4800" baseline="30000">
                <a:sym typeface="Symbol" panose="05050102010706020507" pitchFamily="18" charset="2"/>
              </a:rPr>
              <a:t>2</a:t>
            </a:r>
            <a:r>
              <a:rPr lang="en-US" altLang="en-US" sz="4800" baseline="-25000">
                <a:sym typeface="Symbol" panose="05050102010706020507" pitchFamily="18" charset="2"/>
              </a:rPr>
              <a:t></a:t>
            </a:r>
            <a:r>
              <a:rPr lang="en-US" altLang="en-US" sz="4800">
                <a:sym typeface="Symbol" panose="05050102010706020507" pitchFamily="18" charset="2"/>
              </a:rPr>
              <a:t> ≥     </a:t>
            </a:r>
            <a:r>
              <a:rPr lang="en-US" altLang="en-US" sz="4800"/>
              <a:t>] = </a:t>
            </a:r>
            <a:r>
              <a:rPr lang="el-GR" altLang="en-US" sz="4800"/>
              <a:t>α</a:t>
            </a:r>
            <a:endParaRPr lang="en-US" altLang="en-US" sz="3600"/>
          </a:p>
        </p:txBody>
      </p:sp>
      <p:sp>
        <p:nvSpPr>
          <p:cNvPr id="113667" name="Text Box 15"/>
          <p:cNvSpPr txBox="1">
            <a:spLocks noChangeArrowheads="1"/>
          </p:cNvSpPr>
          <p:nvPr/>
        </p:nvSpPr>
        <p:spPr bwMode="auto">
          <a:xfrm>
            <a:off x="304800" y="48006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Probability to the right of      is </a:t>
            </a:r>
            <a:r>
              <a:rPr lang="el-GR" altLang="en-US" sz="3600"/>
              <a:t>α</a:t>
            </a:r>
            <a:r>
              <a:rPr lang="en-US" altLang="en-US" sz="3600"/>
              <a:t>.      </a:t>
            </a:r>
          </a:p>
        </p:txBody>
      </p:sp>
      <p:graphicFrame>
        <p:nvGraphicFramePr>
          <p:cNvPr id="113668" name="Object 2"/>
          <p:cNvGraphicFramePr>
            <a:graphicFrameLocks noChangeAspect="1"/>
          </p:cNvGraphicFramePr>
          <p:nvPr/>
        </p:nvGraphicFramePr>
        <p:xfrm>
          <a:off x="3532188" y="3373438"/>
          <a:ext cx="782637" cy="1117600"/>
        </p:xfrm>
        <a:graphic>
          <a:graphicData uri="http://schemas.openxmlformats.org/presentationml/2006/ole">
            <mc:AlternateContent xmlns:mc="http://schemas.openxmlformats.org/markup-compatibility/2006">
              <mc:Choice xmlns:v="urn:schemas-microsoft-com:vml" Requires="v">
                <p:oleObj spid="_x0000_s113714" name="Equation" r:id="rId3" imgW="203112" imgH="241195" progId="Equation.3">
                  <p:embed/>
                </p:oleObj>
              </mc:Choice>
              <mc:Fallback>
                <p:oleObj name="Equation" r:id="rId3" imgW="203112"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188" y="3373438"/>
                        <a:ext cx="7826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69" name="Object 13"/>
          <p:cNvGraphicFramePr>
            <a:graphicFrameLocks noChangeAspect="1"/>
          </p:cNvGraphicFramePr>
          <p:nvPr/>
        </p:nvGraphicFramePr>
        <p:xfrm>
          <a:off x="6440488" y="1241425"/>
          <a:ext cx="608012" cy="871538"/>
        </p:xfrm>
        <a:graphic>
          <a:graphicData uri="http://schemas.openxmlformats.org/presentationml/2006/ole">
            <mc:AlternateContent xmlns:mc="http://schemas.openxmlformats.org/markup-compatibility/2006">
              <mc:Choice xmlns:v="urn:schemas-microsoft-com:vml" Requires="v">
                <p:oleObj spid="_x0000_s113715" name="Equation" r:id="rId5" imgW="203112" imgH="241195" progId="Equation.3">
                  <p:embed/>
                </p:oleObj>
              </mc:Choice>
              <mc:Fallback>
                <p:oleObj name="Equation" r:id="rId5" imgW="203112" imgH="24119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0488" y="1241425"/>
                        <a:ext cx="608012"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13"/>
          <p:cNvSpPr>
            <a:spLocks noChangeArrowheads="1"/>
          </p:cNvSpPr>
          <p:nvPr/>
        </p:nvSpPr>
        <p:spPr bwMode="auto">
          <a:xfrm>
            <a:off x="609600" y="192088"/>
            <a:ext cx="5791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u="sng">
                <a:solidFill>
                  <a:srgbClr val="000000"/>
                </a:solidFill>
              </a:rPr>
              <a:t>Another notation </a:t>
            </a:r>
            <a:endParaRPr lang="en-US" altLang="en-US" sz="2400"/>
          </a:p>
        </p:txBody>
      </p:sp>
      <p:graphicFrame>
        <p:nvGraphicFramePr>
          <p:cNvPr id="113671" name="Object 14"/>
          <p:cNvGraphicFramePr>
            <a:graphicFrameLocks noChangeAspect="1"/>
          </p:cNvGraphicFramePr>
          <p:nvPr/>
        </p:nvGraphicFramePr>
        <p:xfrm>
          <a:off x="5295900" y="4625975"/>
          <a:ext cx="608013" cy="871538"/>
        </p:xfrm>
        <a:graphic>
          <a:graphicData uri="http://schemas.openxmlformats.org/presentationml/2006/ole">
            <mc:AlternateContent xmlns:mc="http://schemas.openxmlformats.org/markup-compatibility/2006">
              <mc:Choice xmlns:v="urn:schemas-microsoft-com:vml" Requires="v">
                <p:oleObj spid="_x0000_s113716" name="Equation" r:id="rId7" imgW="203112" imgH="241195" progId="Equation.3">
                  <p:embed/>
                </p:oleObj>
              </mc:Choice>
              <mc:Fallback>
                <p:oleObj name="Equation" r:id="rId7" imgW="203112" imgH="241195"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5900" y="4625975"/>
                        <a:ext cx="608013"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2" name="Rectangle 16"/>
          <p:cNvSpPr>
            <a:spLocks noChangeArrowheads="1"/>
          </p:cNvSpPr>
          <p:nvPr/>
        </p:nvSpPr>
        <p:spPr bwMode="auto">
          <a:xfrm>
            <a:off x="211138" y="5715000"/>
            <a:ext cx="72564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sym typeface="Symbol" panose="05050102010706020507" pitchFamily="18" charset="2"/>
              </a:rPr>
              <a:t> </a:t>
            </a:r>
            <a:r>
              <a:rPr lang="en-US" altLang="en-US">
                <a:sym typeface="Symbol" panose="05050102010706020507" pitchFamily="18" charset="2"/>
              </a:rPr>
              <a:t>for example</a:t>
            </a:r>
            <a:r>
              <a:rPr lang="en-US" altLang="en-US" sz="4000">
                <a:sym typeface="Symbol" panose="05050102010706020507" pitchFamily="18" charset="2"/>
              </a:rPr>
              <a:t>P[X</a:t>
            </a:r>
            <a:r>
              <a:rPr lang="en-US" altLang="en-US" sz="4000" baseline="30000">
                <a:sym typeface="Symbol" panose="05050102010706020507" pitchFamily="18" charset="2"/>
              </a:rPr>
              <a:t>2</a:t>
            </a:r>
            <a:r>
              <a:rPr lang="en-US" altLang="en-US" sz="4000" baseline="-25000">
                <a:sym typeface="Symbol" panose="05050102010706020507" pitchFamily="18" charset="2"/>
              </a:rPr>
              <a:t>10</a:t>
            </a:r>
            <a:r>
              <a:rPr lang="en-US" altLang="en-US" sz="4000">
                <a:sym typeface="Symbol" panose="05050102010706020507" pitchFamily="18" charset="2"/>
              </a:rPr>
              <a:t> ≥         </a:t>
            </a:r>
            <a:r>
              <a:rPr lang="en-US" altLang="en-US" sz="4000"/>
              <a:t>] = 0.05</a:t>
            </a:r>
          </a:p>
        </p:txBody>
      </p:sp>
      <p:graphicFrame>
        <p:nvGraphicFramePr>
          <p:cNvPr id="113673" name="Object 16"/>
          <p:cNvGraphicFramePr>
            <a:graphicFrameLocks noChangeAspect="1"/>
          </p:cNvGraphicFramePr>
          <p:nvPr/>
        </p:nvGraphicFramePr>
        <p:xfrm>
          <a:off x="4419600" y="5410200"/>
          <a:ext cx="1123950" cy="1117600"/>
        </p:xfrm>
        <a:graphic>
          <a:graphicData uri="http://schemas.openxmlformats.org/presentationml/2006/ole">
            <mc:AlternateContent xmlns:mc="http://schemas.openxmlformats.org/markup-compatibility/2006">
              <mc:Choice xmlns:v="urn:schemas-microsoft-com:vml" Requires="v">
                <p:oleObj spid="_x0000_s113717" name="Equation" r:id="rId9" imgW="291973" imgH="241195" progId="Equation.3">
                  <p:embed/>
                </p:oleObj>
              </mc:Choice>
              <mc:Fallback>
                <p:oleObj name="Equation" r:id="rId9" imgW="291973" imgH="24119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5410200"/>
                        <a:ext cx="1123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5"/>
          <p:cNvSpPr txBox="1">
            <a:spLocks noChangeArrowheads="1"/>
          </p:cNvSpPr>
          <p:nvPr/>
        </p:nvSpPr>
        <p:spPr bwMode="auto">
          <a:xfrm>
            <a:off x="8529638" y="5105400"/>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a:t>x</a:t>
            </a:r>
          </a:p>
        </p:txBody>
      </p:sp>
      <p:sp>
        <p:nvSpPr>
          <p:cNvPr id="31751" name="Text Box 6"/>
          <p:cNvSpPr txBox="1">
            <a:spLocks noChangeArrowheads="1"/>
          </p:cNvSpPr>
          <p:nvPr/>
        </p:nvSpPr>
        <p:spPr bwMode="auto">
          <a:xfrm>
            <a:off x="381000" y="2057400"/>
            <a:ext cx="74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i="1">
                <a:latin typeface="Times New Roman" panose="02020603050405020304" pitchFamily="18" charset="0"/>
                <a:cs typeface="Times New Roman" panose="02020603050405020304" pitchFamily="18" charset="0"/>
              </a:rPr>
              <a:t>f</a:t>
            </a:r>
            <a:r>
              <a:rPr lang="en-US" altLang="en-US" sz="2800" b="1"/>
              <a:t>(x)</a:t>
            </a:r>
          </a:p>
        </p:txBody>
      </p:sp>
      <p:graphicFrame>
        <p:nvGraphicFramePr>
          <p:cNvPr id="10" name="Chart 9"/>
          <p:cNvGraphicFramePr/>
          <p:nvPr/>
        </p:nvGraphicFramePr>
        <p:xfrm>
          <a:off x="914400" y="1447800"/>
          <a:ext cx="79248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a:spLocks noChangeArrowheads="1"/>
          </p:cNvSpPr>
          <p:nvPr/>
        </p:nvSpPr>
        <p:spPr bwMode="auto">
          <a:xfrm>
            <a:off x="304800" y="4953000"/>
            <a:ext cx="5146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sym typeface="Symbol" panose="05050102010706020507" pitchFamily="18" charset="2"/>
              </a:rPr>
              <a:t> </a:t>
            </a:r>
            <a:r>
              <a:rPr lang="en-US" altLang="en-US" sz="4000">
                <a:sym typeface="Symbol" panose="05050102010706020507" pitchFamily="18" charset="2"/>
              </a:rPr>
              <a:t>P[X</a:t>
            </a:r>
            <a:r>
              <a:rPr lang="en-US" altLang="en-US" sz="4000" baseline="30000">
                <a:sym typeface="Symbol" panose="05050102010706020507" pitchFamily="18" charset="2"/>
              </a:rPr>
              <a:t>2</a:t>
            </a:r>
            <a:r>
              <a:rPr lang="en-US" altLang="en-US" sz="4000" baseline="-25000">
                <a:sym typeface="Symbol" panose="05050102010706020507" pitchFamily="18" charset="2"/>
              </a:rPr>
              <a:t>10</a:t>
            </a:r>
            <a:r>
              <a:rPr lang="en-US" altLang="en-US" sz="4000">
                <a:sym typeface="Symbol" panose="05050102010706020507" pitchFamily="18" charset="2"/>
              </a:rPr>
              <a:t> ≥        </a:t>
            </a:r>
            <a:r>
              <a:rPr lang="en-US" altLang="en-US" sz="4000"/>
              <a:t>] = 0.05</a:t>
            </a:r>
          </a:p>
        </p:txBody>
      </p:sp>
      <p:graphicFrame>
        <p:nvGraphicFramePr>
          <p:cNvPr id="100354" name="Object 2"/>
          <p:cNvGraphicFramePr>
            <a:graphicFrameLocks noChangeAspect="1"/>
          </p:cNvGraphicFramePr>
          <p:nvPr/>
        </p:nvGraphicFramePr>
        <p:xfrm>
          <a:off x="2228850" y="4648200"/>
          <a:ext cx="1123950" cy="1117600"/>
        </p:xfrm>
        <a:graphic>
          <a:graphicData uri="http://schemas.openxmlformats.org/presentationml/2006/ole">
            <mc:AlternateContent xmlns:mc="http://schemas.openxmlformats.org/markup-compatibility/2006">
              <mc:Choice xmlns:v="urn:schemas-microsoft-com:vml" Requires="v">
                <p:oleObj spid="_x0000_s114735" name="Equation" r:id="rId4" imgW="291973" imgH="241195" progId="Equation.3">
                  <p:embed/>
                </p:oleObj>
              </mc:Choice>
              <mc:Fallback>
                <p:oleObj name="Equation" r:id="rId4" imgW="291973" imgH="2411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4648200"/>
                        <a:ext cx="1123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5" name="Text Box 15"/>
          <p:cNvSpPr txBox="1">
            <a:spLocks noChangeArrowheads="1"/>
          </p:cNvSpPr>
          <p:nvPr/>
        </p:nvSpPr>
        <p:spPr bwMode="auto">
          <a:xfrm>
            <a:off x="304800" y="5334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Probability to the right of      is </a:t>
            </a:r>
            <a:r>
              <a:rPr lang="el-GR" altLang="en-US" sz="3600"/>
              <a:t>α</a:t>
            </a:r>
            <a:r>
              <a:rPr lang="en-US" altLang="en-US" sz="3600"/>
              <a:t>.      </a:t>
            </a:r>
          </a:p>
        </p:txBody>
      </p:sp>
      <p:graphicFrame>
        <p:nvGraphicFramePr>
          <p:cNvPr id="114696" name="Object 3"/>
          <p:cNvGraphicFramePr>
            <a:graphicFrameLocks noChangeAspect="1"/>
          </p:cNvGraphicFramePr>
          <p:nvPr/>
        </p:nvGraphicFramePr>
        <p:xfrm>
          <a:off x="5291138" y="234950"/>
          <a:ext cx="696912" cy="998538"/>
        </p:xfrm>
        <a:graphic>
          <a:graphicData uri="http://schemas.openxmlformats.org/presentationml/2006/ole">
            <mc:AlternateContent xmlns:mc="http://schemas.openxmlformats.org/markup-compatibility/2006">
              <mc:Choice xmlns:v="urn:schemas-microsoft-com:vml" Requires="v">
                <p:oleObj spid="_x0000_s114736" name="Equation" r:id="rId6" imgW="203112" imgH="241195" progId="Equation.3">
                  <p:embed/>
                </p:oleObj>
              </mc:Choice>
              <mc:Fallback>
                <p:oleObj name="Equation" r:id="rId6" imgW="203112" imgH="24119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1138" y="234950"/>
                        <a:ext cx="696912"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Straight Connector 12"/>
          <p:cNvCxnSpPr/>
          <p:nvPr/>
        </p:nvCxnSpPr>
        <p:spPr>
          <a:xfrm rot="5400000" flipH="1" flipV="1">
            <a:off x="5836444" y="4266406"/>
            <a:ext cx="1981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7010400" y="33528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0.05</a:t>
            </a:r>
          </a:p>
        </p:txBody>
      </p:sp>
      <p:sp>
        <p:nvSpPr>
          <p:cNvPr id="15" name="Rectangle 14"/>
          <p:cNvSpPr>
            <a:spLocks noChangeArrowheads="1"/>
          </p:cNvSpPr>
          <p:nvPr/>
        </p:nvSpPr>
        <p:spPr bwMode="auto">
          <a:xfrm>
            <a:off x="228600" y="5892800"/>
            <a:ext cx="6067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ym typeface="Symbol" panose="05050102010706020507" pitchFamily="18" charset="2"/>
              </a:rPr>
              <a:t> = 1 - </a:t>
            </a:r>
            <a:r>
              <a:rPr lang="en-US" altLang="en-US" sz="4000">
                <a:sym typeface="Symbol" panose="05050102010706020507" pitchFamily="18" charset="2"/>
              </a:rPr>
              <a:t>P[X</a:t>
            </a:r>
            <a:r>
              <a:rPr lang="en-US" altLang="en-US" sz="4000" baseline="30000">
                <a:sym typeface="Symbol" panose="05050102010706020507" pitchFamily="18" charset="2"/>
              </a:rPr>
              <a:t>2</a:t>
            </a:r>
            <a:r>
              <a:rPr lang="en-US" altLang="en-US" sz="4000" baseline="-25000">
                <a:sym typeface="Symbol" panose="05050102010706020507" pitchFamily="18" charset="2"/>
              </a:rPr>
              <a:t>10</a:t>
            </a:r>
            <a:r>
              <a:rPr lang="en-US" altLang="en-US" sz="4000">
                <a:sym typeface="Symbol" panose="05050102010706020507" pitchFamily="18" charset="2"/>
              </a:rPr>
              <a:t> ≥        </a:t>
            </a:r>
            <a:r>
              <a:rPr lang="en-US" altLang="en-US" sz="4000"/>
              <a:t>] = 0.95</a:t>
            </a:r>
          </a:p>
        </p:txBody>
      </p:sp>
      <p:graphicFrame>
        <p:nvGraphicFramePr>
          <p:cNvPr id="16" name="Object 5"/>
          <p:cNvGraphicFramePr>
            <a:graphicFrameLocks noChangeAspect="1"/>
          </p:cNvGraphicFramePr>
          <p:nvPr/>
        </p:nvGraphicFramePr>
        <p:xfrm>
          <a:off x="3200400" y="5562600"/>
          <a:ext cx="1276350" cy="1117600"/>
        </p:xfrm>
        <a:graphic>
          <a:graphicData uri="http://schemas.openxmlformats.org/presentationml/2006/ole">
            <mc:AlternateContent xmlns:mc="http://schemas.openxmlformats.org/markup-compatibility/2006">
              <mc:Choice xmlns:v="urn:schemas-microsoft-com:vml" Requires="v">
                <p:oleObj spid="_x0000_s114737" name="Equation" r:id="rId8" imgW="291973" imgH="241195" progId="Equation.3">
                  <p:embed/>
                </p:oleObj>
              </mc:Choice>
              <mc:Fallback>
                <p:oleObj name="Equation" r:id="rId8" imgW="291973"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5562600"/>
                        <a:ext cx="12763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6858000" y="4018320"/>
              <a:ext cx="581040" cy="214560"/>
            </p14:xfrm>
          </p:contentPart>
        </mc:Choice>
        <mc:Fallback xmlns="">
          <p:pic>
            <p:nvPicPr>
              <p:cNvPr id="2" name="Ink 1"/>
              <p:cNvPicPr/>
              <p:nvPr/>
            </p:nvPicPr>
            <p:blipFill>
              <a:blip r:embed="rId11"/>
              <a:stretch>
                <a:fillRect/>
              </a:stretch>
            </p:blipFill>
            <p:spPr>
              <a:xfrm>
                <a:off x="6842160" y="3954960"/>
                <a:ext cx="6127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Ink 2"/>
              <p14:cNvContentPartPr/>
              <p14:nvPr/>
            </p14:nvContentPartPr>
            <p14:xfrm>
              <a:off x="6849360" y="4116600"/>
              <a:ext cx="545040" cy="152280"/>
            </p14:xfrm>
          </p:contentPart>
        </mc:Choice>
        <mc:Fallback xmlns="">
          <p:pic>
            <p:nvPicPr>
              <p:cNvPr id="3" name="Ink 2"/>
              <p:cNvPicPr/>
              <p:nvPr/>
            </p:nvPicPr>
            <p:blipFill>
              <a:blip r:embed="rId13"/>
              <a:stretch>
                <a:fillRect/>
              </a:stretch>
            </p:blipFill>
            <p:spPr>
              <a:xfrm>
                <a:off x="6833520" y="4053240"/>
                <a:ext cx="5767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p14:cNvContentPartPr/>
              <p14:nvPr/>
            </p14:nvContentPartPr>
            <p14:xfrm>
              <a:off x="7385040" y="4179240"/>
              <a:ext cx="518040" cy="89640"/>
            </p14:xfrm>
          </p:contentPart>
        </mc:Choice>
        <mc:Fallback xmlns="">
          <p:pic>
            <p:nvPicPr>
              <p:cNvPr id="4" name="Ink 3"/>
              <p:cNvPicPr/>
              <p:nvPr/>
            </p:nvPicPr>
            <p:blipFill>
              <a:blip r:embed="rId15"/>
              <a:stretch>
                <a:fillRect/>
              </a:stretch>
            </p:blipFill>
            <p:spPr>
              <a:xfrm>
                <a:off x="7369200" y="4115880"/>
                <a:ext cx="5497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p14:cNvContentPartPr/>
              <p14:nvPr/>
            </p14:nvContentPartPr>
            <p14:xfrm>
              <a:off x="7911720" y="4250520"/>
              <a:ext cx="321840" cy="36000"/>
            </p14:xfrm>
          </p:contentPart>
        </mc:Choice>
        <mc:Fallback xmlns="">
          <p:pic>
            <p:nvPicPr>
              <p:cNvPr id="5" name="Ink 4"/>
              <p:cNvPicPr/>
              <p:nvPr/>
            </p:nvPicPr>
            <p:blipFill>
              <a:blip r:embed="rId17"/>
              <a:stretch>
                <a:fillRect/>
              </a:stretch>
            </p:blipFill>
            <p:spPr>
              <a:xfrm>
                <a:off x="7895880" y="4187160"/>
                <a:ext cx="353520" cy="162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blinds(horizontal)">
                                      <p:cBhvr>
                                        <p:cTn id="7" dur="500"/>
                                        <p:tgtEl>
                                          <p:spTgt spid="317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50"/>
                                        </p:tgtEl>
                                        <p:attrNameLst>
                                          <p:attrName>style.visibility</p:attrName>
                                        </p:attrNameLst>
                                      </p:cBhvr>
                                      <p:to>
                                        <p:strVal val="visible"/>
                                      </p:to>
                                    </p:set>
                                    <p:animEffect transition="in" filter="blinds(horizontal)">
                                      <p:cBhvr>
                                        <p:cTn id="10" dur="500"/>
                                        <p:tgtEl>
                                          <p:spTgt spid="31750"/>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035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6" grpId="0"/>
      <p:bldP spid="14" grpId="0"/>
      <p:bldP spid="1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1600200" y="1295400"/>
            <a:ext cx="6096000" cy="3200400"/>
            <a:chOff x="768" y="336"/>
            <a:chExt cx="3840" cy="2016"/>
          </a:xfrm>
        </p:grpSpPr>
        <p:sp>
          <p:nvSpPr>
            <p:cNvPr id="115715" name="Rectangle 6"/>
            <p:cNvSpPr>
              <a:spLocks noChangeArrowheads="1"/>
            </p:cNvSpPr>
            <p:nvPr/>
          </p:nvSpPr>
          <p:spPr bwMode="auto">
            <a:xfrm>
              <a:off x="768" y="33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5716" name="Rectangle 7"/>
            <p:cNvSpPr>
              <a:spLocks noChangeArrowheads="1"/>
            </p:cNvSpPr>
            <p:nvPr/>
          </p:nvSpPr>
          <p:spPr bwMode="auto">
            <a:xfrm>
              <a:off x="1728" y="336"/>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5717" name="Rectangle 8"/>
            <p:cNvSpPr>
              <a:spLocks noChangeArrowheads="1"/>
            </p:cNvSpPr>
            <p:nvPr/>
          </p:nvSpPr>
          <p:spPr bwMode="auto">
            <a:xfrm>
              <a:off x="2400" y="336"/>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3600"/>
                <a:t>P[</a:t>
              </a:r>
              <a:r>
                <a:rPr lang="en-US" altLang="en-US" sz="2400">
                  <a:sym typeface="Symbol" panose="05050102010706020507" pitchFamily="18" charset="2"/>
                </a:rPr>
                <a:t>X</a:t>
              </a:r>
              <a:r>
                <a:rPr lang="en-US" altLang="en-US" sz="2400" baseline="30000">
                  <a:sym typeface="Symbol" panose="05050102010706020507" pitchFamily="18" charset="2"/>
                </a:rPr>
                <a:t>2 </a:t>
              </a:r>
              <a:r>
                <a:rPr lang="en-US" altLang="en-US" sz="2400" baseline="-25000">
                  <a:sym typeface="Symbol" panose="05050102010706020507" pitchFamily="18" charset="2"/>
                </a:rPr>
                <a:t></a:t>
              </a:r>
              <a:r>
                <a:rPr lang="en-US" altLang="en-US" sz="2400">
                  <a:sym typeface="Symbol" panose="05050102010706020507" pitchFamily="18" charset="2"/>
                </a:rPr>
                <a:t> ≤ t</a:t>
              </a:r>
              <a:r>
                <a:rPr lang="en-US" altLang="en-US" sz="3600">
                  <a:sym typeface="Symbol" panose="05050102010706020507" pitchFamily="18" charset="2"/>
                </a:rPr>
                <a:t>]</a:t>
              </a:r>
            </a:p>
          </p:txBody>
        </p:sp>
        <p:sp>
          <p:nvSpPr>
            <p:cNvPr id="115718" name="Rectangle 9"/>
            <p:cNvSpPr>
              <a:spLocks noChangeArrowheads="1"/>
            </p:cNvSpPr>
            <p:nvPr/>
          </p:nvSpPr>
          <p:spPr bwMode="auto">
            <a:xfrm>
              <a:off x="3696" y="33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15719" name="Rectangle 10"/>
            <p:cNvSpPr>
              <a:spLocks noChangeArrowheads="1"/>
            </p:cNvSpPr>
            <p:nvPr/>
          </p:nvSpPr>
          <p:spPr bwMode="auto">
            <a:xfrm>
              <a:off x="768"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15720" name="Rectangle 11"/>
            <p:cNvSpPr>
              <a:spLocks noChangeArrowheads="1"/>
            </p:cNvSpPr>
            <p:nvPr/>
          </p:nvSpPr>
          <p:spPr bwMode="auto">
            <a:xfrm>
              <a:off x="1728" y="816"/>
              <a:ext cx="8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0.90</a:t>
              </a:r>
            </a:p>
          </p:txBody>
        </p:sp>
        <p:sp>
          <p:nvSpPr>
            <p:cNvPr id="115721" name="Rectangle 12"/>
            <p:cNvSpPr>
              <a:spLocks noChangeArrowheads="1"/>
            </p:cNvSpPr>
            <p:nvPr/>
          </p:nvSpPr>
          <p:spPr bwMode="auto">
            <a:xfrm>
              <a:off x="2400" y="816"/>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0.95</a:t>
              </a:r>
            </a:p>
          </p:txBody>
        </p:sp>
        <p:sp>
          <p:nvSpPr>
            <p:cNvPr id="115722" name="Rectangle 14"/>
            <p:cNvSpPr>
              <a:spLocks noChangeArrowheads="1"/>
            </p:cNvSpPr>
            <p:nvPr/>
          </p:nvSpPr>
          <p:spPr bwMode="auto">
            <a:xfrm>
              <a:off x="768" y="1296"/>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10</a:t>
              </a:r>
            </a:p>
          </p:txBody>
        </p:sp>
        <p:sp>
          <p:nvSpPr>
            <p:cNvPr id="115723" name="Rectangle 15"/>
            <p:cNvSpPr>
              <a:spLocks noChangeArrowheads="1"/>
            </p:cNvSpPr>
            <p:nvPr/>
          </p:nvSpPr>
          <p:spPr bwMode="auto">
            <a:xfrm>
              <a:off x="1728" y="1296"/>
              <a:ext cx="6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16.0</a:t>
              </a:r>
            </a:p>
          </p:txBody>
        </p:sp>
        <p:sp>
          <p:nvSpPr>
            <p:cNvPr id="115724" name="Rectangle 16"/>
            <p:cNvSpPr>
              <a:spLocks noChangeArrowheads="1"/>
            </p:cNvSpPr>
            <p:nvPr/>
          </p:nvSpPr>
          <p:spPr bwMode="auto">
            <a:xfrm>
              <a:off x="2400" y="129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18.3</a:t>
              </a:r>
            </a:p>
          </p:txBody>
        </p:sp>
        <p:sp>
          <p:nvSpPr>
            <p:cNvPr id="115725" name="Rectangle 18"/>
            <p:cNvSpPr>
              <a:spLocks noChangeArrowheads="1"/>
            </p:cNvSpPr>
            <p:nvPr/>
          </p:nvSpPr>
          <p:spPr bwMode="auto">
            <a:xfrm>
              <a:off x="768" y="1632"/>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11</a:t>
              </a:r>
            </a:p>
          </p:txBody>
        </p:sp>
        <p:sp>
          <p:nvSpPr>
            <p:cNvPr id="115726" name="Rectangle 19"/>
            <p:cNvSpPr>
              <a:spLocks noChangeArrowheads="1"/>
            </p:cNvSpPr>
            <p:nvPr/>
          </p:nvSpPr>
          <p:spPr bwMode="auto">
            <a:xfrm>
              <a:off x="1728" y="16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17.3</a:t>
              </a:r>
            </a:p>
          </p:txBody>
        </p:sp>
        <p:sp>
          <p:nvSpPr>
            <p:cNvPr id="115727" name="Rectangle 20"/>
            <p:cNvSpPr>
              <a:spLocks noChangeArrowheads="1"/>
            </p:cNvSpPr>
            <p:nvPr/>
          </p:nvSpPr>
          <p:spPr bwMode="auto">
            <a:xfrm>
              <a:off x="2400" y="1632"/>
              <a:ext cx="12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19.7</a:t>
              </a:r>
            </a:p>
          </p:txBody>
        </p:sp>
        <p:sp>
          <p:nvSpPr>
            <p:cNvPr id="115728" name="Rectangle 21"/>
            <p:cNvSpPr>
              <a:spLocks noChangeArrowheads="1"/>
            </p:cNvSpPr>
            <p:nvPr/>
          </p:nvSpPr>
          <p:spPr bwMode="auto">
            <a:xfrm>
              <a:off x="3120" y="1632"/>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21.9</a:t>
              </a:r>
            </a:p>
          </p:txBody>
        </p:sp>
        <p:sp>
          <p:nvSpPr>
            <p:cNvPr id="115729" name="Rectangle 22"/>
            <p:cNvSpPr>
              <a:spLocks noChangeArrowheads="1"/>
            </p:cNvSpPr>
            <p:nvPr/>
          </p:nvSpPr>
          <p:spPr bwMode="auto">
            <a:xfrm>
              <a:off x="768" y="2016"/>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12</a:t>
              </a:r>
            </a:p>
          </p:txBody>
        </p:sp>
        <p:sp>
          <p:nvSpPr>
            <p:cNvPr id="115730" name="Rectangle 23"/>
            <p:cNvSpPr>
              <a:spLocks noChangeArrowheads="1"/>
            </p:cNvSpPr>
            <p:nvPr/>
          </p:nvSpPr>
          <p:spPr bwMode="auto">
            <a:xfrm>
              <a:off x="1728" y="2016"/>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18.5</a:t>
              </a:r>
            </a:p>
          </p:txBody>
        </p:sp>
        <p:sp>
          <p:nvSpPr>
            <p:cNvPr id="115731" name="Rectangle 24"/>
            <p:cNvSpPr>
              <a:spLocks noChangeArrowheads="1"/>
            </p:cNvSpPr>
            <p:nvPr/>
          </p:nvSpPr>
          <p:spPr bwMode="auto">
            <a:xfrm>
              <a:off x="2400" y="2016"/>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21.0</a:t>
              </a:r>
            </a:p>
          </p:txBody>
        </p:sp>
        <p:sp>
          <p:nvSpPr>
            <p:cNvPr id="115732" name="Rectangle 25"/>
            <p:cNvSpPr>
              <a:spLocks noChangeArrowheads="1"/>
            </p:cNvSpPr>
            <p:nvPr/>
          </p:nvSpPr>
          <p:spPr bwMode="auto">
            <a:xfrm>
              <a:off x="3120" y="201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23.3</a:t>
              </a:r>
            </a:p>
          </p:txBody>
        </p:sp>
        <p:sp>
          <p:nvSpPr>
            <p:cNvPr id="115733" name="Line 26"/>
            <p:cNvSpPr>
              <a:spLocks noChangeShapeType="1"/>
            </p:cNvSpPr>
            <p:nvPr/>
          </p:nvSpPr>
          <p:spPr bwMode="auto">
            <a:xfrm>
              <a:off x="1728"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4" name="Line 27"/>
            <p:cNvSpPr>
              <a:spLocks noChangeShapeType="1"/>
            </p:cNvSpPr>
            <p:nvPr/>
          </p:nvSpPr>
          <p:spPr bwMode="auto">
            <a:xfrm>
              <a:off x="2400"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5" name="Line 28"/>
            <p:cNvSpPr>
              <a:spLocks noChangeShapeType="1"/>
            </p:cNvSpPr>
            <p:nvPr/>
          </p:nvSpPr>
          <p:spPr bwMode="auto">
            <a:xfrm>
              <a:off x="3888"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6" name="Line 29"/>
            <p:cNvSpPr>
              <a:spLocks noChangeShapeType="1"/>
            </p:cNvSpPr>
            <p:nvPr/>
          </p:nvSpPr>
          <p:spPr bwMode="auto">
            <a:xfrm>
              <a:off x="768" y="8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7" name="Line 30"/>
            <p:cNvSpPr>
              <a:spLocks noChangeShapeType="1"/>
            </p:cNvSpPr>
            <p:nvPr/>
          </p:nvSpPr>
          <p:spPr bwMode="auto">
            <a:xfrm>
              <a:off x="768" y="129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8" name="Line 31"/>
            <p:cNvSpPr>
              <a:spLocks noChangeShapeType="1"/>
            </p:cNvSpPr>
            <p:nvPr/>
          </p:nvSpPr>
          <p:spPr bwMode="auto">
            <a:xfrm>
              <a:off x="768" y="1632"/>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9" name="Line 32"/>
            <p:cNvSpPr>
              <a:spLocks noChangeShapeType="1"/>
            </p:cNvSpPr>
            <p:nvPr/>
          </p:nvSpPr>
          <p:spPr bwMode="auto">
            <a:xfrm>
              <a:off x="768" y="20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0" name="Line 33"/>
            <p:cNvSpPr>
              <a:spLocks noChangeShapeType="1"/>
            </p:cNvSpPr>
            <p:nvPr/>
          </p:nvSpPr>
          <p:spPr bwMode="auto">
            <a:xfrm>
              <a:off x="768" y="33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1" name="Line 34"/>
            <p:cNvSpPr>
              <a:spLocks noChangeShapeType="1"/>
            </p:cNvSpPr>
            <p:nvPr/>
          </p:nvSpPr>
          <p:spPr bwMode="auto">
            <a:xfrm>
              <a:off x="768" y="1296"/>
              <a:ext cx="0" cy="104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2" name="Line 35"/>
            <p:cNvSpPr>
              <a:spLocks noChangeShapeType="1"/>
            </p:cNvSpPr>
            <p:nvPr/>
          </p:nvSpPr>
          <p:spPr bwMode="auto">
            <a:xfrm>
              <a:off x="4608" y="336"/>
              <a:ext cx="0" cy="200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3" name="Line 36"/>
            <p:cNvSpPr>
              <a:spLocks noChangeShapeType="1"/>
            </p:cNvSpPr>
            <p:nvPr/>
          </p:nvSpPr>
          <p:spPr bwMode="auto">
            <a:xfrm>
              <a:off x="768" y="336"/>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4" name="Line 37"/>
            <p:cNvSpPr>
              <a:spLocks noChangeShapeType="1"/>
            </p:cNvSpPr>
            <p:nvPr/>
          </p:nvSpPr>
          <p:spPr bwMode="auto">
            <a:xfrm>
              <a:off x="768" y="2342"/>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5" name="Line 38"/>
            <p:cNvSpPr>
              <a:spLocks noChangeShapeType="1"/>
            </p:cNvSpPr>
            <p:nvPr/>
          </p:nvSpPr>
          <p:spPr bwMode="auto">
            <a:xfrm>
              <a:off x="768" y="816"/>
              <a:ext cx="96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6" name="Line 39"/>
            <p:cNvSpPr>
              <a:spLocks noChangeShapeType="1"/>
            </p:cNvSpPr>
            <p:nvPr/>
          </p:nvSpPr>
          <p:spPr bwMode="auto">
            <a:xfrm>
              <a:off x="1728" y="12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7" name="Line 40"/>
            <p:cNvSpPr>
              <a:spLocks noChangeShapeType="1"/>
            </p:cNvSpPr>
            <p:nvPr/>
          </p:nvSpPr>
          <p:spPr bwMode="auto">
            <a:xfrm>
              <a:off x="3120" y="86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8" name="Text Box 41"/>
            <p:cNvSpPr txBox="1">
              <a:spLocks noChangeArrowheads="1"/>
            </p:cNvSpPr>
            <p:nvPr/>
          </p:nvSpPr>
          <p:spPr bwMode="auto">
            <a:xfrm>
              <a:off x="3158" y="816"/>
              <a:ext cx="7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0.975</a:t>
              </a:r>
            </a:p>
          </p:txBody>
        </p:sp>
        <p:sp>
          <p:nvSpPr>
            <p:cNvPr id="115749" name="Text Box 42"/>
            <p:cNvSpPr txBox="1">
              <a:spLocks noChangeArrowheads="1"/>
            </p:cNvSpPr>
            <p:nvPr/>
          </p:nvSpPr>
          <p:spPr bwMode="auto">
            <a:xfrm>
              <a:off x="3168" y="1296"/>
              <a:ext cx="5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20.5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5"/>
          <p:cNvSpPr txBox="1">
            <a:spLocks noChangeArrowheads="1"/>
          </p:cNvSpPr>
          <p:nvPr/>
        </p:nvSpPr>
        <p:spPr bwMode="auto">
          <a:xfrm>
            <a:off x="8529638" y="5105400"/>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a:t>x</a:t>
            </a:r>
          </a:p>
        </p:txBody>
      </p:sp>
      <p:sp>
        <p:nvSpPr>
          <p:cNvPr id="116739" name="Text Box 6"/>
          <p:cNvSpPr txBox="1">
            <a:spLocks noChangeArrowheads="1"/>
          </p:cNvSpPr>
          <p:nvPr/>
        </p:nvSpPr>
        <p:spPr bwMode="auto">
          <a:xfrm>
            <a:off x="381000" y="2057400"/>
            <a:ext cx="74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i="1">
                <a:latin typeface="Times New Roman" panose="02020603050405020304" pitchFamily="18" charset="0"/>
                <a:cs typeface="Times New Roman" panose="02020603050405020304" pitchFamily="18" charset="0"/>
              </a:rPr>
              <a:t>f</a:t>
            </a:r>
            <a:r>
              <a:rPr lang="en-US" altLang="en-US" sz="2800" b="1"/>
              <a:t>(x)</a:t>
            </a:r>
          </a:p>
        </p:txBody>
      </p:sp>
      <p:graphicFrame>
        <p:nvGraphicFramePr>
          <p:cNvPr id="10" name="Chart 9"/>
          <p:cNvGraphicFramePr/>
          <p:nvPr/>
        </p:nvGraphicFramePr>
        <p:xfrm>
          <a:off x="914400" y="1447800"/>
          <a:ext cx="79248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116741" name="Rectangle 5"/>
          <p:cNvSpPr>
            <a:spLocks noChangeArrowheads="1"/>
          </p:cNvSpPr>
          <p:nvPr/>
        </p:nvSpPr>
        <p:spPr bwMode="auto">
          <a:xfrm>
            <a:off x="304800" y="5816600"/>
            <a:ext cx="5146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sym typeface="Symbol" panose="05050102010706020507" pitchFamily="18" charset="2"/>
              </a:rPr>
              <a:t> </a:t>
            </a:r>
            <a:r>
              <a:rPr lang="en-US" altLang="en-US" sz="4000">
                <a:sym typeface="Symbol" panose="05050102010706020507" pitchFamily="18" charset="2"/>
              </a:rPr>
              <a:t>P[X</a:t>
            </a:r>
            <a:r>
              <a:rPr lang="en-US" altLang="en-US" sz="4000" baseline="30000">
                <a:sym typeface="Symbol" panose="05050102010706020507" pitchFamily="18" charset="2"/>
              </a:rPr>
              <a:t>2</a:t>
            </a:r>
            <a:r>
              <a:rPr lang="en-US" altLang="en-US" sz="4000" baseline="-25000">
                <a:sym typeface="Symbol" panose="05050102010706020507" pitchFamily="18" charset="2"/>
              </a:rPr>
              <a:t>10</a:t>
            </a:r>
            <a:r>
              <a:rPr lang="en-US" altLang="en-US" sz="4000">
                <a:sym typeface="Symbol" panose="05050102010706020507" pitchFamily="18" charset="2"/>
              </a:rPr>
              <a:t> ≥        </a:t>
            </a:r>
            <a:r>
              <a:rPr lang="en-US" altLang="en-US" sz="4000"/>
              <a:t>] = 0.05</a:t>
            </a:r>
          </a:p>
        </p:txBody>
      </p:sp>
      <p:graphicFrame>
        <p:nvGraphicFramePr>
          <p:cNvPr id="116742" name="Object 2"/>
          <p:cNvGraphicFramePr>
            <a:graphicFrameLocks noChangeAspect="1"/>
          </p:cNvGraphicFramePr>
          <p:nvPr/>
        </p:nvGraphicFramePr>
        <p:xfrm>
          <a:off x="2228850" y="5511800"/>
          <a:ext cx="1123950" cy="1117600"/>
        </p:xfrm>
        <a:graphic>
          <a:graphicData uri="http://schemas.openxmlformats.org/presentationml/2006/ole">
            <mc:AlternateContent xmlns:mc="http://schemas.openxmlformats.org/markup-compatibility/2006">
              <mc:Choice xmlns:v="urn:schemas-microsoft-com:vml" Requires="v">
                <p:oleObj spid="_x0000_s116778" name="Equation" r:id="rId4" imgW="291973" imgH="241195" progId="Equation.3">
                  <p:embed/>
                </p:oleObj>
              </mc:Choice>
              <mc:Fallback>
                <p:oleObj name="Equation" r:id="rId4" imgW="291973" imgH="2411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5511800"/>
                        <a:ext cx="1123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3" name="Text Box 15"/>
          <p:cNvSpPr txBox="1">
            <a:spLocks noChangeArrowheads="1"/>
          </p:cNvSpPr>
          <p:nvPr/>
        </p:nvSpPr>
        <p:spPr bwMode="auto">
          <a:xfrm>
            <a:off x="304800" y="5334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Probability to the right of      is r.      </a:t>
            </a:r>
          </a:p>
        </p:txBody>
      </p:sp>
      <p:graphicFrame>
        <p:nvGraphicFramePr>
          <p:cNvPr id="116744" name="Object 3"/>
          <p:cNvGraphicFramePr>
            <a:graphicFrameLocks noChangeAspect="1"/>
          </p:cNvGraphicFramePr>
          <p:nvPr/>
        </p:nvGraphicFramePr>
        <p:xfrm>
          <a:off x="5334000" y="260350"/>
          <a:ext cx="609600" cy="946150"/>
        </p:xfrm>
        <a:graphic>
          <a:graphicData uri="http://schemas.openxmlformats.org/presentationml/2006/ole">
            <mc:AlternateContent xmlns:mc="http://schemas.openxmlformats.org/markup-compatibility/2006">
              <mc:Choice xmlns:v="urn:schemas-microsoft-com:vml" Requires="v">
                <p:oleObj spid="_x0000_s116779" name="Equation" r:id="rId6" imgW="177646" imgH="228402" progId="Equation.3">
                  <p:embed/>
                </p:oleObj>
              </mc:Choice>
              <mc:Fallback>
                <p:oleObj name="Equation" r:id="rId6" imgW="177646" imgH="22840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60350"/>
                        <a:ext cx="60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Straight Connector 12"/>
          <p:cNvCxnSpPr/>
          <p:nvPr/>
        </p:nvCxnSpPr>
        <p:spPr>
          <a:xfrm rot="5400000" flipH="1" flipV="1">
            <a:off x="5836444" y="4648994"/>
            <a:ext cx="19812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16746" name="Object 4"/>
          <p:cNvGraphicFramePr>
            <a:graphicFrameLocks noChangeAspect="1"/>
          </p:cNvGraphicFramePr>
          <p:nvPr/>
        </p:nvGraphicFramePr>
        <p:xfrm>
          <a:off x="1395413" y="5022850"/>
          <a:ext cx="7083425" cy="793750"/>
        </p:xfrm>
        <a:graphic>
          <a:graphicData uri="http://schemas.openxmlformats.org/presentationml/2006/ole">
            <mc:AlternateContent xmlns:mc="http://schemas.openxmlformats.org/markup-compatibility/2006">
              <mc:Choice xmlns:v="urn:schemas-microsoft-com:vml" Requires="v">
                <p:oleObj spid="_x0000_s116780" name="Equation" r:id="rId8" imgW="2311400" imgH="241300" progId="Equation.3">
                  <p:embed/>
                </p:oleObj>
              </mc:Choice>
              <mc:Fallback>
                <p:oleObj name="Equation" r:id="rId8" imgW="2311400" imgH="2413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5413" y="5022850"/>
                        <a:ext cx="70834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7" name="TextBox 13"/>
          <p:cNvSpPr txBox="1">
            <a:spLocks noChangeArrowheads="1"/>
          </p:cNvSpPr>
          <p:nvPr/>
        </p:nvSpPr>
        <p:spPr bwMode="auto">
          <a:xfrm>
            <a:off x="7010400" y="38862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0.05</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228600" y="1477963"/>
            <a:ext cx="89154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38. Consider  a chi – squared random variable with 15 degrees of freedom.</a:t>
            </a:r>
          </a:p>
          <a:p>
            <a:pPr eaLnBrk="1" hangingPunct="1">
              <a:spcBef>
                <a:spcPct val="0"/>
              </a:spcBef>
              <a:buFontTx/>
              <a:buNone/>
            </a:pPr>
            <a:endParaRPr lang="en-US" altLang="en-US" sz="4000"/>
          </a:p>
          <a:p>
            <a:pPr eaLnBrk="1" hangingPunct="1">
              <a:spcBef>
                <a:spcPct val="0"/>
              </a:spcBef>
              <a:buFontTx/>
              <a:buNone/>
            </a:pPr>
            <a:r>
              <a:rPr lang="en-US" altLang="en-US" sz="4000"/>
              <a:t>(i) What is the mean of</a:t>
            </a:r>
          </a:p>
        </p:txBody>
      </p:sp>
      <p:graphicFrame>
        <p:nvGraphicFramePr>
          <p:cNvPr id="117763" name="Object 3"/>
          <p:cNvGraphicFramePr>
            <a:graphicFrameLocks noChangeAspect="1"/>
          </p:cNvGraphicFramePr>
          <p:nvPr/>
        </p:nvGraphicFramePr>
        <p:xfrm>
          <a:off x="5591175" y="3124200"/>
          <a:ext cx="1371600" cy="965200"/>
        </p:xfrm>
        <a:graphic>
          <a:graphicData uri="http://schemas.openxmlformats.org/presentationml/2006/ole">
            <mc:AlternateContent xmlns:mc="http://schemas.openxmlformats.org/markup-compatibility/2006">
              <mc:Choice xmlns:v="urn:schemas-microsoft-com:vml" Requires="v">
                <p:oleObj spid="_x0000_s117775" name="Equation" r:id="rId3" imgW="342751" imgH="241195" progId="Equation.3">
                  <p:embed/>
                </p:oleObj>
              </mc:Choice>
              <mc:Fallback>
                <p:oleObj name="Equation" r:id="rId3" imgW="342751"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3124200"/>
                        <a:ext cx="1371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6" name="Text Box 4"/>
          <p:cNvSpPr txBox="1">
            <a:spLocks noChangeArrowheads="1"/>
          </p:cNvSpPr>
          <p:nvPr/>
        </p:nvSpPr>
        <p:spPr bwMode="auto">
          <a:xfrm>
            <a:off x="247650" y="4449763"/>
            <a:ext cx="85915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Sol: Chi square distribution  is Gamma with </a:t>
            </a:r>
            <a:r>
              <a:rPr lang="en-US" altLang="en-US" sz="3600">
                <a:sym typeface="Symbol" panose="05050102010706020507" pitchFamily="18" charset="2"/>
              </a:rPr>
              <a:t> = </a:t>
            </a:r>
            <a:r>
              <a:rPr lang="en-US" altLang="en-US" sz="3600">
                <a:latin typeface="Symbol" panose="05050102010706020507" pitchFamily="18" charset="2"/>
                <a:sym typeface="Symbol" panose="05050102010706020507" pitchFamily="18" charset="2"/>
              </a:rPr>
              <a:t>g</a:t>
            </a:r>
            <a:r>
              <a:rPr lang="en-US" altLang="en-US" sz="3600">
                <a:sym typeface="Symbol" panose="05050102010706020507" pitchFamily="18" charset="2"/>
              </a:rPr>
              <a:t>/2  &amp;  = 2, </a:t>
            </a:r>
            <a:r>
              <a:rPr lang="en-US" altLang="en-US" sz="3600"/>
              <a:t>Mean = </a:t>
            </a:r>
            <a:r>
              <a:rPr lang="en-US" altLang="en-US" sz="3600">
                <a:sym typeface="Symbol" panose="05050102010706020507" pitchFamily="18" charset="2"/>
              </a:rPr>
              <a:t> =  =15 and </a:t>
            </a:r>
            <a:r>
              <a:rPr lang="en-US" altLang="en-US" sz="3600" baseline="30000">
                <a:sym typeface="Symbol" panose="05050102010706020507" pitchFamily="18" charset="2"/>
              </a:rPr>
              <a:t>2</a:t>
            </a:r>
            <a:r>
              <a:rPr lang="en-US" altLang="en-US" sz="3600">
                <a:sym typeface="Symbol" panose="05050102010706020507" pitchFamily="18" charset="2"/>
              </a:rPr>
              <a:t> = </a:t>
            </a:r>
            <a:r>
              <a:rPr lang="en-US" altLang="en-US" sz="3600" baseline="30000">
                <a:sym typeface="Symbol" panose="05050102010706020507" pitchFamily="18" charset="2"/>
              </a:rPr>
              <a:t>2 </a:t>
            </a:r>
            <a:r>
              <a:rPr lang="en-US" altLang="en-US" sz="3600">
                <a:sym typeface="Symbol" panose="05050102010706020507" pitchFamily="18" charset="2"/>
              </a:rPr>
              <a:t>= 30 </a:t>
            </a: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wedge">
                                      <p:cBhvr>
                                        <p:cTn id="7" dur="20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82276"/>
                                        </p:tgtEl>
                                        <p:attrNameLst>
                                          <p:attrName>style.visibility</p:attrName>
                                        </p:attrNameLst>
                                      </p:cBhvr>
                                      <p:to>
                                        <p:strVal val="visible"/>
                                      </p:to>
                                    </p:set>
                                    <p:animEffect transition="in" filter="wedge">
                                      <p:cBhvr>
                                        <p:cTn id="12" dur="20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8"/>
          <p:cNvGraphicFramePr>
            <a:graphicFrameLocks noChangeAspect="1"/>
          </p:cNvGraphicFramePr>
          <p:nvPr/>
        </p:nvGraphicFramePr>
        <p:xfrm>
          <a:off x="1219200" y="2401888"/>
          <a:ext cx="7864475" cy="3389312"/>
        </p:xfrm>
        <a:graphic>
          <a:graphicData uri="http://schemas.openxmlformats.org/presentationml/2006/ole">
            <mc:AlternateContent xmlns:mc="http://schemas.openxmlformats.org/markup-compatibility/2006">
              <mc:Choice xmlns:v="urn:schemas-microsoft-com:vml" Requires="v">
                <p:oleObj spid="_x0000_s118810" name="Equation" r:id="rId3" imgW="2413000" imgH="1117600" progId="Equation.3">
                  <p:embed/>
                </p:oleObj>
              </mc:Choice>
              <mc:Fallback>
                <p:oleObj name="Equation" r:id="rId3" imgW="2413000" imgH="1117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01888"/>
                        <a:ext cx="7864475" cy="338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7" name="Text Box 7"/>
          <p:cNvSpPr txBox="1">
            <a:spLocks noChangeArrowheads="1"/>
          </p:cNvSpPr>
          <p:nvPr/>
        </p:nvSpPr>
        <p:spPr bwMode="auto">
          <a:xfrm>
            <a:off x="228600" y="2438400"/>
            <a:ext cx="12461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Sol: </a:t>
            </a:r>
          </a:p>
        </p:txBody>
      </p:sp>
      <p:sp>
        <p:nvSpPr>
          <p:cNvPr id="118788" name="Text Box 5"/>
          <p:cNvSpPr txBox="1">
            <a:spLocks noChangeArrowheads="1"/>
          </p:cNvSpPr>
          <p:nvPr/>
        </p:nvSpPr>
        <p:spPr bwMode="auto">
          <a:xfrm>
            <a:off x="0" y="7318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(ii) What is the expression for the density for</a:t>
            </a:r>
          </a:p>
        </p:txBody>
      </p:sp>
      <p:graphicFrame>
        <p:nvGraphicFramePr>
          <p:cNvPr id="118789" name="Object 6"/>
          <p:cNvGraphicFramePr>
            <a:graphicFrameLocks noChangeAspect="1"/>
          </p:cNvGraphicFramePr>
          <p:nvPr/>
        </p:nvGraphicFramePr>
        <p:xfrm>
          <a:off x="868363" y="1371600"/>
          <a:ext cx="1258887" cy="844550"/>
        </p:xfrm>
        <a:graphic>
          <a:graphicData uri="http://schemas.openxmlformats.org/presentationml/2006/ole">
            <mc:AlternateContent xmlns:mc="http://schemas.openxmlformats.org/markup-compatibility/2006">
              <mc:Choice xmlns:v="urn:schemas-microsoft-com:vml" Requires="v">
                <p:oleObj spid="_x0000_s118811" name="Equation" r:id="rId5" imgW="342751" imgH="241195" progId="Equation.3">
                  <p:embed/>
                </p:oleObj>
              </mc:Choice>
              <mc:Fallback>
                <p:oleObj name="Equation" r:id="rId5" imgW="342751"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363" y="1371600"/>
                        <a:ext cx="1258887"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76200" y="1371600"/>
            <a:ext cx="8562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35050" indent="-1035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b="1"/>
              <a:t>(iii) </a:t>
            </a:r>
            <a:r>
              <a:rPr lang="en-US" altLang="en-US" sz="3600"/>
              <a:t>What is the expression for the moment Generating function  for  </a:t>
            </a:r>
          </a:p>
        </p:txBody>
      </p:sp>
      <p:graphicFrame>
        <p:nvGraphicFramePr>
          <p:cNvPr id="184323" name="Object 3"/>
          <p:cNvGraphicFramePr>
            <a:graphicFrameLocks noChangeAspect="1"/>
          </p:cNvGraphicFramePr>
          <p:nvPr/>
        </p:nvGraphicFramePr>
        <p:xfrm>
          <a:off x="3810000" y="2470150"/>
          <a:ext cx="977900" cy="933450"/>
        </p:xfrm>
        <a:graphic>
          <a:graphicData uri="http://schemas.openxmlformats.org/presentationml/2006/ole">
            <mc:AlternateContent xmlns:mc="http://schemas.openxmlformats.org/markup-compatibility/2006">
              <mc:Choice xmlns:v="urn:schemas-microsoft-com:vml" Requires="v">
                <p:oleObj spid="_x0000_s119834" name="Equation" r:id="rId3" imgW="279279" imgH="266584" progId="Equation.3">
                  <p:embed/>
                </p:oleObj>
              </mc:Choice>
              <mc:Fallback>
                <p:oleObj name="Equation" r:id="rId3" imgW="279279" imgH="26658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70150"/>
                        <a:ext cx="9779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4" name="Text Box 4"/>
          <p:cNvSpPr txBox="1">
            <a:spLocks noChangeArrowheads="1"/>
          </p:cNvSpPr>
          <p:nvPr/>
        </p:nvSpPr>
        <p:spPr bwMode="auto">
          <a:xfrm>
            <a:off x="365125" y="34067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Sol: </a:t>
            </a:r>
          </a:p>
        </p:txBody>
      </p:sp>
      <p:graphicFrame>
        <p:nvGraphicFramePr>
          <p:cNvPr id="184325" name="Object 5"/>
          <p:cNvGraphicFramePr>
            <a:graphicFrameLocks noChangeAspect="1"/>
          </p:cNvGraphicFramePr>
          <p:nvPr/>
        </p:nvGraphicFramePr>
        <p:xfrm>
          <a:off x="717550" y="4138613"/>
          <a:ext cx="7664450" cy="738187"/>
        </p:xfrm>
        <a:graphic>
          <a:graphicData uri="http://schemas.openxmlformats.org/presentationml/2006/ole">
            <mc:AlternateContent xmlns:mc="http://schemas.openxmlformats.org/markup-compatibility/2006">
              <mc:Choice xmlns:v="urn:schemas-microsoft-com:vml" Requires="v">
                <p:oleObj spid="_x0000_s119835" name="Equation" r:id="rId5" imgW="2298700" imgH="228600" progId="Equation.3">
                  <p:embed/>
                </p:oleObj>
              </mc:Choice>
              <mc:Fallback>
                <p:oleObj name="Equation" r:id="rId5" imgW="2298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4138613"/>
                        <a:ext cx="766445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edge">
                                      <p:cBhvr>
                                        <p:cTn id="7" dur="2000"/>
                                        <p:tgtEl>
                                          <p:spTgt spid="184322"/>
                                        </p:tgtEl>
                                      </p:cBhvr>
                                    </p:animEffect>
                                  </p:childTnLst>
                                </p:cTn>
                              </p:par>
                              <p:par>
                                <p:cTn id="8" presetID="20" presetClass="entr" presetSubtype="0" fill="hold" nodeType="withEffect">
                                  <p:stCondLst>
                                    <p:cond delay="0"/>
                                  </p:stCondLst>
                                  <p:childTnLst>
                                    <p:set>
                                      <p:cBhvr>
                                        <p:cTn id="9" dur="1" fill="hold">
                                          <p:stCondLst>
                                            <p:cond delay="0"/>
                                          </p:stCondLst>
                                        </p:cTn>
                                        <p:tgtEl>
                                          <p:spTgt spid="184323"/>
                                        </p:tgtEl>
                                        <p:attrNameLst>
                                          <p:attrName>style.visibility</p:attrName>
                                        </p:attrNameLst>
                                      </p:cBhvr>
                                      <p:to>
                                        <p:strVal val="visible"/>
                                      </p:to>
                                    </p:set>
                                    <p:animEffect transition="in" filter="wedge">
                                      <p:cBhvr>
                                        <p:cTn id="10" dur="2000"/>
                                        <p:tgtEl>
                                          <p:spTgt spid="1843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84324"/>
                                        </p:tgtEl>
                                        <p:attrNameLst>
                                          <p:attrName>style.visibility</p:attrName>
                                        </p:attrNameLst>
                                      </p:cBhvr>
                                      <p:to>
                                        <p:strVal val="visible"/>
                                      </p:to>
                                    </p:set>
                                    <p:animEffect transition="in" filter="wedge">
                                      <p:cBhvr>
                                        <p:cTn id="15" dur="2000"/>
                                        <p:tgtEl>
                                          <p:spTgt spid="184324"/>
                                        </p:tgtEl>
                                      </p:cBhvr>
                                    </p:animEffect>
                                  </p:childTnLst>
                                </p:cTn>
                              </p:par>
                              <p:par>
                                <p:cTn id="16" presetID="20" presetClass="entr" presetSubtype="0" fill="hold" nodeType="withEffect">
                                  <p:stCondLst>
                                    <p:cond delay="0"/>
                                  </p:stCondLst>
                                  <p:childTnLst>
                                    <p:set>
                                      <p:cBhvr>
                                        <p:cTn id="17" dur="1" fill="hold">
                                          <p:stCondLst>
                                            <p:cond delay="0"/>
                                          </p:stCondLst>
                                        </p:cTn>
                                        <p:tgtEl>
                                          <p:spTgt spid="184325"/>
                                        </p:tgtEl>
                                        <p:attrNameLst>
                                          <p:attrName>style.visibility</p:attrName>
                                        </p:attrNameLst>
                                      </p:cBhvr>
                                      <p:to>
                                        <p:strVal val="visible"/>
                                      </p:to>
                                    </p:set>
                                    <p:animEffect transition="in" filter="wedge">
                                      <p:cBhvr>
                                        <p:cTn id="18" dur="20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P spid="18432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1497013" y="1192213"/>
            <a:ext cx="6199187" cy="3303587"/>
            <a:chOff x="768" y="336"/>
            <a:chExt cx="3840" cy="2016"/>
          </a:xfrm>
        </p:grpSpPr>
        <p:sp>
          <p:nvSpPr>
            <p:cNvPr id="120844" name="Rectangle 6"/>
            <p:cNvSpPr>
              <a:spLocks noChangeArrowheads="1"/>
            </p:cNvSpPr>
            <p:nvPr/>
          </p:nvSpPr>
          <p:spPr bwMode="auto">
            <a:xfrm>
              <a:off x="768" y="33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0845" name="Rectangle 7"/>
            <p:cNvSpPr>
              <a:spLocks noChangeArrowheads="1"/>
            </p:cNvSpPr>
            <p:nvPr/>
          </p:nvSpPr>
          <p:spPr bwMode="auto">
            <a:xfrm>
              <a:off x="1728" y="336"/>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0846" name="Rectangle 8"/>
            <p:cNvSpPr>
              <a:spLocks noChangeArrowheads="1"/>
            </p:cNvSpPr>
            <p:nvPr/>
          </p:nvSpPr>
          <p:spPr bwMode="auto">
            <a:xfrm>
              <a:off x="2400" y="336"/>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3600"/>
                <a:t>P[</a:t>
              </a:r>
              <a:r>
                <a:rPr lang="en-US" altLang="en-US" sz="2400">
                  <a:sym typeface="Symbol" panose="05050102010706020507" pitchFamily="18" charset="2"/>
                </a:rPr>
                <a:t>X</a:t>
              </a:r>
              <a:r>
                <a:rPr lang="en-US" altLang="en-US" sz="2400" baseline="30000">
                  <a:sym typeface="Symbol" panose="05050102010706020507" pitchFamily="18" charset="2"/>
                </a:rPr>
                <a:t>2 </a:t>
              </a:r>
              <a:r>
                <a:rPr lang="en-US" altLang="en-US" sz="2400" baseline="-25000">
                  <a:sym typeface="Symbol" panose="05050102010706020507" pitchFamily="18" charset="2"/>
                </a:rPr>
                <a:t></a:t>
              </a:r>
              <a:r>
                <a:rPr lang="en-US" altLang="en-US" sz="2400">
                  <a:sym typeface="Symbol" panose="05050102010706020507" pitchFamily="18" charset="2"/>
                </a:rPr>
                <a:t>&lt; t</a:t>
              </a:r>
              <a:r>
                <a:rPr lang="en-US" altLang="en-US" sz="3600">
                  <a:sym typeface="Symbol" panose="05050102010706020507" pitchFamily="18" charset="2"/>
                </a:rPr>
                <a:t>]</a:t>
              </a:r>
            </a:p>
          </p:txBody>
        </p:sp>
        <p:sp>
          <p:nvSpPr>
            <p:cNvPr id="120847" name="Rectangle 9"/>
            <p:cNvSpPr>
              <a:spLocks noChangeArrowheads="1"/>
            </p:cNvSpPr>
            <p:nvPr/>
          </p:nvSpPr>
          <p:spPr bwMode="auto">
            <a:xfrm>
              <a:off x="3696" y="33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0848" name="Rectangle 10"/>
            <p:cNvSpPr>
              <a:spLocks noChangeArrowheads="1"/>
            </p:cNvSpPr>
            <p:nvPr/>
          </p:nvSpPr>
          <p:spPr bwMode="auto">
            <a:xfrm>
              <a:off x="768"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20849" name="Rectangle 11"/>
            <p:cNvSpPr>
              <a:spLocks noChangeArrowheads="1"/>
            </p:cNvSpPr>
            <p:nvPr/>
          </p:nvSpPr>
          <p:spPr bwMode="auto">
            <a:xfrm>
              <a:off x="1728" y="816"/>
              <a:ext cx="8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0.005</a:t>
              </a:r>
            </a:p>
          </p:txBody>
        </p:sp>
        <p:sp>
          <p:nvSpPr>
            <p:cNvPr id="120850" name="Rectangle 12"/>
            <p:cNvSpPr>
              <a:spLocks noChangeArrowheads="1"/>
            </p:cNvSpPr>
            <p:nvPr/>
          </p:nvSpPr>
          <p:spPr bwMode="auto">
            <a:xfrm>
              <a:off x="2400" y="816"/>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0.010</a:t>
              </a:r>
            </a:p>
          </p:txBody>
        </p:sp>
        <p:sp>
          <p:nvSpPr>
            <p:cNvPr id="120851" name="Rectangle 13"/>
            <p:cNvSpPr>
              <a:spLocks noChangeArrowheads="1"/>
            </p:cNvSpPr>
            <p:nvPr/>
          </p:nvSpPr>
          <p:spPr bwMode="auto">
            <a:xfrm>
              <a:off x="3696" y="81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0.900</a:t>
              </a:r>
            </a:p>
          </p:txBody>
        </p:sp>
        <p:sp>
          <p:nvSpPr>
            <p:cNvPr id="120852" name="Rectangle 14"/>
            <p:cNvSpPr>
              <a:spLocks noChangeArrowheads="1"/>
            </p:cNvSpPr>
            <p:nvPr/>
          </p:nvSpPr>
          <p:spPr bwMode="auto">
            <a:xfrm>
              <a:off x="768" y="1296"/>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15</a:t>
              </a:r>
            </a:p>
          </p:txBody>
        </p:sp>
        <p:sp>
          <p:nvSpPr>
            <p:cNvPr id="120853" name="Rectangle 15"/>
            <p:cNvSpPr>
              <a:spLocks noChangeArrowheads="1"/>
            </p:cNvSpPr>
            <p:nvPr/>
          </p:nvSpPr>
          <p:spPr bwMode="auto">
            <a:xfrm>
              <a:off x="1728" y="1296"/>
              <a:ext cx="6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4.60</a:t>
              </a:r>
            </a:p>
          </p:txBody>
        </p:sp>
        <p:sp>
          <p:nvSpPr>
            <p:cNvPr id="120854" name="Rectangle 16"/>
            <p:cNvSpPr>
              <a:spLocks noChangeArrowheads="1"/>
            </p:cNvSpPr>
            <p:nvPr/>
          </p:nvSpPr>
          <p:spPr bwMode="auto">
            <a:xfrm>
              <a:off x="2400" y="129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5.23</a:t>
              </a:r>
            </a:p>
          </p:txBody>
        </p:sp>
        <p:sp>
          <p:nvSpPr>
            <p:cNvPr id="120855" name="Rectangle 17"/>
            <p:cNvSpPr>
              <a:spLocks noChangeArrowheads="1"/>
            </p:cNvSpPr>
            <p:nvPr/>
          </p:nvSpPr>
          <p:spPr bwMode="auto">
            <a:xfrm>
              <a:off x="3696" y="1296"/>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22.3</a:t>
              </a:r>
            </a:p>
          </p:txBody>
        </p:sp>
        <p:sp>
          <p:nvSpPr>
            <p:cNvPr id="120856" name="Rectangle 18"/>
            <p:cNvSpPr>
              <a:spLocks noChangeArrowheads="1"/>
            </p:cNvSpPr>
            <p:nvPr/>
          </p:nvSpPr>
          <p:spPr bwMode="auto">
            <a:xfrm>
              <a:off x="768" y="1632"/>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16</a:t>
              </a:r>
            </a:p>
          </p:txBody>
        </p:sp>
        <p:sp>
          <p:nvSpPr>
            <p:cNvPr id="120857" name="Rectangle 19"/>
            <p:cNvSpPr>
              <a:spLocks noChangeArrowheads="1"/>
            </p:cNvSpPr>
            <p:nvPr/>
          </p:nvSpPr>
          <p:spPr bwMode="auto">
            <a:xfrm>
              <a:off x="1728" y="16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5.14</a:t>
              </a:r>
            </a:p>
          </p:txBody>
        </p:sp>
        <p:sp>
          <p:nvSpPr>
            <p:cNvPr id="120858" name="Rectangle 20"/>
            <p:cNvSpPr>
              <a:spLocks noChangeArrowheads="1"/>
            </p:cNvSpPr>
            <p:nvPr/>
          </p:nvSpPr>
          <p:spPr bwMode="auto">
            <a:xfrm>
              <a:off x="2400" y="1632"/>
              <a:ext cx="12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5.81</a:t>
              </a:r>
            </a:p>
          </p:txBody>
        </p:sp>
        <p:sp>
          <p:nvSpPr>
            <p:cNvPr id="120859" name="Rectangle 21"/>
            <p:cNvSpPr>
              <a:spLocks noChangeArrowheads="1"/>
            </p:cNvSpPr>
            <p:nvPr/>
          </p:nvSpPr>
          <p:spPr bwMode="auto">
            <a:xfrm>
              <a:off x="3696" y="1632"/>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23.5</a:t>
              </a:r>
            </a:p>
          </p:txBody>
        </p:sp>
        <p:sp>
          <p:nvSpPr>
            <p:cNvPr id="120860" name="Rectangle 22"/>
            <p:cNvSpPr>
              <a:spLocks noChangeArrowheads="1"/>
            </p:cNvSpPr>
            <p:nvPr/>
          </p:nvSpPr>
          <p:spPr bwMode="auto">
            <a:xfrm>
              <a:off x="768" y="2016"/>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17</a:t>
              </a:r>
            </a:p>
          </p:txBody>
        </p:sp>
        <p:sp>
          <p:nvSpPr>
            <p:cNvPr id="120861" name="Rectangle 23"/>
            <p:cNvSpPr>
              <a:spLocks noChangeArrowheads="1"/>
            </p:cNvSpPr>
            <p:nvPr/>
          </p:nvSpPr>
          <p:spPr bwMode="auto">
            <a:xfrm>
              <a:off x="1728" y="2016"/>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5.70</a:t>
              </a:r>
            </a:p>
          </p:txBody>
        </p:sp>
        <p:sp>
          <p:nvSpPr>
            <p:cNvPr id="120862" name="Rectangle 24"/>
            <p:cNvSpPr>
              <a:spLocks noChangeArrowheads="1"/>
            </p:cNvSpPr>
            <p:nvPr/>
          </p:nvSpPr>
          <p:spPr bwMode="auto">
            <a:xfrm>
              <a:off x="2400" y="2016"/>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6.41</a:t>
              </a:r>
            </a:p>
          </p:txBody>
        </p:sp>
        <p:sp>
          <p:nvSpPr>
            <p:cNvPr id="120863" name="Rectangle 25"/>
            <p:cNvSpPr>
              <a:spLocks noChangeArrowheads="1"/>
            </p:cNvSpPr>
            <p:nvPr/>
          </p:nvSpPr>
          <p:spPr bwMode="auto">
            <a:xfrm>
              <a:off x="3696" y="201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24.8</a:t>
              </a:r>
            </a:p>
          </p:txBody>
        </p:sp>
        <p:sp>
          <p:nvSpPr>
            <p:cNvPr id="120864" name="Line 26"/>
            <p:cNvSpPr>
              <a:spLocks noChangeShapeType="1"/>
            </p:cNvSpPr>
            <p:nvPr/>
          </p:nvSpPr>
          <p:spPr bwMode="auto">
            <a:xfrm>
              <a:off x="1728"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5" name="Line 27"/>
            <p:cNvSpPr>
              <a:spLocks noChangeShapeType="1"/>
            </p:cNvSpPr>
            <p:nvPr/>
          </p:nvSpPr>
          <p:spPr bwMode="auto">
            <a:xfrm>
              <a:off x="2400"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6" name="Line 28"/>
            <p:cNvSpPr>
              <a:spLocks noChangeShapeType="1"/>
            </p:cNvSpPr>
            <p:nvPr/>
          </p:nvSpPr>
          <p:spPr bwMode="auto">
            <a:xfrm>
              <a:off x="3744"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7" name="Line 29"/>
            <p:cNvSpPr>
              <a:spLocks noChangeShapeType="1"/>
            </p:cNvSpPr>
            <p:nvPr/>
          </p:nvSpPr>
          <p:spPr bwMode="auto">
            <a:xfrm>
              <a:off x="768" y="8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8" name="Line 30"/>
            <p:cNvSpPr>
              <a:spLocks noChangeShapeType="1"/>
            </p:cNvSpPr>
            <p:nvPr/>
          </p:nvSpPr>
          <p:spPr bwMode="auto">
            <a:xfrm>
              <a:off x="768" y="129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9" name="Line 31"/>
            <p:cNvSpPr>
              <a:spLocks noChangeShapeType="1"/>
            </p:cNvSpPr>
            <p:nvPr/>
          </p:nvSpPr>
          <p:spPr bwMode="auto">
            <a:xfrm>
              <a:off x="768" y="1632"/>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0" name="Line 32"/>
            <p:cNvSpPr>
              <a:spLocks noChangeShapeType="1"/>
            </p:cNvSpPr>
            <p:nvPr/>
          </p:nvSpPr>
          <p:spPr bwMode="auto">
            <a:xfrm>
              <a:off x="768" y="20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1" name="Line 33"/>
            <p:cNvSpPr>
              <a:spLocks noChangeShapeType="1"/>
            </p:cNvSpPr>
            <p:nvPr/>
          </p:nvSpPr>
          <p:spPr bwMode="auto">
            <a:xfrm>
              <a:off x="768" y="33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2" name="Line 34"/>
            <p:cNvSpPr>
              <a:spLocks noChangeShapeType="1"/>
            </p:cNvSpPr>
            <p:nvPr/>
          </p:nvSpPr>
          <p:spPr bwMode="auto">
            <a:xfrm>
              <a:off x="768" y="1296"/>
              <a:ext cx="0" cy="104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3" name="Line 35"/>
            <p:cNvSpPr>
              <a:spLocks noChangeShapeType="1"/>
            </p:cNvSpPr>
            <p:nvPr/>
          </p:nvSpPr>
          <p:spPr bwMode="auto">
            <a:xfrm>
              <a:off x="4608" y="336"/>
              <a:ext cx="0" cy="200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4" name="Line 36"/>
            <p:cNvSpPr>
              <a:spLocks noChangeShapeType="1"/>
            </p:cNvSpPr>
            <p:nvPr/>
          </p:nvSpPr>
          <p:spPr bwMode="auto">
            <a:xfrm>
              <a:off x="768" y="336"/>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5" name="Line 37"/>
            <p:cNvSpPr>
              <a:spLocks noChangeShapeType="1"/>
            </p:cNvSpPr>
            <p:nvPr/>
          </p:nvSpPr>
          <p:spPr bwMode="auto">
            <a:xfrm>
              <a:off x="768" y="2342"/>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6" name="Line 38"/>
            <p:cNvSpPr>
              <a:spLocks noChangeShapeType="1"/>
            </p:cNvSpPr>
            <p:nvPr/>
          </p:nvSpPr>
          <p:spPr bwMode="auto">
            <a:xfrm>
              <a:off x="768" y="816"/>
              <a:ext cx="96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7" name="Line 39"/>
            <p:cNvSpPr>
              <a:spLocks noChangeShapeType="1"/>
            </p:cNvSpPr>
            <p:nvPr/>
          </p:nvSpPr>
          <p:spPr bwMode="auto">
            <a:xfrm>
              <a:off x="1728" y="12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8" name="Line 40"/>
            <p:cNvSpPr>
              <a:spLocks noChangeShapeType="1"/>
            </p:cNvSpPr>
            <p:nvPr/>
          </p:nvSpPr>
          <p:spPr bwMode="auto">
            <a:xfrm>
              <a:off x="3120" y="86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9" name="Text Box 41"/>
            <p:cNvSpPr txBox="1">
              <a:spLocks noChangeArrowheads="1"/>
            </p:cNvSpPr>
            <p:nvPr/>
          </p:nvSpPr>
          <p:spPr bwMode="auto">
            <a:xfrm>
              <a:off x="3158" y="816"/>
              <a:ext cx="7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.025</a:t>
              </a:r>
            </a:p>
          </p:txBody>
        </p:sp>
        <p:sp>
          <p:nvSpPr>
            <p:cNvPr id="120880" name="Text Box 42"/>
            <p:cNvSpPr txBox="1">
              <a:spLocks noChangeArrowheads="1"/>
            </p:cNvSpPr>
            <p:nvPr/>
          </p:nvSpPr>
          <p:spPr bwMode="auto">
            <a:xfrm>
              <a:off x="3168" y="1296"/>
              <a:ext cx="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6.26</a:t>
              </a:r>
            </a:p>
          </p:txBody>
        </p:sp>
      </p:grpSp>
      <p:graphicFrame>
        <p:nvGraphicFramePr>
          <p:cNvPr id="185384" name="Object 44"/>
          <p:cNvGraphicFramePr>
            <a:graphicFrameLocks noChangeAspect="1"/>
          </p:cNvGraphicFramePr>
          <p:nvPr/>
        </p:nvGraphicFramePr>
        <p:xfrm>
          <a:off x="1871663" y="4940300"/>
          <a:ext cx="5621337" cy="1100138"/>
        </p:xfrm>
        <a:graphic>
          <a:graphicData uri="http://schemas.openxmlformats.org/presentationml/2006/ole">
            <mc:AlternateContent xmlns:mc="http://schemas.openxmlformats.org/markup-compatibility/2006">
              <mc:Choice xmlns:v="urn:schemas-microsoft-com:vml" Requires="v">
                <p:oleObj spid="_x0000_s120911" name="Equation" r:id="rId3" imgW="2032000" imgH="457200" progId="Equation.3">
                  <p:embed/>
                </p:oleObj>
              </mc:Choice>
              <mc:Fallback>
                <p:oleObj name="Equation" r:id="rId3" imgW="2032000" imgH="4572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4940300"/>
                        <a:ext cx="5621337"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6" name="Text Box 2"/>
          <p:cNvSpPr txBox="1">
            <a:spLocks noChangeArrowheads="1"/>
          </p:cNvSpPr>
          <p:nvPr/>
        </p:nvSpPr>
        <p:spPr bwMode="auto">
          <a:xfrm>
            <a:off x="76200" y="152400"/>
            <a:ext cx="8562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 (iv)  Find  </a:t>
            </a:r>
          </a:p>
        </p:txBody>
      </p:sp>
      <p:graphicFrame>
        <p:nvGraphicFramePr>
          <p:cNvPr id="120837" name="Object 43"/>
          <p:cNvGraphicFramePr>
            <a:graphicFrameLocks noChangeAspect="1"/>
          </p:cNvGraphicFramePr>
          <p:nvPr/>
        </p:nvGraphicFramePr>
        <p:xfrm>
          <a:off x="2936875" y="114300"/>
          <a:ext cx="2660650" cy="733425"/>
        </p:xfrm>
        <a:graphic>
          <a:graphicData uri="http://schemas.openxmlformats.org/presentationml/2006/ole">
            <mc:AlternateContent xmlns:mc="http://schemas.openxmlformats.org/markup-compatibility/2006">
              <mc:Choice xmlns:v="urn:schemas-microsoft-com:vml" Requires="v">
                <p:oleObj spid="_x0000_s120912" name="Equation" r:id="rId5" imgW="876300" imgH="241300" progId="Equation.3">
                  <p:embed/>
                </p:oleObj>
              </mc:Choice>
              <mc:Fallback>
                <p:oleObj name="Equation" r:id="rId5" imgW="876300" imgH="2413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875" y="114300"/>
                        <a:ext cx="26606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6" name="Rectangle 25"/>
          <p:cNvSpPr>
            <a:spLocks noChangeArrowheads="1"/>
          </p:cNvSpPr>
          <p:nvPr/>
        </p:nvSpPr>
        <p:spPr bwMode="auto">
          <a:xfrm>
            <a:off x="5334000" y="39782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7.56</a:t>
            </a:r>
          </a:p>
        </p:txBody>
      </p:sp>
      <p:sp>
        <p:nvSpPr>
          <p:cNvPr id="117767" name="Rectangle 25"/>
          <p:cNvSpPr>
            <a:spLocks noChangeArrowheads="1"/>
          </p:cNvSpPr>
          <p:nvPr/>
        </p:nvSpPr>
        <p:spPr bwMode="auto">
          <a:xfrm>
            <a:off x="5334000" y="3352800"/>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6.91</a:t>
            </a:r>
          </a:p>
        </p:txBody>
      </p:sp>
      <p:sp>
        <p:nvSpPr>
          <p:cNvPr id="45" name="Oval 44"/>
          <p:cNvSpPr/>
          <p:nvPr/>
        </p:nvSpPr>
        <p:spPr>
          <a:xfrm>
            <a:off x="6310313" y="2657475"/>
            <a:ext cx="12192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6" name="Oval 45"/>
          <p:cNvSpPr/>
          <p:nvPr/>
        </p:nvSpPr>
        <p:spPr>
          <a:xfrm>
            <a:off x="6249988" y="1908175"/>
            <a:ext cx="1295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5" name="Object 4"/>
          <p:cNvGraphicFramePr>
            <a:graphicFrameLocks noChangeAspect="1"/>
          </p:cNvGraphicFramePr>
          <p:nvPr/>
        </p:nvGraphicFramePr>
        <p:xfrm>
          <a:off x="2271713" y="6022975"/>
          <a:ext cx="3314700" cy="533400"/>
        </p:xfrm>
        <a:graphic>
          <a:graphicData uri="http://schemas.openxmlformats.org/presentationml/2006/ole">
            <mc:AlternateContent xmlns:mc="http://schemas.openxmlformats.org/markup-compatibility/2006">
              <mc:Choice xmlns:v="urn:schemas-microsoft-com:vml" Requires="v">
                <p:oleObj spid="_x0000_s120913" name="Equation" r:id="rId7" imgW="1104421" imgH="177723" progId="Equation.3">
                  <p:embed/>
                </p:oleObj>
              </mc:Choice>
              <mc:Fallback>
                <p:oleObj name="Equation" r:id="rId7" imgW="1104421" imgH="1777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6022975"/>
                        <a:ext cx="3314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ight Arrow 6"/>
          <p:cNvSpPr/>
          <p:nvPr/>
        </p:nvSpPr>
        <p:spPr>
          <a:xfrm>
            <a:off x="533400" y="29718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p:bldP spid="117767" grpId="0"/>
      <p:bldP spid="45" grpId="0" animBg="1"/>
      <p:bldP spid="4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304800" y="1493838"/>
            <a:ext cx="8458200" cy="3840162"/>
          </a:xfrm>
        </p:spPr>
        <p:txBody>
          <a:bodyPr/>
          <a:lstStyle/>
          <a:p>
            <a:pPr fontAlgn="base">
              <a:spcAft>
                <a:spcPct val="0"/>
              </a:spcAft>
            </a:pPr>
            <a:r>
              <a:rPr lang="en-US" altLang="en-US" sz="3200" smtClean="0"/>
              <a:t>Consider the  density of  X </a:t>
            </a:r>
          </a:p>
          <a:p>
            <a:pPr fontAlgn="base">
              <a:spcAft>
                <a:spcPct val="0"/>
              </a:spcAft>
              <a:buFontTx/>
              <a:buNone/>
            </a:pPr>
            <a:r>
              <a:rPr lang="en-US" altLang="en-US" sz="3200" smtClean="0"/>
              <a:t>                   f (x ) = x / 6  ;    2 </a:t>
            </a:r>
            <a:r>
              <a:rPr lang="en-US" altLang="en-US" sz="3200" smtClean="0">
                <a:sym typeface="Symbol" panose="05050102010706020507" pitchFamily="18" charset="2"/>
              </a:rPr>
              <a:t> x  4 ,</a:t>
            </a:r>
          </a:p>
          <a:p>
            <a:pPr fontAlgn="base">
              <a:spcAft>
                <a:spcPct val="0"/>
              </a:spcAft>
              <a:buFontTx/>
              <a:buNone/>
            </a:pPr>
            <a:r>
              <a:rPr lang="en-US" altLang="en-US" sz="3200" smtClean="0">
                <a:sym typeface="Symbol" panose="05050102010706020507" pitchFamily="18" charset="2"/>
              </a:rPr>
              <a:t>                             =    0    ;      e.w.</a:t>
            </a:r>
          </a:p>
          <a:p>
            <a:pPr fontAlgn="base">
              <a:spcAft>
                <a:spcPct val="0"/>
              </a:spcAft>
            </a:pPr>
            <a:r>
              <a:rPr lang="en-US" altLang="en-US" sz="3200" smtClean="0">
                <a:sym typeface="Symbol" panose="05050102010706020507" pitchFamily="18" charset="2"/>
              </a:rPr>
              <a:t>(a) Find the cumulative distribution function. </a:t>
            </a:r>
          </a:p>
          <a:p>
            <a:pPr fontAlgn="base">
              <a:spcAft>
                <a:spcPct val="0"/>
              </a:spcAft>
              <a:buFontTx/>
              <a:buNone/>
            </a:pPr>
            <a:r>
              <a:rPr lang="en-US" altLang="en-US" sz="3200" smtClean="0">
                <a:sym typeface="Symbol" panose="05050102010706020507" pitchFamily="18" charset="2"/>
              </a:rPr>
              <a:t> (b) Use cdf F, find P[2.5X 3], P[1 X3.5].</a:t>
            </a:r>
          </a:p>
        </p:txBody>
      </p:sp>
      <p:sp>
        <p:nvSpPr>
          <p:cNvPr id="11266" name="Rectangle 2"/>
          <p:cNvSpPr>
            <a:spLocks noGrp="1" noChangeArrowheads="1"/>
          </p:cNvSpPr>
          <p:nvPr>
            <p:ph type="title" idx="4294967295"/>
          </p:nvPr>
        </p:nvSpPr>
        <p:spPr>
          <a:xfrm>
            <a:off x="0" y="274638"/>
            <a:ext cx="8229600" cy="1143000"/>
          </a:xfrm>
        </p:spPr>
        <p:txBody>
          <a:bodyPr/>
          <a:lstStyle/>
          <a:p>
            <a:pPr>
              <a:defRPr/>
            </a:pPr>
            <a:r>
              <a:rPr lang="en-US" dirty="0"/>
              <a:t>EXERCISE </a:t>
            </a:r>
            <a:r>
              <a:rPr lang="en-US" dirty="0" smtClean="0"/>
              <a:t>4.1, 9 </a:t>
            </a:r>
            <a:r>
              <a:rPr lang="en-US" dirty="0"/>
              <a:t>PAGE 140</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0" name="Object 3"/>
          <p:cNvGraphicFramePr>
            <a:graphicFrameLocks noGrp="1" noChangeAspect="1"/>
          </p:cNvGraphicFramePr>
          <p:nvPr>
            <p:ph idx="1"/>
          </p:nvPr>
        </p:nvGraphicFramePr>
        <p:xfrm>
          <a:off x="457200" y="5029200"/>
          <a:ext cx="8453438" cy="1371600"/>
        </p:xfrm>
        <a:graphic>
          <a:graphicData uri="http://schemas.openxmlformats.org/presentationml/2006/ole">
            <mc:AlternateContent xmlns:mc="http://schemas.openxmlformats.org/markup-compatibility/2006">
              <mc:Choice xmlns:v="urn:schemas-microsoft-com:vml" Requires="v">
                <p:oleObj spid="_x0000_s121925" name="Equation" r:id="rId3" imgW="3365500" imgH="546100" progId="Equation.3">
                  <p:embed/>
                </p:oleObj>
              </mc:Choice>
              <mc:Fallback>
                <p:oleObj name="Equation" r:id="rId3" imgW="3365500" imgH="546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029200"/>
                        <a:ext cx="84534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59" name="Object 41"/>
          <p:cNvGraphicFramePr>
            <a:graphicFrameLocks noChangeAspect="1"/>
          </p:cNvGraphicFramePr>
          <p:nvPr/>
        </p:nvGraphicFramePr>
        <p:xfrm>
          <a:off x="457200" y="419100"/>
          <a:ext cx="5688013" cy="735013"/>
        </p:xfrm>
        <a:graphic>
          <a:graphicData uri="http://schemas.openxmlformats.org/presentationml/2006/ole">
            <mc:AlternateContent xmlns:mc="http://schemas.openxmlformats.org/markup-compatibility/2006">
              <mc:Choice xmlns:v="urn:schemas-microsoft-com:vml" Requires="v">
                <p:oleObj spid="_x0000_s121926" name="Equation" r:id="rId5" imgW="1866900" imgH="241300" progId="Equation.3">
                  <p:embed/>
                </p:oleObj>
              </mc:Choice>
              <mc:Fallback>
                <p:oleObj name="Equation" r:id="rId5" imgW="1866900" imgH="2413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9100"/>
                        <a:ext cx="5688013"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1"/>
          <p:cNvGrpSpPr>
            <a:grpSpLocks/>
          </p:cNvGrpSpPr>
          <p:nvPr/>
        </p:nvGrpSpPr>
        <p:grpSpPr bwMode="auto">
          <a:xfrm>
            <a:off x="1600200" y="1295400"/>
            <a:ext cx="6096000" cy="3200400"/>
            <a:chOff x="768" y="336"/>
            <a:chExt cx="3840" cy="2016"/>
          </a:xfrm>
        </p:grpSpPr>
        <p:sp>
          <p:nvSpPr>
            <p:cNvPr id="121868" name="Rectangle 6"/>
            <p:cNvSpPr>
              <a:spLocks noChangeArrowheads="1"/>
            </p:cNvSpPr>
            <p:nvPr/>
          </p:nvSpPr>
          <p:spPr bwMode="auto">
            <a:xfrm>
              <a:off x="768" y="33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1869" name="Rectangle 7"/>
            <p:cNvSpPr>
              <a:spLocks noChangeArrowheads="1"/>
            </p:cNvSpPr>
            <p:nvPr/>
          </p:nvSpPr>
          <p:spPr bwMode="auto">
            <a:xfrm>
              <a:off x="1728" y="336"/>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1870" name="Rectangle 8"/>
            <p:cNvSpPr>
              <a:spLocks noChangeArrowheads="1"/>
            </p:cNvSpPr>
            <p:nvPr/>
          </p:nvSpPr>
          <p:spPr bwMode="auto">
            <a:xfrm>
              <a:off x="2400" y="336"/>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3600"/>
                <a:t>P[</a:t>
              </a:r>
              <a:r>
                <a:rPr lang="en-US" altLang="en-US" sz="2400">
                  <a:sym typeface="Symbol" panose="05050102010706020507" pitchFamily="18" charset="2"/>
                </a:rPr>
                <a:t>X</a:t>
              </a:r>
              <a:r>
                <a:rPr lang="en-US" altLang="en-US" sz="2400" baseline="30000">
                  <a:sym typeface="Symbol" panose="05050102010706020507" pitchFamily="18" charset="2"/>
                </a:rPr>
                <a:t>2 </a:t>
              </a:r>
              <a:r>
                <a:rPr lang="en-US" altLang="en-US" sz="2400" baseline="-25000">
                  <a:sym typeface="Symbol" panose="05050102010706020507" pitchFamily="18" charset="2"/>
                </a:rPr>
                <a:t></a:t>
              </a:r>
              <a:r>
                <a:rPr lang="en-US" altLang="en-US" sz="2400">
                  <a:sym typeface="Symbol" panose="05050102010706020507" pitchFamily="18" charset="2"/>
                </a:rPr>
                <a:t>&lt; t</a:t>
              </a:r>
              <a:r>
                <a:rPr lang="en-US" altLang="en-US" sz="3600">
                  <a:sym typeface="Symbol" panose="05050102010706020507" pitchFamily="18" charset="2"/>
                </a:rPr>
                <a:t>]</a:t>
              </a:r>
            </a:p>
          </p:txBody>
        </p:sp>
        <p:sp>
          <p:nvSpPr>
            <p:cNvPr id="121871" name="Rectangle 9"/>
            <p:cNvSpPr>
              <a:spLocks noChangeArrowheads="1"/>
            </p:cNvSpPr>
            <p:nvPr/>
          </p:nvSpPr>
          <p:spPr bwMode="auto">
            <a:xfrm>
              <a:off x="3696" y="33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1872" name="Rectangle 10"/>
            <p:cNvSpPr>
              <a:spLocks noChangeArrowheads="1"/>
            </p:cNvSpPr>
            <p:nvPr/>
          </p:nvSpPr>
          <p:spPr bwMode="auto">
            <a:xfrm>
              <a:off x="768"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21873" name="Rectangle 11"/>
            <p:cNvSpPr>
              <a:spLocks noChangeArrowheads="1"/>
            </p:cNvSpPr>
            <p:nvPr/>
          </p:nvSpPr>
          <p:spPr bwMode="auto">
            <a:xfrm>
              <a:off x="1728" y="816"/>
              <a:ext cx="8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0.005</a:t>
              </a:r>
            </a:p>
          </p:txBody>
        </p:sp>
        <p:sp>
          <p:nvSpPr>
            <p:cNvPr id="121874" name="Rectangle 12"/>
            <p:cNvSpPr>
              <a:spLocks noChangeArrowheads="1"/>
            </p:cNvSpPr>
            <p:nvPr/>
          </p:nvSpPr>
          <p:spPr bwMode="auto">
            <a:xfrm>
              <a:off x="2400" y="816"/>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0.010</a:t>
              </a:r>
            </a:p>
          </p:txBody>
        </p:sp>
        <p:sp>
          <p:nvSpPr>
            <p:cNvPr id="121875" name="Rectangle 13"/>
            <p:cNvSpPr>
              <a:spLocks noChangeArrowheads="1"/>
            </p:cNvSpPr>
            <p:nvPr/>
          </p:nvSpPr>
          <p:spPr bwMode="auto">
            <a:xfrm>
              <a:off x="3696" y="81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0.900</a:t>
              </a:r>
            </a:p>
          </p:txBody>
        </p:sp>
        <p:sp>
          <p:nvSpPr>
            <p:cNvPr id="121876" name="Rectangle 14"/>
            <p:cNvSpPr>
              <a:spLocks noChangeArrowheads="1"/>
            </p:cNvSpPr>
            <p:nvPr/>
          </p:nvSpPr>
          <p:spPr bwMode="auto">
            <a:xfrm>
              <a:off x="768" y="1296"/>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15</a:t>
              </a:r>
            </a:p>
          </p:txBody>
        </p:sp>
        <p:sp>
          <p:nvSpPr>
            <p:cNvPr id="121877" name="Rectangle 15"/>
            <p:cNvSpPr>
              <a:spLocks noChangeArrowheads="1"/>
            </p:cNvSpPr>
            <p:nvPr/>
          </p:nvSpPr>
          <p:spPr bwMode="auto">
            <a:xfrm>
              <a:off x="1728" y="1296"/>
              <a:ext cx="6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4.60</a:t>
              </a:r>
            </a:p>
          </p:txBody>
        </p:sp>
        <p:sp>
          <p:nvSpPr>
            <p:cNvPr id="121878" name="Rectangle 16"/>
            <p:cNvSpPr>
              <a:spLocks noChangeArrowheads="1"/>
            </p:cNvSpPr>
            <p:nvPr/>
          </p:nvSpPr>
          <p:spPr bwMode="auto">
            <a:xfrm>
              <a:off x="2400" y="129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5.23</a:t>
              </a:r>
            </a:p>
          </p:txBody>
        </p:sp>
        <p:sp>
          <p:nvSpPr>
            <p:cNvPr id="121879" name="Rectangle 17"/>
            <p:cNvSpPr>
              <a:spLocks noChangeArrowheads="1"/>
            </p:cNvSpPr>
            <p:nvPr/>
          </p:nvSpPr>
          <p:spPr bwMode="auto">
            <a:xfrm>
              <a:off x="3696" y="1296"/>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22.3</a:t>
              </a:r>
            </a:p>
          </p:txBody>
        </p:sp>
        <p:sp>
          <p:nvSpPr>
            <p:cNvPr id="121880" name="Rectangle 18"/>
            <p:cNvSpPr>
              <a:spLocks noChangeArrowheads="1"/>
            </p:cNvSpPr>
            <p:nvPr/>
          </p:nvSpPr>
          <p:spPr bwMode="auto">
            <a:xfrm>
              <a:off x="768" y="1632"/>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16</a:t>
              </a:r>
            </a:p>
          </p:txBody>
        </p:sp>
        <p:sp>
          <p:nvSpPr>
            <p:cNvPr id="121881" name="Rectangle 19"/>
            <p:cNvSpPr>
              <a:spLocks noChangeArrowheads="1"/>
            </p:cNvSpPr>
            <p:nvPr/>
          </p:nvSpPr>
          <p:spPr bwMode="auto">
            <a:xfrm>
              <a:off x="1728" y="16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5.14</a:t>
              </a:r>
            </a:p>
          </p:txBody>
        </p:sp>
        <p:sp>
          <p:nvSpPr>
            <p:cNvPr id="121882" name="Rectangle 20"/>
            <p:cNvSpPr>
              <a:spLocks noChangeArrowheads="1"/>
            </p:cNvSpPr>
            <p:nvPr/>
          </p:nvSpPr>
          <p:spPr bwMode="auto">
            <a:xfrm>
              <a:off x="2400" y="1632"/>
              <a:ext cx="12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5.81</a:t>
              </a:r>
            </a:p>
          </p:txBody>
        </p:sp>
        <p:sp>
          <p:nvSpPr>
            <p:cNvPr id="121883" name="Rectangle 21"/>
            <p:cNvSpPr>
              <a:spLocks noChangeArrowheads="1"/>
            </p:cNvSpPr>
            <p:nvPr/>
          </p:nvSpPr>
          <p:spPr bwMode="auto">
            <a:xfrm>
              <a:off x="3696" y="1632"/>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23.5</a:t>
              </a:r>
            </a:p>
          </p:txBody>
        </p:sp>
        <p:sp>
          <p:nvSpPr>
            <p:cNvPr id="121884" name="Rectangle 22"/>
            <p:cNvSpPr>
              <a:spLocks noChangeArrowheads="1"/>
            </p:cNvSpPr>
            <p:nvPr/>
          </p:nvSpPr>
          <p:spPr bwMode="auto">
            <a:xfrm>
              <a:off x="768" y="2016"/>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17</a:t>
              </a:r>
            </a:p>
          </p:txBody>
        </p:sp>
        <p:sp>
          <p:nvSpPr>
            <p:cNvPr id="121885" name="Rectangle 23"/>
            <p:cNvSpPr>
              <a:spLocks noChangeArrowheads="1"/>
            </p:cNvSpPr>
            <p:nvPr/>
          </p:nvSpPr>
          <p:spPr bwMode="auto">
            <a:xfrm>
              <a:off x="1728" y="2016"/>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5.70</a:t>
              </a:r>
            </a:p>
          </p:txBody>
        </p:sp>
        <p:sp>
          <p:nvSpPr>
            <p:cNvPr id="121886" name="Rectangle 24"/>
            <p:cNvSpPr>
              <a:spLocks noChangeArrowheads="1"/>
            </p:cNvSpPr>
            <p:nvPr/>
          </p:nvSpPr>
          <p:spPr bwMode="auto">
            <a:xfrm>
              <a:off x="2400" y="2016"/>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6.41</a:t>
              </a:r>
            </a:p>
          </p:txBody>
        </p:sp>
        <p:sp>
          <p:nvSpPr>
            <p:cNvPr id="121887" name="Rectangle 25"/>
            <p:cNvSpPr>
              <a:spLocks noChangeArrowheads="1"/>
            </p:cNvSpPr>
            <p:nvPr/>
          </p:nvSpPr>
          <p:spPr bwMode="auto">
            <a:xfrm>
              <a:off x="3696" y="201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24.8</a:t>
              </a:r>
            </a:p>
          </p:txBody>
        </p:sp>
        <p:sp>
          <p:nvSpPr>
            <p:cNvPr id="121888" name="Line 26"/>
            <p:cNvSpPr>
              <a:spLocks noChangeShapeType="1"/>
            </p:cNvSpPr>
            <p:nvPr/>
          </p:nvSpPr>
          <p:spPr bwMode="auto">
            <a:xfrm>
              <a:off x="1728"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9" name="Line 27"/>
            <p:cNvSpPr>
              <a:spLocks noChangeShapeType="1"/>
            </p:cNvSpPr>
            <p:nvPr/>
          </p:nvSpPr>
          <p:spPr bwMode="auto">
            <a:xfrm>
              <a:off x="2400"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0" name="Line 28"/>
            <p:cNvSpPr>
              <a:spLocks noChangeShapeType="1"/>
            </p:cNvSpPr>
            <p:nvPr/>
          </p:nvSpPr>
          <p:spPr bwMode="auto">
            <a:xfrm>
              <a:off x="3744" y="816"/>
              <a:ext cx="0" cy="152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1" name="Line 29"/>
            <p:cNvSpPr>
              <a:spLocks noChangeShapeType="1"/>
            </p:cNvSpPr>
            <p:nvPr/>
          </p:nvSpPr>
          <p:spPr bwMode="auto">
            <a:xfrm>
              <a:off x="768" y="8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2" name="Line 30"/>
            <p:cNvSpPr>
              <a:spLocks noChangeShapeType="1"/>
            </p:cNvSpPr>
            <p:nvPr/>
          </p:nvSpPr>
          <p:spPr bwMode="auto">
            <a:xfrm>
              <a:off x="768" y="129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3" name="Line 31"/>
            <p:cNvSpPr>
              <a:spLocks noChangeShapeType="1"/>
            </p:cNvSpPr>
            <p:nvPr/>
          </p:nvSpPr>
          <p:spPr bwMode="auto">
            <a:xfrm>
              <a:off x="768" y="1632"/>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4" name="Line 32"/>
            <p:cNvSpPr>
              <a:spLocks noChangeShapeType="1"/>
            </p:cNvSpPr>
            <p:nvPr/>
          </p:nvSpPr>
          <p:spPr bwMode="auto">
            <a:xfrm>
              <a:off x="768" y="20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5" name="Line 33"/>
            <p:cNvSpPr>
              <a:spLocks noChangeShapeType="1"/>
            </p:cNvSpPr>
            <p:nvPr/>
          </p:nvSpPr>
          <p:spPr bwMode="auto">
            <a:xfrm>
              <a:off x="768" y="33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6" name="Line 34"/>
            <p:cNvSpPr>
              <a:spLocks noChangeShapeType="1"/>
            </p:cNvSpPr>
            <p:nvPr/>
          </p:nvSpPr>
          <p:spPr bwMode="auto">
            <a:xfrm>
              <a:off x="768" y="1296"/>
              <a:ext cx="0" cy="104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7" name="Line 35"/>
            <p:cNvSpPr>
              <a:spLocks noChangeShapeType="1"/>
            </p:cNvSpPr>
            <p:nvPr/>
          </p:nvSpPr>
          <p:spPr bwMode="auto">
            <a:xfrm>
              <a:off x="4608" y="336"/>
              <a:ext cx="0" cy="200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8" name="Line 36"/>
            <p:cNvSpPr>
              <a:spLocks noChangeShapeType="1"/>
            </p:cNvSpPr>
            <p:nvPr/>
          </p:nvSpPr>
          <p:spPr bwMode="auto">
            <a:xfrm>
              <a:off x="768" y="336"/>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9" name="Line 37"/>
            <p:cNvSpPr>
              <a:spLocks noChangeShapeType="1"/>
            </p:cNvSpPr>
            <p:nvPr/>
          </p:nvSpPr>
          <p:spPr bwMode="auto">
            <a:xfrm>
              <a:off x="768" y="2342"/>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0" name="Line 38"/>
            <p:cNvSpPr>
              <a:spLocks noChangeShapeType="1"/>
            </p:cNvSpPr>
            <p:nvPr/>
          </p:nvSpPr>
          <p:spPr bwMode="auto">
            <a:xfrm>
              <a:off x="768" y="816"/>
              <a:ext cx="96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1" name="Line 39"/>
            <p:cNvSpPr>
              <a:spLocks noChangeShapeType="1"/>
            </p:cNvSpPr>
            <p:nvPr/>
          </p:nvSpPr>
          <p:spPr bwMode="auto">
            <a:xfrm>
              <a:off x="1728" y="12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2" name="Line 40"/>
            <p:cNvSpPr>
              <a:spLocks noChangeShapeType="1"/>
            </p:cNvSpPr>
            <p:nvPr/>
          </p:nvSpPr>
          <p:spPr bwMode="auto">
            <a:xfrm>
              <a:off x="3120" y="864"/>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3" name="Text Box 41"/>
            <p:cNvSpPr txBox="1">
              <a:spLocks noChangeArrowheads="1"/>
            </p:cNvSpPr>
            <p:nvPr/>
          </p:nvSpPr>
          <p:spPr bwMode="auto">
            <a:xfrm>
              <a:off x="3158" y="816"/>
              <a:ext cx="7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.025</a:t>
              </a:r>
            </a:p>
          </p:txBody>
        </p:sp>
        <p:sp>
          <p:nvSpPr>
            <p:cNvPr id="121904" name="Text Box 42"/>
            <p:cNvSpPr txBox="1">
              <a:spLocks noChangeArrowheads="1"/>
            </p:cNvSpPr>
            <p:nvPr/>
          </p:nvSpPr>
          <p:spPr bwMode="auto">
            <a:xfrm>
              <a:off x="3168" y="1296"/>
              <a:ext cx="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6.26</a:t>
              </a:r>
            </a:p>
          </p:txBody>
        </p:sp>
      </p:grpSp>
      <p:sp>
        <p:nvSpPr>
          <p:cNvPr id="121861" name="Rectangle 25"/>
          <p:cNvSpPr>
            <a:spLocks noChangeArrowheads="1"/>
          </p:cNvSpPr>
          <p:nvPr/>
        </p:nvSpPr>
        <p:spPr bwMode="auto">
          <a:xfrm>
            <a:off x="5257800" y="3978275"/>
            <a:ext cx="152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7.56</a:t>
            </a:r>
          </a:p>
        </p:txBody>
      </p:sp>
      <p:sp>
        <p:nvSpPr>
          <p:cNvPr id="121862" name="Rectangle 25"/>
          <p:cNvSpPr>
            <a:spLocks noChangeArrowheads="1"/>
          </p:cNvSpPr>
          <p:nvPr/>
        </p:nvSpPr>
        <p:spPr bwMode="auto">
          <a:xfrm>
            <a:off x="5334000" y="3352800"/>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 6.91</a:t>
            </a:r>
          </a:p>
        </p:txBody>
      </p:sp>
      <p:sp>
        <p:nvSpPr>
          <p:cNvPr id="159" name="Oval 158"/>
          <p:cNvSpPr/>
          <p:nvPr/>
        </p:nvSpPr>
        <p:spPr>
          <a:xfrm>
            <a:off x="6324600" y="2743200"/>
            <a:ext cx="10668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0" name="Oval 159"/>
          <p:cNvSpPr/>
          <p:nvPr/>
        </p:nvSpPr>
        <p:spPr>
          <a:xfrm>
            <a:off x="5257800" y="2743200"/>
            <a:ext cx="11430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1" name="Oval 160"/>
          <p:cNvSpPr/>
          <p:nvPr/>
        </p:nvSpPr>
        <p:spPr>
          <a:xfrm>
            <a:off x="5334000" y="2041525"/>
            <a:ext cx="1066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2" name="Oval 161"/>
          <p:cNvSpPr/>
          <p:nvPr/>
        </p:nvSpPr>
        <p:spPr>
          <a:xfrm>
            <a:off x="6324600" y="2041525"/>
            <a:ext cx="1295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Right Arrow 2"/>
          <p:cNvSpPr/>
          <p:nvPr/>
        </p:nvSpPr>
        <p:spPr>
          <a:xfrm>
            <a:off x="685800" y="30480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86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1" grpId="0" animBg="1"/>
      <p:bldP spid="162" grpId="0" animBg="1"/>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ChangeArrowheads="1"/>
          </p:cNvSpPr>
          <p:nvPr/>
        </p:nvSpPr>
        <p:spPr bwMode="auto">
          <a:xfrm>
            <a:off x="76200" y="1371600"/>
            <a:ext cx="525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Sol. 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&gt; </a:t>
            </a:r>
            <a:r>
              <a:rPr lang="en-US" altLang="en-US" sz="4400" baseline="30000">
                <a:sym typeface="Symbol" panose="05050102010706020507" pitchFamily="18" charset="2"/>
              </a:rPr>
              <a:t>2</a:t>
            </a:r>
            <a:r>
              <a:rPr lang="en-US" altLang="en-US" sz="4400" baseline="-25000">
                <a:sym typeface="Symbol" panose="05050102010706020507" pitchFamily="18" charset="2"/>
              </a:rPr>
              <a:t>r</a:t>
            </a:r>
            <a:r>
              <a:rPr lang="en-US" altLang="en-US" sz="4400"/>
              <a:t>] = r.</a:t>
            </a:r>
          </a:p>
        </p:txBody>
      </p:sp>
      <p:graphicFrame>
        <p:nvGraphicFramePr>
          <p:cNvPr id="122883" name="Object 8"/>
          <p:cNvGraphicFramePr>
            <a:graphicFrameLocks noChangeAspect="1"/>
          </p:cNvGraphicFramePr>
          <p:nvPr/>
        </p:nvGraphicFramePr>
        <p:xfrm>
          <a:off x="827088" y="5791200"/>
          <a:ext cx="7488237" cy="695325"/>
        </p:xfrm>
        <a:graphic>
          <a:graphicData uri="http://schemas.openxmlformats.org/presentationml/2006/ole">
            <mc:AlternateContent xmlns:mc="http://schemas.openxmlformats.org/markup-compatibility/2006">
              <mc:Choice xmlns:v="urn:schemas-microsoft-com:vml" Requires="v">
                <p:oleObj spid="_x0000_s122927" name="Equation" r:id="rId3" imgW="2870200" imgH="266700" progId="Equation.3">
                  <p:embed/>
                </p:oleObj>
              </mc:Choice>
              <mc:Fallback>
                <p:oleObj name="Equation" r:id="rId3" imgW="2870200" imgH="266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791200"/>
                        <a:ext cx="74882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Rectangle 46"/>
          <p:cNvSpPr>
            <a:spLocks noChangeArrowheads="1"/>
          </p:cNvSpPr>
          <p:nvPr/>
        </p:nvSpPr>
        <p:spPr bwMode="auto">
          <a:xfrm>
            <a:off x="1676400" y="4572000"/>
            <a:ext cx="601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&gt; </a:t>
            </a:r>
            <a:r>
              <a:rPr lang="en-US" altLang="en-US" sz="4400" baseline="30000">
                <a:sym typeface="Symbol" panose="05050102010706020507" pitchFamily="18" charset="2"/>
              </a:rPr>
              <a:t>2</a:t>
            </a:r>
            <a:r>
              <a:rPr lang="en-US" altLang="en-US" sz="4400" baseline="-25000">
                <a:sym typeface="Symbol" panose="05050102010706020507" pitchFamily="18" charset="2"/>
              </a:rPr>
              <a:t>0.05</a:t>
            </a:r>
            <a:r>
              <a:rPr lang="en-US" altLang="en-US" sz="4400"/>
              <a:t>] = 0.05.</a:t>
            </a:r>
          </a:p>
        </p:txBody>
      </p:sp>
      <p:grpSp>
        <p:nvGrpSpPr>
          <p:cNvPr id="122885" name="Group 32"/>
          <p:cNvGrpSpPr>
            <a:grpSpLocks/>
          </p:cNvGrpSpPr>
          <p:nvPr/>
        </p:nvGrpSpPr>
        <p:grpSpPr bwMode="auto">
          <a:xfrm>
            <a:off x="1371600" y="2209800"/>
            <a:ext cx="6096000" cy="2362200"/>
            <a:chOff x="768" y="336"/>
            <a:chExt cx="3840" cy="1488"/>
          </a:xfrm>
        </p:grpSpPr>
        <p:sp>
          <p:nvSpPr>
            <p:cNvPr id="122890" name="Rectangle 9"/>
            <p:cNvSpPr>
              <a:spLocks noChangeArrowheads="1"/>
            </p:cNvSpPr>
            <p:nvPr/>
          </p:nvSpPr>
          <p:spPr bwMode="auto">
            <a:xfrm>
              <a:off x="768" y="33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2891" name="Rectangle 10"/>
            <p:cNvSpPr>
              <a:spLocks noChangeArrowheads="1"/>
            </p:cNvSpPr>
            <p:nvPr/>
          </p:nvSpPr>
          <p:spPr bwMode="auto">
            <a:xfrm>
              <a:off x="1728" y="336"/>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2892" name="Rectangle 11"/>
            <p:cNvSpPr>
              <a:spLocks noChangeArrowheads="1"/>
            </p:cNvSpPr>
            <p:nvPr/>
          </p:nvSpPr>
          <p:spPr bwMode="auto">
            <a:xfrm>
              <a:off x="2352" y="336"/>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3600"/>
                <a:t>P[</a:t>
              </a:r>
              <a:r>
                <a:rPr lang="en-US" altLang="en-US" sz="2400">
                  <a:sym typeface="Symbol" panose="05050102010706020507" pitchFamily="18" charset="2"/>
                </a:rPr>
                <a:t>X</a:t>
              </a:r>
              <a:r>
                <a:rPr lang="en-US" altLang="en-US" sz="2400" baseline="30000">
                  <a:sym typeface="Symbol" panose="05050102010706020507" pitchFamily="18" charset="2"/>
                </a:rPr>
                <a:t>2 </a:t>
              </a:r>
              <a:r>
                <a:rPr lang="en-US" altLang="en-US" sz="2400" baseline="-25000">
                  <a:sym typeface="Symbol" panose="05050102010706020507" pitchFamily="18" charset="2"/>
                </a:rPr>
                <a:t></a:t>
              </a:r>
              <a:r>
                <a:rPr lang="en-US" altLang="en-US" sz="2400">
                  <a:sym typeface="Symbol" panose="05050102010706020507" pitchFamily="18" charset="2"/>
                </a:rPr>
                <a:t>&lt; t</a:t>
              </a:r>
              <a:r>
                <a:rPr lang="en-US" altLang="en-US" sz="3600">
                  <a:sym typeface="Symbol" panose="05050102010706020507" pitchFamily="18" charset="2"/>
                </a:rPr>
                <a:t>]</a:t>
              </a:r>
              <a:endParaRPr lang="en-US" altLang="en-US" sz="2400">
                <a:sym typeface="Symbol" panose="05050102010706020507" pitchFamily="18" charset="2"/>
              </a:endParaRPr>
            </a:p>
          </p:txBody>
        </p:sp>
        <p:sp>
          <p:nvSpPr>
            <p:cNvPr id="122893" name="Rectangle 12"/>
            <p:cNvSpPr>
              <a:spLocks noChangeArrowheads="1"/>
            </p:cNvSpPr>
            <p:nvPr/>
          </p:nvSpPr>
          <p:spPr bwMode="auto">
            <a:xfrm>
              <a:off x="3696" y="33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2894" name="Rectangle 13"/>
            <p:cNvSpPr>
              <a:spLocks noChangeArrowheads="1"/>
            </p:cNvSpPr>
            <p:nvPr/>
          </p:nvSpPr>
          <p:spPr bwMode="auto">
            <a:xfrm>
              <a:off x="768"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22895" name="Rectangle 14"/>
            <p:cNvSpPr>
              <a:spLocks noChangeArrowheads="1"/>
            </p:cNvSpPr>
            <p:nvPr/>
          </p:nvSpPr>
          <p:spPr bwMode="auto">
            <a:xfrm>
              <a:off x="1728" y="816"/>
              <a:ext cx="7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0.005</a:t>
              </a:r>
            </a:p>
          </p:txBody>
        </p:sp>
        <p:sp>
          <p:nvSpPr>
            <p:cNvPr id="122896" name="Rectangle 15"/>
            <p:cNvSpPr>
              <a:spLocks noChangeArrowheads="1"/>
            </p:cNvSpPr>
            <p:nvPr/>
          </p:nvSpPr>
          <p:spPr bwMode="auto">
            <a:xfrm>
              <a:off x="2400" y="816"/>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0.010</a:t>
              </a:r>
            </a:p>
          </p:txBody>
        </p:sp>
        <p:sp>
          <p:nvSpPr>
            <p:cNvPr id="122897" name="Rectangle 16"/>
            <p:cNvSpPr>
              <a:spLocks noChangeArrowheads="1"/>
            </p:cNvSpPr>
            <p:nvPr/>
          </p:nvSpPr>
          <p:spPr bwMode="auto">
            <a:xfrm>
              <a:off x="3696" y="81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0.950</a:t>
              </a:r>
            </a:p>
          </p:txBody>
        </p:sp>
        <p:sp>
          <p:nvSpPr>
            <p:cNvPr id="122898" name="Rectangle 17"/>
            <p:cNvSpPr>
              <a:spLocks noChangeArrowheads="1"/>
            </p:cNvSpPr>
            <p:nvPr/>
          </p:nvSpPr>
          <p:spPr bwMode="auto">
            <a:xfrm>
              <a:off x="768" y="1296"/>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15</a:t>
              </a:r>
            </a:p>
          </p:txBody>
        </p:sp>
        <p:sp>
          <p:nvSpPr>
            <p:cNvPr id="122899" name="Rectangle 18"/>
            <p:cNvSpPr>
              <a:spLocks noChangeArrowheads="1"/>
            </p:cNvSpPr>
            <p:nvPr/>
          </p:nvSpPr>
          <p:spPr bwMode="auto">
            <a:xfrm>
              <a:off x="1728" y="1296"/>
              <a:ext cx="6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4.60</a:t>
              </a:r>
            </a:p>
          </p:txBody>
        </p:sp>
        <p:sp>
          <p:nvSpPr>
            <p:cNvPr id="122900" name="Rectangle 19"/>
            <p:cNvSpPr>
              <a:spLocks noChangeArrowheads="1"/>
            </p:cNvSpPr>
            <p:nvPr/>
          </p:nvSpPr>
          <p:spPr bwMode="auto">
            <a:xfrm>
              <a:off x="2400" y="129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5.23</a:t>
              </a:r>
            </a:p>
          </p:txBody>
        </p:sp>
        <p:sp>
          <p:nvSpPr>
            <p:cNvPr id="122901" name="Rectangle 20"/>
            <p:cNvSpPr>
              <a:spLocks noChangeArrowheads="1"/>
            </p:cNvSpPr>
            <p:nvPr/>
          </p:nvSpPr>
          <p:spPr bwMode="auto">
            <a:xfrm>
              <a:off x="3696" y="1296"/>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25.0</a:t>
              </a:r>
            </a:p>
          </p:txBody>
        </p:sp>
        <p:sp>
          <p:nvSpPr>
            <p:cNvPr id="122902" name="Line 29"/>
            <p:cNvSpPr>
              <a:spLocks noChangeShapeType="1"/>
            </p:cNvSpPr>
            <p:nvPr/>
          </p:nvSpPr>
          <p:spPr bwMode="auto">
            <a:xfrm>
              <a:off x="1728" y="81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3" name="Line 30"/>
            <p:cNvSpPr>
              <a:spLocks noChangeShapeType="1"/>
            </p:cNvSpPr>
            <p:nvPr/>
          </p:nvSpPr>
          <p:spPr bwMode="auto">
            <a:xfrm>
              <a:off x="2400" y="816"/>
              <a:ext cx="0" cy="91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4" name="Line 31"/>
            <p:cNvSpPr>
              <a:spLocks noChangeShapeType="1"/>
            </p:cNvSpPr>
            <p:nvPr/>
          </p:nvSpPr>
          <p:spPr bwMode="auto">
            <a:xfrm>
              <a:off x="3696" y="81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5" name="Line 32"/>
            <p:cNvSpPr>
              <a:spLocks noChangeShapeType="1"/>
            </p:cNvSpPr>
            <p:nvPr/>
          </p:nvSpPr>
          <p:spPr bwMode="auto">
            <a:xfrm>
              <a:off x="768" y="8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6" name="Line 33"/>
            <p:cNvSpPr>
              <a:spLocks noChangeShapeType="1"/>
            </p:cNvSpPr>
            <p:nvPr/>
          </p:nvSpPr>
          <p:spPr bwMode="auto">
            <a:xfrm>
              <a:off x="768" y="129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7" name="Line 36"/>
            <p:cNvSpPr>
              <a:spLocks noChangeShapeType="1"/>
            </p:cNvSpPr>
            <p:nvPr/>
          </p:nvSpPr>
          <p:spPr bwMode="auto">
            <a:xfrm>
              <a:off x="768" y="33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8" name="Line 37"/>
            <p:cNvSpPr>
              <a:spLocks noChangeShapeType="1"/>
            </p:cNvSpPr>
            <p:nvPr/>
          </p:nvSpPr>
          <p:spPr bwMode="auto">
            <a:xfrm>
              <a:off x="768" y="1296"/>
              <a:ext cx="0" cy="52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9" name="Line 38"/>
            <p:cNvSpPr>
              <a:spLocks noChangeShapeType="1"/>
            </p:cNvSpPr>
            <p:nvPr/>
          </p:nvSpPr>
          <p:spPr bwMode="auto">
            <a:xfrm>
              <a:off x="4608" y="336"/>
              <a:ext cx="0" cy="144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0" name="Line 39"/>
            <p:cNvSpPr>
              <a:spLocks noChangeShapeType="1"/>
            </p:cNvSpPr>
            <p:nvPr/>
          </p:nvSpPr>
          <p:spPr bwMode="auto">
            <a:xfrm>
              <a:off x="768" y="336"/>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1" name="Line 41"/>
            <p:cNvSpPr>
              <a:spLocks noChangeShapeType="1"/>
            </p:cNvSpPr>
            <p:nvPr/>
          </p:nvSpPr>
          <p:spPr bwMode="auto">
            <a:xfrm>
              <a:off x="768" y="816"/>
              <a:ext cx="96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2" name="Line 42"/>
            <p:cNvSpPr>
              <a:spLocks noChangeShapeType="1"/>
            </p:cNvSpPr>
            <p:nvPr/>
          </p:nvSpPr>
          <p:spPr bwMode="auto">
            <a:xfrm>
              <a:off x="1728" y="12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3" name="Line 43"/>
            <p:cNvSpPr>
              <a:spLocks noChangeShapeType="1"/>
            </p:cNvSpPr>
            <p:nvPr/>
          </p:nvSpPr>
          <p:spPr bwMode="auto">
            <a:xfrm>
              <a:off x="3120" y="864"/>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4" name="Text Box 44"/>
            <p:cNvSpPr txBox="1">
              <a:spLocks noChangeArrowheads="1"/>
            </p:cNvSpPr>
            <p:nvPr/>
          </p:nvSpPr>
          <p:spPr bwMode="auto">
            <a:xfrm>
              <a:off x="3158" y="816"/>
              <a:ext cx="7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.025</a:t>
              </a:r>
            </a:p>
          </p:txBody>
        </p:sp>
        <p:sp>
          <p:nvSpPr>
            <p:cNvPr id="122915" name="Text Box 45"/>
            <p:cNvSpPr txBox="1">
              <a:spLocks noChangeArrowheads="1"/>
            </p:cNvSpPr>
            <p:nvPr/>
          </p:nvSpPr>
          <p:spPr bwMode="auto">
            <a:xfrm>
              <a:off x="3168" y="1296"/>
              <a:ext cx="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6.26</a:t>
              </a:r>
            </a:p>
          </p:txBody>
        </p:sp>
        <p:sp>
          <p:nvSpPr>
            <p:cNvPr id="122916" name="Line 31"/>
            <p:cNvSpPr>
              <a:spLocks noChangeShapeType="1"/>
            </p:cNvSpPr>
            <p:nvPr/>
          </p:nvSpPr>
          <p:spPr bwMode="auto">
            <a:xfrm>
              <a:off x="768" y="1776"/>
              <a:ext cx="38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886" name="Rectangle 5"/>
          <p:cNvSpPr>
            <a:spLocks noChangeArrowheads="1"/>
          </p:cNvSpPr>
          <p:nvPr/>
        </p:nvSpPr>
        <p:spPr bwMode="auto">
          <a:xfrm>
            <a:off x="0" y="0"/>
            <a:ext cx="6629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4075" indent="-8540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(vi) Find  </a:t>
            </a:r>
            <a:r>
              <a:rPr lang="en-US" altLang="en-US" sz="4400" baseline="30000">
                <a:sym typeface="Symbol" panose="05050102010706020507" pitchFamily="18" charset="2"/>
              </a:rPr>
              <a:t>2</a:t>
            </a:r>
            <a:r>
              <a:rPr lang="en-US" altLang="en-US" sz="4400" baseline="-25000">
                <a:sym typeface="Symbol" panose="05050102010706020507" pitchFamily="18" charset="2"/>
              </a:rPr>
              <a:t>0.05,  &amp; </a:t>
            </a:r>
            <a:r>
              <a:rPr lang="en-US" altLang="en-US" sz="4400">
                <a:sym typeface="Symbol" panose="05050102010706020507" pitchFamily="18" charset="2"/>
              </a:rPr>
              <a:t></a:t>
            </a:r>
            <a:r>
              <a:rPr lang="en-US" altLang="en-US" sz="4400" baseline="30000">
                <a:sym typeface="Symbol" panose="05050102010706020507" pitchFamily="18" charset="2"/>
              </a:rPr>
              <a:t>2</a:t>
            </a:r>
            <a:r>
              <a:rPr lang="en-US" altLang="en-US" sz="4400" baseline="-25000">
                <a:sym typeface="Symbol" panose="05050102010706020507" pitchFamily="18" charset="2"/>
              </a:rPr>
              <a:t>0.01 </a:t>
            </a:r>
            <a:r>
              <a:rPr lang="en-US" altLang="en-US" sz="4400">
                <a:sym typeface="Symbol" panose="05050102010706020507" pitchFamily="18" charset="2"/>
              </a:rPr>
              <a:t>for  15 degree of freedom</a:t>
            </a:r>
            <a:endParaRPr lang="en-US" altLang="en-US" sz="4400"/>
          </a:p>
        </p:txBody>
      </p:sp>
      <p:sp>
        <p:nvSpPr>
          <p:cNvPr id="34" name="Oval 33"/>
          <p:cNvSpPr/>
          <p:nvPr/>
        </p:nvSpPr>
        <p:spPr>
          <a:xfrm>
            <a:off x="6019800" y="2895600"/>
            <a:ext cx="1295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5" name="Oval 34"/>
          <p:cNvSpPr/>
          <p:nvPr/>
        </p:nvSpPr>
        <p:spPr>
          <a:xfrm>
            <a:off x="6019800" y="3657600"/>
            <a:ext cx="12192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2889" name="Rectangle 46"/>
          <p:cNvSpPr>
            <a:spLocks noChangeArrowheads="1"/>
          </p:cNvSpPr>
          <p:nvPr/>
        </p:nvSpPr>
        <p:spPr bwMode="auto">
          <a:xfrm>
            <a:off x="1676400" y="5181600"/>
            <a:ext cx="601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 </a:t>
            </a:r>
            <a:r>
              <a:rPr lang="en-US" altLang="en-US" sz="4400" baseline="30000">
                <a:sym typeface="Symbol" panose="05050102010706020507" pitchFamily="18" charset="2"/>
              </a:rPr>
              <a:t>2</a:t>
            </a:r>
            <a:r>
              <a:rPr lang="en-US" altLang="en-US" sz="4400" baseline="-25000">
                <a:sym typeface="Symbol" panose="05050102010706020507" pitchFamily="18" charset="2"/>
              </a:rPr>
              <a:t>0.05</a:t>
            </a:r>
            <a:r>
              <a:rPr lang="en-US" altLang="en-US" sz="4400"/>
              <a:t>] = 0.95.</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418" name="Object 3"/>
          <p:cNvGraphicFramePr>
            <a:graphicFrameLocks noGrp="1" noChangeAspect="1"/>
          </p:cNvGraphicFramePr>
          <p:nvPr>
            <p:ph idx="1"/>
          </p:nvPr>
        </p:nvGraphicFramePr>
        <p:xfrm>
          <a:off x="2514600" y="5791200"/>
          <a:ext cx="2695575" cy="914400"/>
        </p:xfrm>
        <a:graphic>
          <a:graphicData uri="http://schemas.openxmlformats.org/presentationml/2006/ole">
            <mc:AlternateContent xmlns:mc="http://schemas.openxmlformats.org/markup-compatibility/2006">
              <mc:Choice xmlns:v="urn:schemas-microsoft-com:vml" Requires="v">
                <p:oleObj spid="_x0000_s123951" name="Equation" r:id="rId3" imgW="710891" imgH="241195" progId="Equation.3">
                  <p:embed/>
                </p:oleObj>
              </mc:Choice>
              <mc:Fallback>
                <p:oleObj name="Equation" r:id="rId3" imgW="710891"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791200"/>
                        <a:ext cx="2695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Content Placeholder 34"/>
          <p:cNvSpPr>
            <a:spLocks noGrp="1"/>
          </p:cNvSpPr>
          <p:nvPr>
            <p:ph sz="quarter" idx="10"/>
          </p:nvPr>
        </p:nvSpPr>
        <p:spPr/>
        <p:txBody>
          <a:bodyPr/>
          <a:lstStyle/>
          <a:p>
            <a:pPr>
              <a:buFont typeface="Arial" charset="0"/>
              <a:buNone/>
              <a:defRPr/>
            </a:pPr>
            <a:endParaRPr lang="en-US"/>
          </a:p>
        </p:txBody>
      </p:sp>
      <p:sp>
        <p:nvSpPr>
          <p:cNvPr id="39939" name="Rectangle 32"/>
          <p:cNvSpPr>
            <a:spLocks noChangeArrowheads="1"/>
          </p:cNvSpPr>
          <p:nvPr/>
        </p:nvSpPr>
        <p:spPr bwMode="auto">
          <a:xfrm>
            <a:off x="1828800" y="3733800"/>
            <a:ext cx="525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&gt; </a:t>
            </a:r>
            <a:r>
              <a:rPr lang="en-US" altLang="en-US" sz="4400" baseline="30000">
                <a:sym typeface="Symbol" panose="05050102010706020507" pitchFamily="18" charset="2"/>
              </a:rPr>
              <a:t>2</a:t>
            </a:r>
            <a:r>
              <a:rPr lang="en-US" altLang="en-US" sz="4400" baseline="-25000">
                <a:sym typeface="Symbol" panose="05050102010706020507" pitchFamily="18" charset="2"/>
              </a:rPr>
              <a:t>r</a:t>
            </a:r>
            <a:r>
              <a:rPr lang="en-US" altLang="en-US" sz="4400"/>
              <a:t>] = r.</a:t>
            </a:r>
          </a:p>
        </p:txBody>
      </p:sp>
      <p:sp>
        <p:nvSpPr>
          <p:cNvPr id="188446" name="Rectangle 33"/>
          <p:cNvSpPr>
            <a:spLocks noChangeArrowheads="1"/>
          </p:cNvSpPr>
          <p:nvPr/>
        </p:nvSpPr>
        <p:spPr bwMode="auto">
          <a:xfrm>
            <a:off x="1828800" y="4419600"/>
            <a:ext cx="601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&gt; </a:t>
            </a:r>
            <a:r>
              <a:rPr lang="en-US" altLang="en-US" sz="4400" baseline="30000">
                <a:sym typeface="Symbol" panose="05050102010706020507" pitchFamily="18" charset="2"/>
              </a:rPr>
              <a:t>2</a:t>
            </a:r>
            <a:r>
              <a:rPr lang="en-US" altLang="en-US" sz="4400" baseline="-25000">
                <a:sym typeface="Symbol" panose="05050102010706020507" pitchFamily="18" charset="2"/>
              </a:rPr>
              <a:t>0.01</a:t>
            </a:r>
            <a:r>
              <a:rPr lang="en-US" altLang="en-US" sz="4400"/>
              <a:t>] = 0.01.</a:t>
            </a:r>
          </a:p>
        </p:txBody>
      </p:sp>
      <p:grpSp>
        <p:nvGrpSpPr>
          <p:cNvPr id="2" name="Group 32"/>
          <p:cNvGrpSpPr>
            <a:grpSpLocks/>
          </p:cNvGrpSpPr>
          <p:nvPr/>
        </p:nvGrpSpPr>
        <p:grpSpPr bwMode="auto">
          <a:xfrm>
            <a:off x="1219200" y="1371600"/>
            <a:ext cx="6172200" cy="2209800"/>
            <a:chOff x="768" y="336"/>
            <a:chExt cx="3888" cy="1392"/>
          </a:xfrm>
        </p:grpSpPr>
        <p:sp>
          <p:nvSpPr>
            <p:cNvPr id="123914" name="Rectangle 6"/>
            <p:cNvSpPr>
              <a:spLocks noChangeArrowheads="1"/>
            </p:cNvSpPr>
            <p:nvPr/>
          </p:nvSpPr>
          <p:spPr bwMode="auto">
            <a:xfrm>
              <a:off x="768" y="33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3915" name="Rectangle 7"/>
            <p:cNvSpPr>
              <a:spLocks noChangeArrowheads="1"/>
            </p:cNvSpPr>
            <p:nvPr/>
          </p:nvSpPr>
          <p:spPr bwMode="auto">
            <a:xfrm>
              <a:off x="1728" y="336"/>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3916" name="Rectangle 8"/>
            <p:cNvSpPr>
              <a:spLocks noChangeArrowheads="1"/>
            </p:cNvSpPr>
            <p:nvPr/>
          </p:nvSpPr>
          <p:spPr bwMode="auto">
            <a:xfrm>
              <a:off x="2400" y="336"/>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3600"/>
                <a:t>P[</a:t>
              </a:r>
              <a:r>
                <a:rPr lang="en-US" altLang="en-US" sz="2400">
                  <a:sym typeface="Symbol" panose="05050102010706020507" pitchFamily="18" charset="2"/>
                </a:rPr>
                <a:t>X</a:t>
              </a:r>
              <a:r>
                <a:rPr lang="en-US" altLang="en-US" sz="2400" baseline="30000">
                  <a:sym typeface="Symbol" panose="05050102010706020507" pitchFamily="18" charset="2"/>
                </a:rPr>
                <a:t>2 </a:t>
              </a:r>
              <a:r>
                <a:rPr lang="en-US" altLang="en-US" sz="2400" baseline="-25000">
                  <a:sym typeface="Symbol" panose="05050102010706020507" pitchFamily="18" charset="2"/>
                </a:rPr>
                <a:t></a:t>
              </a:r>
              <a:r>
                <a:rPr lang="en-US" altLang="en-US" sz="2400">
                  <a:sym typeface="Symbol" panose="05050102010706020507" pitchFamily="18" charset="2"/>
                </a:rPr>
                <a:t>&lt; t</a:t>
              </a:r>
              <a:r>
                <a:rPr lang="en-US" altLang="en-US" sz="3600">
                  <a:sym typeface="Symbol" panose="05050102010706020507" pitchFamily="18" charset="2"/>
                </a:rPr>
                <a:t>]</a:t>
              </a:r>
              <a:endParaRPr lang="en-US" altLang="en-US" sz="2400">
                <a:sym typeface="Symbol" panose="05050102010706020507" pitchFamily="18" charset="2"/>
              </a:endParaRPr>
            </a:p>
          </p:txBody>
        </p:sp>
        <p:sp>
          <p:nvSpPr>
            <p:cNvPr id="123917" name="Rectangle 9"/>
            <p:cNvSpPr>
              <a:spLocks noChangeArrowheads="1"/>
            </p:cNvSpPr>
            <p:nvPr/>
          </p:nvSpPr>
          <p:spPr bwMode="auto">
            <a:xfrm>
              <a:off x="3696" y="33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23918" name="Rectangle 10"/>
            <p:cNvSpPr>
              <a:spLocks noChangeArrowheads="1"/>
            </p:cNvSpPr>
            <p:nvPr/>
          </p:nvSpPr>
          <p:spPr bwMode="auto">
            <a:xfrm>
              <a:off x="768"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sym typeface="Symbol" panose="05050102010706020507" pitchFamily="18" charset="2"/>
                </a:rPr>
                <a:t>       F</a:t>
              </a:r>
              <a:endParaRPr lang="en-US" altLang="en-US" sz="2800"/>
            </a:p>
          </p:txBody>
        </p:sp>
        <p:sp>
          <p:nvSpPr>
            <p:cNvPr id="123919" name="Rectangle 11"/>
            <p:cNvSpPr>
              <a:spLocks noChangeArrowheads="1"/>
            </p:cNvSpPr>
            <p:nvPr/>
          </p:nvSpPr>
          <p:spPr bwMode="auto">
            <a:xfrm>
              <a:off x="1728" y="816"/>
              <a:ext cx="8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0.005</a:t>
              </a:r>
            </a:p>
          </p:txBody>
        </p:sp>
        <p:sp>
          <p:nvSpPr>
            <p:cNvPr id="123920" name="Rectangle 12"/>
            <p:cNvSpPr>
              <a:spLocks noChangeArrowheads="1"/>
            </p:cNvSpPr>
            <p:nvPr/>
          </p:nvSpPr>
          <p:spPr bwMode="auto">
            <a:xfrm>
              <a:off x="2400" y="816"/>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0.010</a:t>
              </a:r>
            </a:p>
          </p:txBody>
        </p:sp>
        <p:sp>
          <p:nvSpPr>
            <p:cNvPr id="123921" name="Rectangle 13"/>
            <p:cNvSpPr>
              <a:spLocks noChangeArrowheads="1"/>
            </p:cNvSpPr>
            <p:nvPr/>
          </p:nvSpPr>
          <p:spPr bwMode="auto">
            <a:xfrm>
              <a:off x="3696" y="816"/>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0.990</a:t>
              </a:r>
            </a:p>
          </p:txBody>
        </p:sp>
        <p:sp>
          <p:nvSpPr>
            <p:cNvPr id="123922" name="Rectangle 14"/>
            <p:cNvSpPr>
              <a:spLocks noChangeArrowheads="1"/>
            </p:cNvSpPr>
            <p:nvPr/>
          </p:nvSpPr>
          <p:spPr bwMode="auto">
            <a:xfrm>
              <a:off x="768" y="1296"/>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15</a:t>
              </a:r>
            </a:p>
          </p:txBody>
        </p:sp>
        <p:sp>
          <p:nvSpPr>
            <p:cNvPr id="123923" name="Rectangle 15"/>
            <p:cNvSpPr>
              <a:spLocks noChangeArrowheads="1"/>
            </p:cNvSpPr>
            <p:nvPr/>
          </p:nvSpPr>
          <p:spPr bwMode="auto">
            <a:xfrm>
              <a:off x="1728" y="1296"/>
              <a:ext cx="6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4.60</a:t>
              </a:r>
            </a:p>
          </p:txBody>
        </p:sp>
        <p:sp>
          <p:nvSpPr>
            <p:cNvPr id="123924" name="Rectangle 16"/>
            <p:cNvSpPr>
              <a:spLocks noChangeArrowheads="1"/>
            </p:cNvSpPr>
            <p:nvPr/>
          </p:nvSpPr>
          <p:spPr bwMode="auto">
            <a:xfrm>
              <a:off x="2400" y="129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5.23</a:t>
              </a:r>
            </a:p>
          </p:txBody>
        </p:sp>
        <p:sp>
          <p:nvSpPr>
            <p:cNvPr id="123925" name="Rectangle 17"/>
            <p:cNvSpPr>
              <a:spLocks noChangeArrowheads="1"/>
            </p:cNvSpPr>
            <p:nvPr/>
          </p:nvSpPr>
          <p:spPr bwMode="auto">
            <a:xfrm>
              <a:off x="3696" y="1296"/>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30.6</a:t>
              </a:r>
            </a:p>
          </p:txBody>
        </p:sp>
        <p:sp>
          <p:nvSpPr>
            <p:cNvPr id="123926" name="Line 18"/>
            <p:cNvSpPr>
              <a:spLocks noChangeShapeType="1"/>
            </p:cNvSpPr>
            <p:nvPr/>
          </p:nvSpPr>
          <p:spPr bwMode="auto">
            <a:xfrm>
              <a:off x="1728" y="816"/>
              <a:ext cx="0" cy="86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7" name="Line 19"/>
            <p:cNvSpPr>
              <a:spLocks noChangeShapeType="1"/>
            </p:cNvSpPr>
            <p:nvPr/>
          </p:nvSpPr>
          <p:spPr bwMode="auto">
            <a:xfrm>
              <a:off x="2400" y="816"/>
              <a:ext cx="0" cy="86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8" name="Line 20"/>
            <p:cNvSpPr>
              <a:spLocks noChangeShapeType="1"/>
            </p:cNvSpPr>
            <p:nvPr/>
          </p:nvSpPr>
          <p:spPr bwMode="auto">
            <a:xfrm>
              <a:off x="3696" y="816"/>
              <a:ext cx="0" cy="86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9" name="Line 21"/>
            <p:cNvSpPr>
              <a:spLocks noChangeShapeType="1"/>
            </p:cNvSpPr>
            <p:nvPr/>
          </p:nvSpPr>
          <p:spPr bwMode="auto">
            <a:xfrm>
              <a:off x="768" y="81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0" name="Line 22"/>
            <p:cNvSpPr>
              <a:spLocks noChangeShapeType="1"/>
            </p:cNvSpPr>
            <p:nvPr/>
          </p:nvSpPr>
          <p:spPr bwMode="auto">
            <a:xfrm>
              <a:off x="768" y="1296"/>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1" name="Line 23"/>
            <p:cNvSpPr>
              <a:spLocks noChangeShapeType="1"/>
            </p:cNvSpPr>
            <p:nvPr/>
          </p:nvSpPr>
          <p:spPr bwMode="auto">
            <a:xfrm>
              <a:off x="768" y="336"/>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2" name="Line 24"/>
            <p:cNvSpPr>
              <a:spLocks noChangeShapeType="1"/>
            </p:cNvSpPr>
            <p:nvPr/>
          </p:nvSpPr>
          <p:spPr bwMode="auto">
            <a:xfrm>
              <a:off x="768" y="1296"/>
              <a:ext cx="0" cy="43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3" name="Line 25"/>
            <p:cNvSpPr>
              <a:spLocks noChangeShapeType="1"/>
            </p:cNvSpPr>
            <p:nvPr/>
          </p:nvSpPr>
          <p:spPr bwMode="auto">
            <a:xfrm>
              <a:off x="4608" y="336"/>
              <a:ext cx="0" cy="139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4" name="Line 26"/>
            <p:cNvSpPr>
              <a:spLocks noChangeShapeType="1"/>
            </p:cNvSpPr>
            <p:nvPr/>
          </p:nvSpPr>
          <p:spPr bwMode="auto">
            <a:xfrm>
              <a:off x="768" y="336"/>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5" name="Line 27"/>
            <p:cNvSpPr>
              <a:spLocks noChangeShapeType="1"/>
            </p:cNvSpPr>
            <p:nvPr/>
          </p:nvSpPr>
          <p:spPr bwMode="auto">
            <a:xfrm>
              <a:off x="768" y="816"/>
              <a:ext cx="96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6" name="Line 28"/>
            <p:cNvSpPr>
              <a:spLocks noChangeShapeType="1"/>
            </p:cNvSpPr>
            <p:nvPr/>
          </p:nvSpPr>
          <p:spPr bwMode="auto">
            <a:xfrm>
              <a:off x="1728" y="12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7" name="Line 29"/>
            <p:cNvSpPr>
              <a:spLocks noChangeShapeType="1"/>
            </p:cNvSpPr>
            <p:nvPr/>
          </p:nvSpPr>
          <p:spPr bwMode="auto">
            <a:xfrm>
              <a:off x="3120" y="8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8" name="Text Box 30"/>
            <p:cNvSpPr txBox="1">
              <a:spLocks noChangeArrowheads="1"/>
            </p:cNvSpPr>
            <p:nvPr/>
          </p:nvSpPr>
          <p:spPr bwMode="auto">
            <a:xfrm>
              <a:off x="3158" y="816"/>
              <a:ext cx="7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.025</a:t>
              </a:r>
            </a:p>
          </p:txBody>
        </p:sp>
        <p:sp>
          <p:nvSpPr>
            <p:cNvPr id="123939" name="Text Box 31"/>
            <p:cNvSpPr txBox="1">
              <a:spLocks noChangeArrowheads="1"/>
            </p:cNvSpPr>
            <p:nvPr/>
          </p:nvSpPr>
          <p:spPr bwMode="auto">
            <a:xfrm>
              <a:off x="3168" y="1296"/>
              <a:ext cx="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6.26</a:t>
              </a:r>
            </a:p>
          </p:txBody>
        </p:sp>
        <p:sp>
          <p:nvSpPr>
            <p:cNvPr id="123940" name="Line 31"/>
            <p:cNvSpPr>
              <a:spLocks noChangeShapeType="1"/>
            </p:cNvSpPr>
            <p:nvPr/>
          </p:nvSpPr>
          <p:spPr bwMode="auto">
            <a:xfrm>
              <a:off x="768" y="1680"/>
              <a:ext cx="3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 name="Oval 32"/>
          <p:cNvSpPr/>
          <p:nvPr/>
        </p:nvSpPr>
        <p:spPr>
          <a:xfrm>
            <a:off x="5791200" y="2057400"/>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Oval 33"/>
          <p:cNvSpPr/>
          <p:nvPr/>
        </p:nvSpPr>
        <p:spPr>
          <a:xfrm>
            <a:off x="5791200" y="2819400"/>
            <a:ext cx="16002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6" name="Rectangle 33"/>
          <p:cNvSpPr>
            <a:spLocks noChangeArrowheads="1"/>
          </p:cNvSpPr>
          <p:nvPr/>
        </p:nvSpPr>
        <p:spPr bwMode="auto">
          <a:xfrm>
            <a:off x="1828800" y="5181600"/>
            <a:ext cx="6019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sym typeface="Symbol" panose="05050102010706020507" pitchFamily="18" charset="2"/>
              </a:rPr>
              <a:t>P[X</a:t>
            </a:r>
            <a:r>
              <a:rPr lang="en-US" altLang="en-US" sz="4400" baseline="30000">
                <a:sym typeface="Symbol" panose="05050102010706020507" pitchFamily="18" charset="2"/>
              </a:rPr>
              <a:t>2</a:t>
            </a:r>
            <a:r>
              <a:rPr lang="en-US" altLang="en-US" sz="4400" baseline="-25000">
                <a:sym typeface="Symbol" panose="05050102010706020507" pitchFamily="18" charset="2"/>
              </a:rPr>
              <a:t>15</a:t>
            </a:r>
            <a:r>
              <a:rPr lang="en-US" altLang="en-US" sz="4400">
                <a:sym typeface="Symbol" panose="05050102010706020507" pitchFamily="18" charset="2"/>
              </a:rPr>
              <a:t> ≤ </a:t>
            </a:r>
            <a:r>
              <a:rPr lang="en-US" altLang="en-US" sz="4400" baseline="30000">
                <a:sym typeface="Symbol" panose="05050102010706020507" pitchFamily="18" charset="2"/>
              </a:rPr>
              <a:t>2</a:t>
            </a:r>
            <a:r>
              <a:rPr lang="en-US" altLang="en-US" sz="4400" baseline="-25000">
                <a:sym typeface="Symbol" panose="05050102010706020507" pitchFamily="18" charset="2"/>
              </a:rPr>
              <a:t>0.01</a:t>
            </a:r>
            <a:r>
              <a:rPr lang="en-US" altLang="en-US" sz="4400"/>
              <a:t>] = 0.99.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linds(horizontal)">
                                      <p:cBhvr>
                                        <p:cTn id="12" dur="500"/>
                                        <p:tgtEl>
                                          <p:spTgt spid="399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8446"/>
                                        </p:tgtEl>
                                        <p:attrNameLst>
                                          <p:attrName>style.visibility</p:attrName>
                                        </p:attrNameLst>
                                      </p:cBhvr>
                                      <p:to>
                                        <p:strVal val="visible"/>
                                      </p:to>
                                    </p:set>
                                    <p:animEffect transition="in" filter="blinds(horizontal)">
                                      <p:cBhvr>
                                        <p:cTn id="15" dur="500"/>
                                        <p:tgtEl>
                                          <p:spTgt spid="1884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linds(horizontal)">
                                      <p:cBhvr>
                                        <p:cTn id="25" dur="500"/>
                                        <p:tgtEl>
                                          <p:spTgt spid="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8"/>
                                        </p:tgtEl>
                                        <p:attrNameLst>
                                          <p:attrName>style.visibility</p:attrName>
                                        </p:attrNameLst>
                                      </p:cBhvr>
                                      <p:to>
                                        <p:strVal val="visible"/>
                                      </p:to>
                                    </p:set>
                                    <p:animEffect transition="in" filter="blinds(horizontal)">
                                      <p:cBhvr>
                                        <p:cTn id="30" dur="500"/>
                                        <p:tgtEl>
                                          <p:spTgt spid="1884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188446" grpId="0"/>
      <p:bldP spid="33" grpId="0" animBg="1"/>
      <p:bldP spid="34" grpId="0" animBg="1"/>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ITS Pilani presentation&amp;quot;&quot;/&gt;&lt;property id=&quot;20307&quot; value=&quot;262&quot;/&gt;&lt;/object&gt;&lt;object type=&quot;3&quot; unique_id=&quot;10005&quot;&gt;&lt;property id=&quot;20148&quot; value=&quot;5&quot;/&gt;&lt;property id=&quot;20300&quot; value=&quot;Slide 2 - &amp;quot;&amp;#x0D;&amp;#x0A;MATH F111 &amp;amp; AAOC C111&amp;#x0D;&amp;#x0A;Probability and Statistics&amp;quot;&quot;/&gt;&lt;property id=&quot;20307&quot; value=&quot;316&quot;/&gt;&lt;/object&gt;&lt;object type=&quot;3&quot; unique_id=&quot;10006&quot;&gt;&lt;property id=&quot;20148&quot; value=&quot;5&quot;/&gt;&lt;property id=&quot;20300&quot; value=&quot;Slide 3 - &amp;quot;Text Book&amp;quot;&quot;/&gt;&lt;property id=&quot;20307&quot; value=&quot;477&quot;/&gt;&lt;/object&gt;&lt;object type=&quot;3&quot; unique_id=&quot;10008&quot;&gt;&lt;property id=&quot;20148&quot; value=&quot;5&quot;/&gt;&lt;property id=&quot;20300&quot; value=&quot;Slide 4 - &amp;quot;Reference Books&amp;quot;&quot;/&gt;&lt;property id=&quot;20307&quot; value=&quot;479&quot;/&gt;&lt;/object&gt;&lt;object type=&quot;3&quot; unique_id=&quot;10009&quot;&gt;&lt;property id=&quot;20148&quot; value=&quot;5&quot;/&gt;&lt;property id=&quot;20300&quot; value=&quot;Slide 6 - &amp;quot;Evaluation Components&amp;quot;&quot;/&gt;&lt;property id=&quot;20307&quot; value=&quot;480&quot;/&gt;&lt;/object&gt;&lt;object type=&quot;3&quot; unique_id=&quot;10011&quot;&gt;&lt;property id=&quot;20148&quot; value=&quot;5&quot;/&gt;&lt;property id=&quot;20300&quot; value=&quot;Slide 8&quot;/&gt;&lt;property id=&quot;20307&quot; value=&quot;263&quot;/&gt;&lt;/object&gt;&lt;object type=&quot;3&quot; unique_id=&quot;10012&quot;&gt;&lt;property id=&quot;20148&quot; value=&quot;5&quot;/&gt;&lt;property id=&quot;20300&quot; value=&quot;Slide 9&quot;/&gt;&lt;property id=&quot;20307&quot; value=&quot;471&quot;/&gt;&lt;/object&gt;&lt;object type=&quot;3&quot; unique_id=&quot;10031&quot;&gt;&lt;property id=&quot;20148&quot; value=&quot;5&quot;/&gt;&lt;property id=&quot;20300&quot; value=&quot;Slide 54&quot;/&gt;&lt;property id=&quot;20307&quot; value=&quot;289&quot;/&gt;&lt;/object&gt;&lt;object type=&quot;3&quot; unique_id=&quot;10182&quot;&gt;&lt;property id=&quot;20148&quot; value=&quot;5&quot;/&gt;&lt;property id=&quot;20300&quot; value=&quot;Slide 7 - &amp;quot;Announcements&amp;quot;&quot;/&gt;&lt;property id=&quot;20307&quot; value=&quot;481&quot;/&gt;&lt;/object&gt;&lt;object type=&quot;3&quot; unique_id=&quot;10545&quot;&gt;&lt;property id=&quot;20148&quot; value=&quot;5&quot;/&gt;&lt;property id=&quot;20300&quot; value=&quot;Slide 10&quot;/&gt;&lt;property id=&quot;20307&quot; value=&quot;482&quot;/&gt;&lt;/object&gt;&lt;object type=&quot;3&quot; unique_id=&quot;10546&quot;&gt;&lt;property id=&quot;20148&quot; value=&quot;5&quot;/&gt;&lt;property id=&quot;20300&quot; value=&quot;Slide 11&quot;/&gt;&lt;property id=&quot;20307&quot; value=&quot;483&quot;/&gt;&lt;/object&gt;&lt;object type=&quot;3&quot; unique_id=&quot;10547&quot;&gt;&lt;property id=&quot;20148&quot; value=&quot;5&quot;/&gt;&lt;property id=&quot;20300&quot; value=&quot;Slide 12&quot;/&gt;&lt;property id=&quot;20307&quot; value=&quot;484&quot;/&gt;&lt;/object&gt;&lt;object type=&quot;3&quot; unique_id=&quot;10548&quot;&gt;&lt;property id=&quot;20148&quot; value=&quot;5&quot;/&gt;&lt;property id=&quot;20300&quot; value=&quot;Slide 13&quot;/&gt;&lt;property id=&quot;20307&quot; value=&quot;485&quot;/&gt;&lt;/object&gt;&lt;object type=&quot;3&quot; unique_id=&quot;10549&quot;&gt;&lt;property id=&quot;20148&quot; value=&quot;5&quot;/&gt;&lt;property id=&quot;20300&quot; value=&quot;Slide 14&quot;/&gt;&lt;property id=&quot;20307&quot; value=&quot;486&quot;/&gt;&lt;/object&gt;&lt;object type=&quot;3&quot; unique_id=&quot;10550&quot;&gt;&lt;property id=&quot;20148&quot; value=&quot;5&quot;/&gt;&lt;property id=&quot;20300&quot; value=&quot;Slide 15&quot;/&gt;&lt;property id=&quot;20307&quot; value=&quot;487&quot;/&gt;&lt;/object&gt;&lt;object type=&quot;3&quot; unique_id=&quot;10551&quot;&gt;&lt;property id=&quot;20148&quot; value=&quot;5&quot;/&gt;&lt;property id=&quot;20300&quot; value=&quot;Slide 16&quot;/&gt;&lt;property id=&quot;20307&quot; value=&quot;488&quot;/&gt;&lt;/object&gt;&lt;object type=&quot;3&quot; unique_id=&quot;10552&quot;&gt;&lt;property id=&quot;20148&quot; value=&quot;5&quot;/&gt;&lt;property id=&quot;20300&quot; value=&quot;Slide 17&quot;/&gt;&lt;property id=&quot;20307&quot; value=&quot;489&quot;/&gt;&lt;/object&gt;&lt;object type=&quot;3&quot; unique_id=&quot;10553&quot;&gt;&lt;property id=&quot;20148&quot; value=&quot;5&quot;/&gt;&lt;property id=&quot;20300&quot; value=&quot;Slide 18&quot;/&gt;&lt;property id=&quot;20307&quot; value=&quot;490&quot;/&gt;&lt;/object&gt;&lt;object type=&quot;3&quot; unique_id=&quot;10816&quot;&gt;&lt;property id=&quot;20148&quot; value=&quot;5&quot;/&gt;&lt;property id=&quot;20300&quot; value=&quot;Slide 19&quot;/&gt;&lt;property id=&quot;20307&quot; value=&quot;491&quot;/&gt;&lt;/object&gt;&lt;object type=&quot;3&quot; unique_id=&quot;10817&quot;&gt;&lt;property id=&quot;20148&quot; value=&quot;5&quot;/&gt;&lt;property id=&quot;20300&quot; value=&quot;Slide 20&quot;/&gt;&lt;property id=&quot;20307&quot; value=&quot;492&quot;/&gt;&lt;/object&gt;&lt;object type=&quot;3&quot; unique_id=&quot;10818&quot;&gt;&lt;property id=&quot;20148&quot; value=&quot;5&quot;/&gt;&lt;property id=&quot;20300&quot; value=&quot;Slide 21&quot;/&gt;&lt;property id=&quot;20307&quot; value=&quot;493&quot;/&gt;&lt;/object&gt;&lt;object type=&quot;3&quot; unique_id=&quot;10819&quot;&gt;&lt;property id=&quot;20148&quot; value=&quot;5&quot;/&gt;&lt;property id=&quot;20300&quot; value=&quot;Slide 22&quot;/&gt;&lt;property id=&quot;20307&quot; value=&quot;494&quot;/&gt;&lt;/object&gt;&lt;object type=&quot;3&quot; unique_id=&quot;10820&quot;&gt;&lt;property id=&quot;20148&quot; value=&quot;5&quot;/&gt;&lt;property id=&quot;20300&quot; value=&quot;Slide 23&quot;/&gt;&lt;property id=&quot;20307&quot; value=&quot;495&quot;/&gt;&lt;/object&gt;&lt;object type=&quot;3&quot; unique_id=&quot;11903&quot;&gt;&lt;property id=&quot;20148&quot; value=&quot;5&quot;/&gt;&lt;property id=&quot;20300&quot; value=&quot;Slide 24 - &amp;quot;Examples&amp;quot;&quot;/&gt;&lt;property id=&quot;20307&quot; value=&quot;500&quot;/&gt;&lt;/object&gt;&lt;object type=&quot;3&quot; unique_id=&quot;11904&quot;&gt;&lt;property id=&quot;20148&quot; value=&quot;5&quot;/&gt;&lt;property id=&quot;20300&quot; value=&quot;Slide 25&quot;/&gt;&lt;property id=&quot;20307&quot; value=&quot;501&quot;/&gt;&lt;/object&gt;&lt;object type=&quot;3&quot; unique_id=&quot;11905&quot;&gt;&lt;property id=&quot;20148&quot; value=&quot;5&quot;/&gt;&lt;property id=&quot;20300&quot; value=&quot;Slide 26&quot;/&gt;&lt;property id=&quot;20307&quot; value=&quot;502&quot;/&gt;&lt;/object&gt;&lt;object type=&quot;3&quot; unique_id=&quot;11906&quot;&gt;&lt;property id=&quot;20148&quot; value=&quot;5&quot;/&gt;&lt;property id=&quot;20300&quot; value=&quot;Slide 27&quot;/&gt;&lt;property id=&quot;20307&quot; value=&quot;503&quot;/&gt;&lt;/object&gt;&lt;object type=&quot;3&quot; unique_id=&quot;11907&quot;&gt;&lt;property id=&quot;20148&quot; value=&quot;5&quot;/&gt;&lt;property id=&quot;20300&quot; value=&quot;Slide 28&quot;/&gt;&lt;property id=&quot;20307&quot; value=&quot;504&quot;/&gt;&lt;/object&gt;&lt;object type=&quot;3&quot; unique_id=&quot;11908&quot;&gt;&lt;property id=&quot;20148&quot; value=&quot;5&quot;/&gt;&lt;property id=&quot;20300&quot; value=&quot;Slide 29&quot;/&gt;&lt;property id=&quot;20307&quot; value=&quot;505&quot;/&gt;&lt;/object&gt;&lt;object type=&quot;3&quot; unique_id=&quot;11909&quot;&gt;&lt;property id=&quot;20148&quot; value=&quot;5&quot;/&gt;&lt;property id=&quot;20300&quot; value=&quot;Slide 30&quot;/&gt;&lt;property id=&quot;20307&quot; value=&quot;507&quot;/&gt;&lt;/object&gt;&lt;object type=&quot;3&quot; unique_id=&quot;11910&quot;&gt;&lt;property id=&quot;20148&quot; value=&quot;5&quot;/&gt;&lt;property id=&quot;20300&quot; value=&quot;Slide 31&quot;/&gt;&lt;property id=&quot;20307&quot; value=&quot;506&quot;/&gt;&lt;/object&gt;&lt;object type=&quot;3&quot; unique_id=&quot;11911&quot;&gt;&lt;property id=&quot;20148&quot; value=&quot;5&quot;/&gt;&lt;property id=&quot;20300&quot; value=&quot;Slide 32&quot;/&gt;&lt;property id=&quot;20307&quot; value=&quot;508&quot;/&gt;&lt;/object&gt;&lt;object type=&quot;3&quot; unique_id=&quot;11912&quot;&gt;&lt;property id=&quot;20148&quot; value=&quot;5&quot;/&gt;&lt;property id=&quot;20300&quot; value=&quot;Slide 33&quot;/&gt;&lt;property id=&quot;20307&quot; value=&quot;529&quot;/&gt;&lt;/object&gt;&lt;object type=&quot;3&quot; unique_id=&quot;11913&quot;&gt;&lt;property id=&quot;20148&quot; value=&quot;5&quot;/&gt;&lt;property id=&quot;20300&quot; value=&quot;Slide 34&quot;/&gt;&lt;property id=&quot;20307&quot; value=&quot;509&quot;/&gt;&lt;/object&gt;&lt;object type=&quot;3&quot; unique_id=&quot;11914&quot;&gt;&lt;property id=&quot;20148&quot; value=&quot;5&quot;/&gt;&lt;property id=&quot;20300&quot; value=&quot;Slide 35&quot;/&gt;&lt;property id=&quot;20307&quot; value=&quot;510&quot;/&gt;&lt;/object&gt;&lt;object type=&quot;3&quot; unique_id=&quot;11915&quot;&gt;&lt;property id=&quot;20148&quot; value=&quot;5&quot;/&gt;&lt;property id=&quot;20300&quot; value=&quot;Slide 36&quot;/&gt;&lt;property id=&quot;20307&quot; value=&quot;511&quot;/&gt;&lt;/object&gt;&lt;object type=&quot;3&quot; unique_id=&quot;11916&quot;&gt;&lt;property id=&quot;20148&quot; value=&quot;5&quot;/&gt;&lt;property id=&quot;20300&quot; value=&quot;Slide 37&quot;/&gt;&lt;property id=&quot;20307&quot; value=&quot;512&quot;/&gt;&lt;/object&gt;&lt;object type=&quot;3&quot; unique_id=&quot;11917&quot;&gt;&lt;property id=&quot;20148&quot; value=&quot;5&quot;/&gt;&lt;property id=&quot;20300&quot; value=&quot;Slide 38&quot;/&gt;&lt;property id=&quot;20307&quot; value=&quot;513&quot;/&gt;&lt;/object&gt;&lt;object type=&quot;3&quot; unique_id=&quot;11918&quot;&gt;&lt;property id=&quot;20148&quot; value=&quot;5&quot;/&gt;&lt;property id=&quot;20300&quot; value=&quot;Slide 39 - &amp;quot;(ii) Similarly the probability that the largest  badge number is 5 =&amp;#x0D;&amp;#x0A; &amp;quot;&quot;/&gt;&lt;property id=&quot;20307&quot; value=&quot;514&quot;/&gt;&lt;/object&gt;&lt;object type=&quot;3&quot; unique_id=&quot;11919&quot;&gt;&lt;property id=&quot;20148&quot; value=&quot;5&quot;/&gt;&lt;property id=&quot;20300&quot; value=&quot;Slide 40&quot;/&gt;&lt;property id=&quot;20307&quot; value=&quot;515&quot;/&gt;&lt;/object&gt;&lt;object type=&quot;3&quot; unique_id=&quot;11920&quot;&gt;&lt;property id=&quot;20148&quot; value=&quot;5&quot;/&gt;&lt;property id=&quot;20300&quot; value=&quot;Slide 41&quot;/&gt;&lt;property id=&quot;20307&quot; value=&quot;516&quot;/&gt;&lt;/object&gt;&lt;object type=&quot;3&quot; unique_id=&quot;11921&quot;&gt;&lt;property id=&quot;20148&quot; value=&quot;5&quot;/&gt;&lt;property id=&quot;20300&quot; value=&quot;Slide 42&quot;/&gt;&lt;property id=&quot;20307&quot; value=&quot;517&quot;/&gt;&lt;/object&gt;&lt;object type=&quot;3&quot; unique_id=&quot;11922&quot;&gt;&lt;property id=&quot;20148&quot; value=&quot;5&quot;/&gt;&lt;property id=&quot;20300&quot; value=&quot;Slide 43 - &amp;quot;(ii) If the customer insists that one particular engineer with whom he or she has worked before be assigned to the&quot;/&gt;&lt;property id=&quot;20307&quot; value=&quot;518&quot;/&gt;&lt;/object&gt;&lt;object type=&quot;3&quot; unique_id=&quot;11923&quot;&gt;&lt;property id=&quot;20148&quot; value=&quot;5&quot;/&gt;&lt;property id=&quot;20300&quot; value=&quot;Slide 44&quot;/&gt;&lt;property id=&quot;20307&quot; value=&quot;519&quot;/&gt;&lt;/object&gt;&lt;object type=&quot;3&quot; unique_id=&quot;11924&quot;&gt;&lt;property id=&quot;20148&quot; value=&quot;5&quot;/&gt;&lt;property id=&quot;20300&quot; value=&quot;Slide 45&quot;/&gt;&lt;property id=&quot;20307&quot; value=&quot;520&quot;/&gt;&lt;/object&gt;&lt;object type=&quot;3&quot; unique_id=&quot;11925&quot;&gt;&lt;property id=&quot;20148&quot; value=&quot;5&quot;/&gt;&lt;property id=&quot;20300&quot; value=&quot;Slide 46&quot;/&gt;&lt;property id=&quot;20307&quot; value=&quot;521&quot;/&gt;&lt;/object&gt;&lt;object type=&quot;3&quot; unique_id=&quot;11926&quot;&gt;&lt;property id=&quot;20148&quot; value=&quot;5&quot;/&gt;&lt;property id=&quot;20300&quot; value=&quot;Slide 47 - &amp;quot;Example: A box contains tags marked   1,2,…….m , two tags are chosen at random .Find the probability that numbers &quot;/&gt;&lt;property id=&quot;20307&quot; value=&quot;522&quot;/&gt;&lt;/object&gt;&lt;object type=&quot;3&quot; unique_id=&quot;11927&quot;&gt;&lt;property id=&quot;20148&quot; value=&quot;5&quot;/&gt;&lt;property id=&quot;20300&quot; value=&quot;Slide 48 - &amp;quot;Answer : (i)2/m (ii)  2(m-1)/m2&amp;quot;&quot;/&gt;&lt;property id=&quot;20307&quot; value=&quot;523&quot;/&gt;&lt;/object&gt;&lt;object type=&quot;3&quot; unique_id=&quot;11928&quot;&gt;&lt;property id=&quot;20148&quot; value=&quot;5&quot;/&gt;&lt;property id=&quot;20300&quot; value=&quot;Slide 49&quot;/&gt;&lt;property id=&quot;20307&quot; value=&quot;524&quot;/&gt;&lt;/object&gt;&lt;object type=&quot;3&quot; unique_id=&quot;11929&quot;&gt;&lt;property id=&quot;20148&quot; value=&quot;5&quot;/&gt;&lt;property id=&quot;20300&quot; value=&quot;Slide 50&quot;/&gt;&lt;property id=&quot;20307&quot; value=&quot;525&quot;/&gt;&lt;/object&gt;&lt;object type=&quot;3&quot; unique_id=&quot;11930&quot;&gt;&lt;property id=&quot;20148&quot; value=&quot;5&quot;/&gt;&lt;property id=&quot;20300&quot; value=&quot;Slide 51&quot;/&gt;&lt;property id=&quot;20307&quot; value=&quot;526&quot;/&gt;&lt;/object&gt;&lt;object type=&quot;3&quot; unique_id=&quot;11931&quot;&gt;&lt;property id=&quot;20148&quot; value=&quot;5&quot;/&gt;&lt;property id=&quot;20300&quot; value=&quot;Slide 52&quot;/&gt;&lt;property id=&quot;20307&quot; value=&quot;527&quot;/&gt;&lt;/object&gt;&lt;object type=&quot;3&quot; unique_id=&quot;11932&quot;&gt;&lt;property id=&quot;20148&quot; value=&quot;5&quot;/&gt;&lt;property id=&quot;20300&quot; value=&quot;Slide 53&quot;/&gt;&lt;property id=&quot;20307&quot; value=&quot;528&quot;/&gt;&lt;/object&gt;&lt;object type=&quot;3&quot; unique_id=&quot;11988&quot;&gt;&lt;property id=&quot;20148&quot; value=&quot;5&quot;/&gt;&lt;property id=&quot;20300&quot; value=&quot;Slide 5&quot;/&gt;&lt;property id=&quot;20307&quot; value=&quot;53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4698</TotalTime>
  <Words>2698</Words>
  <Application>Microsoft Office PowerPoint</Application>
  <PresentationFormat>On-screen Show (4:3)</PresentationFormat>
  <Paragraphs>420</Paragraphs>
  <Slides>92</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9" baseType="lpstr">
      <vt:lpstr>Arial</vt:lpstr>
      <vt:lpstr>Calibri</vt:lpstr>
      <vt:lpstr>Cambria Math</vt:lpstr>
      <vt:lpstr>Symbol</vt:lpstr>
      <vt:lpstr>Times New Roman</vt:lpstr>
      <vt:lpstr>Office Theme</vt:lpstr>
      <vt:lpstr>Equation</vt:lpstr>
      <vt:lpstr>PowerPoint Presentation</vt:lpstr>
      <vt:lpstr>Continuous Random Variables</vt:lpstr>
      <vt:lpstr>CONTINUOUS DENSITY  (Probability density function ) </vt:lpstr>
      <vt:lpstr>PowerPoint Presentation</vt:lpstr>
      <vt:lpstr>Probability for Interval</vt:lpstr>
      <vt:lpstr>CUMULATIVE DISTRIBUTION FUNCTION </vt:lpstr>
      <vt:lpstr>PowerPoint Presentation</vt:lpstr>
      <vt:lpstr>PowerPoint Presentation</vt:lpstr>
      <vt:lpstr>EXERCISE 4.1, 9 PAGE 140</vt:lpstr>
      <vt:lpstr>PowerPoint Presentation</vt:lpstr>
      <vt:lpstr>PowerPoint Presentation</vt:lpstr>
      <vt:lpstr>PowerPoint Presentation</vt:lpstr>
      <vt:lpstr>EXERCISE 4.1.14, PAGE 141</vt:lpstr>
      <vt:lpstr>PowerPoint Presentation</vt:lpstr>
      <vt:lpstr>…. continue</vt:lpstr>
      <vt:lpstr>PowerPoint Presentation</vt:lpstr>
      <vt:lpstr>PowerPoint Presentation</vt:lpstr>
      <vt:lpstr>PowerPoint Presentation</vt:lpstr>
      <vt:lpstr>PowerPoint Presentation</vt:lpstr>
      <vt:lpstr>PowerPoint Presentation</vt:lpstr>
      <vt:lpstr>EXPECTATION  &amp;  DISTRIBUTION PARAMETERS</vt:lpstr>
      <vt:lpstr>PowerPoint Presentation</vt:lpstr>
      <vt:lpstr>…continue</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GAMMA  DISTRIBUTION</vt:lpstr>
      <vt:lpstr>Gamma Function</vt:lpstr>
      <vt:lpstr>PowerPoint Presentation</vt:lpstr>
      <vt:lpstr>PowerPoint Presentation</vt:lpstr>
      <vt:lpstr>PowerPoint Presentation</vt:lpstr>
      <vt:lpstr>PowerPoint Presentation</vt:lpstr>
      <vt:lpstr>PowerPoint Presentation</vt:lpstr>
      <vt:lpstr>GAMMA  DISTRIBUTION</vt:lpstr>
      <vt:lpstr>PowerPoint Presentation</vt:lpstr>
      <vt:lpstr>PowerPoint Presentation</vt:lpstr>
      <vt:lpstr>MEAN, VARIANCE AND MGF OF GAMMA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Exponential Distribution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454</cp:revision>
  <dcterms:created xsi:type="dcterms:W3CDTF">2011-09-14T09:42:05Z</dcterms:created>
  <dcterms:modified xsi:type="dcterms:W3CDTF">2018-04-03T12:21:04Z</dcterms:modified>
</cp:coreProperties>
</file>