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1014" r:id="rId2"/>
    <p:sldId id="1015" r:id="rId3"/>
    <p:sldId id="1016" r:id="rId4"/>
    <p:sldId id="1017" r:id="rId5"/>
    <p:sldId id="1018" r:id="rId6"/>
    <p:sldId id="1019" r:id="rId7"/>
    <p:sldId id="1020" r:id="rId8"/>
    <p:sldId id="1021" r:id="rId9"/>
    <p:sldId id="1022" r:id="rId10"/>
    <p:sldId id="1024" r:id="rId11"/>
    <p:sldId id="1025" r:id="rId12"/>
    <p:sldId id="1026" r:id="rId13"/>
    <p:sldId id="1027" r:id="rId14"/>
    <p:sldId id="1028" r:id="rId15"/>
    <p:sldId id="1029" r:id="rId16"/>
    <p:sldId id="1030" r:id="rId17"/>
    <p:sldId id="1031" r:id="rId18"/>
    <p:sldId id="1032" r:id="rId19"/>
    <p:sldId id="1106" r:id="rId20"/>
    <p:sldId id="1121" r:id="rId21"/>
    <p:sldId id="1033" r:id="rId22"/>
    <p:sldId id="1036" r:id="rId23"/>
    <p:sldId id="1037" r:id="rId24"/>
    <p:sldId id="1038" r:id="rId25"/>
    <p:sldId id="1039" r:id="rId26"/>
    <p:sldId id="1040" r:id="rId27"/>
    <p:sldId id="1041" r:id="rId28"/>
    <p:sldId id="1042" r:id="rId29"/>
    <p:sldId id="1043" r:id="rId30"/>
    <p:sldId id="1044" r:id="rId31"/>
    <p:sldId id="1045" r:id="rId32"/>
    <p:sldId id="1046" r:id="rId33"/>
    <p:sldId id="1047" r:id="rId34"/>
    <p:sldId id="1120" r:id="rId35"/>
    <p:sldId id="1049" r:id="rId36"/>
    <p:sldId id="1050" r:id="rId37"/>
    <p:sldId id="1051" r:id="rId38"/>
    <p:sldId id="1052" r:id="rId39"/>
    <p:sldId id="1053" r:id="rId40"/>
    <p:sldId id="1054" r:id="rId41"/>
    <p:sldId id="1055" r:id="rId42"/>
    <p:sldId id="1057" r:id="rId43"/>
    <p:sldId id="1058" r:id="rId44"/>
    <p:sldId id="1059" r:id="rId45"/>
    <p:sldId id="1060" r:id="rId46"/>
    <p:sldId id="1061" r:id="rId47"/>
    <p:sldId id="1062" r:id="rId48"/>
    <p:sldId id="1063" r:id="rId49"/>
    <p:sldId id="1091" r:id="rId50"/>
    <p:sldId id="1092" r:id="rId51"/>
    <p:sldId id="1097" r:id="rId52"/>
    <p:sldId id="1107" r:id="rId53"/>
    <p:sldId id="1108" r:id="rId54"/>
    <p:sldId id="1138" r:id="rId55"/>
    <p:sldId id="1099" r:id="rId56"/>
    <p:sldId id="1100" r:id="rId57"/>
    <p:sldId id="1101" r:id="rId58"/>
    <p:sldId id="1102" r:id="rId59"/>
    <p:sldId id="1103" r:id="rId60"/>
    <p:sldId id="1109" r:id="rId61"/>
    <p:sldId id="1110" r:id="rId62"/>
    <p:sldId id="1111" r:id="rId63"/>
    <p:sldId id="1112" r:id="rId64"/>
    <p:sldId id="1114" r:id="rId65"/>
    <p:sldId id="1104" r:id="rId66"/>
    <p:sldId id="1139" r:id="rId67"/>
    <p:sldId id="1105" r:id="rId68"/>
    <p:sldId id="1122" r:id="rId69"/>
    <p:sldId id="1123" r:id="rId70"/>
    <p:sldId id="1124" r:id="rId71"/>
    <p:sldId id="1125" r:id="rId72"/>
    <p:sldId id="1126" r:id="rId73"/>
    <p:sldId id="1127" r:id="rId74"/>
    <p:sldId id="1128" r:id="rId75"/>
    <p:sldId id="1129" r:id="rId76"/>
    <p:sldId id="1130" r:id="rId77"/>
    <p:sldId id="1131" r:id="rId78"/>
    <p:sldId id="1132" r:id="rId79"/>
    <p:sldId id="1133" r:id="rId80"/>
    <p:sldId id="1134" r:id="rId81"/>
    <p:sldId id="1135" r:id="rId82"/>
    <p:sldId id="1136" r:id="rId83"/>
    <p:sldId id="1137" r:id="rId84"/>
  </p:sldIdLst>
  <p:sldSz cx="9144000" cy="6858000" type="screen4x3"/>
  <p:notesSz cx="6858000" cy="9144000"/>
  <p:custDataLst>
    <p:tags r:id="rId8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82626"/>
    <a:srgbClr val="D14B3D"/>
    <a:srgbClr val="99CC00"/>
    <a:srgbClr val="CC3300"/>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4660"/>
  </p:normalViewPr>
  <p:slideViewPr>
    <p:cSldViewPr>
      <p:cViewPr varScale="1">
        <p:scale>
          <a:sx n="65" d="100"/>
          <a:sy n="65" d="100"/>
        </p:scale>
        <p:origin x="12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1-02-23T06:50:26.0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4440 1512</inkml:trace>
  <inkml:trace contextRef="#ctx0" brushRef="#br0" timeOffset="1125">0 0,'0'0,"25"0,0 0,24 0,1 0,24 0,50 0,124 0,-24 0,24 25,0-25,-50 24,-74-24,0 0,0 25,0-25,-24 25,-1-25,0 0,0 25,-74-25,0 0,0 0,-1 0,26 0,-25 0,49 0,1 25,49-25,-50 24,100 1,-75-25,-49 50,-100-50,0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6-02-22T05:06:08.615"/>
    </inkml:context>
    <inkml:brush xml:id="br0">
      <inkml:brushProperty name="width" value="0.05292" units="cm"/>
      <inkml:brushProperty name="height" value="0.05292" units="cm"/>
      <inkml:brushProperty name="color" value="#FF0000"/>
    </inkml:brush>
  </inkml:definitions>
  <inkml:trace contextRef="#ctx0" brushRef="#br0">17736 16495 0,'0'-25'187,"0"1"-171,0-1-1,-25 0 32,25 0-31,0 0-16,-25-24 15,25 24 1,0 0 0,-50-49-1,50 49 1,0 0 0,-24 25-1,24-25 1,0 0-16,0 1 78,0-1-62,0 0-1,0 0 1,0 0-1,0 1 1,-25 24 15,25-25-31,0 0 16,0 0 0,0-24 15,25 24-16,-25 0 1,24-25-16,-24 26 16,0-26-16,0 25 15,0 0 1,25 1 0,-25-26-1,0 25 1,0 0-1,0 1 1,0-1 15,0 0 1,0 0 14,0-25-30,0 26 0,0-1-1,0 0 1,0 0-16,0-24 16,0 24-16,0 0 15,0-25 1,-25 26-1,25-1 1,-24-25-16,-1 25 16,25 1-1,-25-1 1,25 0 15,0 0-15,-25 0 15,25 1 0,0-1-15,-25 25 31,25-25-32,0 0 1,0-24 0,0 24-1,0-25 1,0 1 0,0 24 15,0-25-16,0 25 1,0 1 0,0-26-1,0 25 1,0 0 15,0 0-15,0 1 109,0-1-110,0 0-15,0 0 16,0 0 0,25-24-1,-25 24 1,0 0 0,0 0-1,0-24 1,0 24-1,0 0 1,0 0 15,0 1-15,0-1 0,0 0 30,0 0-30,0 0 0,0 1-1,0-1 1,0 0 0,0 0-1,0 0 1,0 1-1,0-1 32,-25 25 0,25-25 0,0 0-31,0 0 15,0 1 31,0-1 17,0 0-48,0 0 16,0 0-32,-24 25 1,24-24 0,0-1 30,0 0-30,0 0 15,0 0 47,0 1 266,0-1-297,0 0 109,0 0-109,0 0 109</inkml:trace>
  <inkml:trace contextRef="#ctx0" brushRef="#br0" timeOffset="6031.3342">7094 16421 0,'0'-25'125,"0"0"-110,0-25-15,-24 1 16,24-1 0,0 25-1,0 1-15,0-51 16,0 50 0,-25-24-1,25 24-15,0-25 31,-25 26-15,0-1-16,25-25 16,0 25-16,0-24 31,-25 24-15,25 0-1,-24-99 1,24 99-1,-25-24 1,25 24 0,0 0-1,0-24 1,0 24 0,0-25 15,0 0-16,0 26 1,0-26 0,0 25-1,0 0 1,0-24 0,0 24-1,0 0 1,0 0-1,0 1 1,0-1 47,25 0-17,-25 0 1,24 0-31,-24 1 15,0-26 16,0 25-16,0 0-15,0-49 656,0 0-672,0-1 15,0-24 1,0 25 0,0-1-16,0 25 15,0 1 1,0 24 0,0-49-16,0 49 31,0 0 0,0 0-15,0 0-1,0 1 1,25 24 0,-25-25-1,0 0 16,0 0-15,0 0 15,0 1 16,0-1 0,0 0 31,0 50 313,0 0-376,0-1 1,0 26 0,0-25-16,0 0 15,0 24 1,0-24 15,0 0-31,0 0 16,0-1-1,0 1 1,0 0-16,0 0 16,0 0-1,0 24 1,0-24-16,0 25 31,-25-25-15,25-1-16,0 26 15,0 0 1,-24-26 0,24 1-1,0 0-15,-25 25 32,0-50-17,25 49-15,0-24 31,0 0 94,0 0-93,0-1-17,25-24 110,-25-24-109,0-1 0,0-50-1,0 26 1,0-1-1,25 1-15,-25-26 16,0 26 0,24-26-1,-24 25-15,0 26 16,0-1 0,0 0-1,0-25 1,0 26-16,0-1 15,0 0 1,25 0 0,-25 0-16,0 1 156,0-1-109,0 0-47,0 0 31,0 0 16</inkml:trace>
  <inkml:trace contextRef="#ctx0" brushRef="#br0" timeOffset="6468.8447">6995 13915 0</inkml:trace>
  <inkml:trace contextRef="#ctx0" brushRef="#br0" timeOffset="9562.6206">17934 14660 0,'25'-25'234,"0"25"-202,24 0-32,-24 0 15,25 0 1,-1 0-16,1 0 16,24 0-1,-49 25 1,0-25-1,-25 24 189,25-24-204,0 0 31,-1 0-16,1 25 1,0-25 0,0 25-1</inkml:trace>
  <inkml:trace contextRef="#ctx0" brushRef="#br0" timeOffset="10921.9939">17909 15280 0,'25'0'125,"25"0"-93,-1 0-32,75 0 15,75 0 1,-26-25 0,26-25-1,-100 1 1,-24 24-1,-51 25 1,1 0 78</inkml:trace>
  <inkml:trace contextRef="#ctx0" brushRef="#br0" timeOffset="12562.5697">18157 16049 0,'25'0'63,"50"0"-63,-1 0 15,0-25 1,26 25 0,-1 0-1,25-25 1,-75 25 0,76-25-1,-51 25 1,0-25-1,100 25 17,-124-24-17,49 24 1,-74 0 0,-1 0-1,1 0 16,0 0-31,0 0 204,0-25-189,-1 25 1,26 0-1,-25 0 1,24-25 15,-24 25-15,0 0 0,0 0-1,24-25 1,-24 25-1,25-25 1,-25 1 0,24-1-1,26 0-15,-50 25 16,-25-25 0,24 25-1,-24-25 235,0 1-250</inkml:trace>
  <inkml:trace contextRef="#ctx0" brushRef="#br0" timeOffset="15078.3415">3820 16197 0,'25'0'16,"25"0"-1,-26 0 1,26 0 0,25-24-1,49-1 1,0 0 0,-50 0-1,0-49 1,1 74-1,24-50 1,149-74 15,-74 75-15,99-26 0,-199 50-1,-24 1 1,24-1-1,-49 0 126,49 0-125,-24 25-1,-1-25-15,26 1 16,-1-1 0,1 25-1,-26-25 1,1 0-1,-25 25 1,-1-25 47,-24 1-48,50-26 1,-25 25-1,0 0-15,49 25 16,-49-25 15,0 1-31,0 24 16</inkml:trace>
  <inkml:trace contextRef="#ctx0" brushRef="#br0" timeOffset="16609.6167">5061 16247 0,'24'0'94,"26"0"-78,24 0-1,1-25-15,49 0 16,-50-24 0,25 24-1,125 0 1,-76 0-1,-48 1 1,-51-1 0,26 0-1,-26 0-15,-24 25 16,0-25 0,0 25-1,0-24 173,-1 24-188,26 0 15,24-25 1,-24 25 0,0 0-1,-1 0 1,-24 0 46,0 0-30,0 0-1,-25-25 109</inkml:trace>
  <inkml:trace contextRef="#ctx0" brushRef="#br0" timeOffset="17797.1348">6251 16346 0,'25'0'94,"25"0"-63,-26 0-15,1 0-1,0 0-15,25 0 16,-1-25 0,1 25-1,74-24 1,-99 24-1,-1 0 1</inkml:trace>
  <inkml:trace contextRef="#ctx0" brushRef="#br0" timeOffset="21000.1768">4168 13667 0,'24'25'656,"1"0"-624,0 0-17,-25 0-15,25-1 16,24 26-1,-24 0 1,25 24-16,-1-24 16,1 49-1,24-25 1,-74 1 0,75 24-16,-50-49 15,24 24 1,1-24-1,-25 49-15,24-74 16,-24 24 0,0 1-1,0-1-15,-1 1 16,1-25 0,-25 49-1,50-24-15,-25-1 16,-25-24-1,25 50 1,-1-51 0,-24 1-16,25 25 15,0-1 1,0-24 0,0 0-16,-25 25 15,49-25 1,-49-1-1,25 1-15,0 25 16,0-25 15,-1-1-15,-24 1-16,25 0 16,-25 0 15,0 0-31</inkml:trace>
  <inkml:trace contextRef="#ctx0" brushRef="#br0" timeOffset="25062.8643">4961 15627 0,'25'0'78,"0"0"-63,0 0 17,24 0-17,-24 0 1,0 0 0,25 0-1,-1 0 1,-24 0-1,0 0-15,0 0 32,-1 0-1,1 0 0,0 0-15,0 0-1,-25-25 329,0 0-328,0 1 15,0-1-15,0 0 31,0 0-47,0 0 15,0-24 1,0 24-1,0-25 1,0 25 15,0 1 251</inkml:trace>
  <inkml:trace contextRef="#ctx0" brushRef="#br0" timeOffset="30797.2034">2754 12353 0,'0'25'141,"0"-1"-110,0 1-15,0 0-16,24 25 15,-24-1 1,0-24 0,25 0-1,-25 24 1,0 1 0,0-25-1,0 24 1,0-24 15,0 0-15,25-25-1,-25 25 1,0 0 46</inkml:trace>
  <inkml:trace contextRef="#ctx0" brushRef="#br0" timeOffset="32828.5608">2778 12254 0,'25'0'31,"0"0"47,0-25-47,0 25-31,24-25 16,-24 25 0,25-25-1,-1 25 1,1-25-16,-25 25 15,0 0 1,24 0-16,-24 0 16,25 0 15</inkml:trace>
  <inkml:trace contextRef="#ctx0" brushRef="#br0" timeOffset="34563.0027">2853 12626 0,'25'0'94,"-1"0"-47,-24-25-32,25 25-15,25-25 16,-25 25-1,24 0 1,1 0 0,-25 0-1,0 0 1,-1 0 15,1 0-15,0 0-1</inkml:trace>
  <inkml:trace contextRef="#ctx0" brushRef="#br0" timeOffset="36203.5248">3721 11857 0,'0'24'31,"0"1"-15,-25-25 0,-24 50-1,24 24 1,-25-24-16,25-25 16,1 24-1,24-24 16,-25-25-15,25 25 0,0 0 31,0 0-32,0-1 16,0 26-15,0-25 15,25-25-31,-25 25 16,24 24 15,1-49-15,0 0-1,0 25 1,24 0 0,-24 0-1,0-25 1,0 24 0,0 1 30,-25 0-30,24-25 0</inkml:trace>
  <inkml:trace contextRef="#ctx0" brushRef="#br0" timeOffset="38906.7288">3919 12204 0,'0'0'16,"25"0"93,25-50-78,-25 25-31,-25 1 16,49-26 0,1 50-16,-50-25 15,25 25 126,-25 25-141,25 0 47,-25 0 15,0-1-30,0 1-17,0 0 1,0 0-1,0 0 1,0 0 15,0-1 1,0 1-1,0 0 16,-25-25-32,25 25 1,-25 0 15,25-1 110,-25-24-94,25 25-16,-25 25-15,25-25 109,0-50 46,0 0-155,25 25 0,-25-25 15,50 25 0,-50-25-15,25 1-1,24 24 1,-24-25 0,0 25-16,0-25 15,-1 25 407,1 0-406,0-25-1,-25-24 173</inkml:trace>
  <inkml:trace contextRef="#ctx0" brushRef="#br0" timeOffset="42203.815">4515 12477 0,'0'-25'47,"25"25"-31,-1-50-16,-24 1 15,25 24 1,-25 0 15,25-24-31,0 24 16,-25 0 0,0 0-1,25-25 16,-1 26-15,-24-1 0,0 0-1,0 0 17,0 0-32,0 1 15,0-1 95,-24 0-95,-1 0 32,25 50 172,0 0-204,0 0 1,25-1 0,-25 1-1,24-25 1,-24 25 0,25 0-1,0 0 1,-25-1 15,25-24-15,0 0 15,-1 25 0,1-25-15,0 0-1,0 0 32,0 0-15,-1 0-17,1-25 1,-25 1 93,0-1-93,0 0-1,0 0-15,0 0 16,-25 1 0,25-1-1,0 0 1,0 0 0,-24 25 46,24 25 157,0 0-204,0 0 1,0-1 0,0 1-1,24 0 1,1 0 0,-25 0-1,25-1 1,-25 1-1,0 0 1,0 0 31,25-25-47,0 0 203,0 0-203,-25-25 219</inkml:trace>
  <inkml:trace contextRef="#ctx0" brushRef="#br0" timeOffset="43266.3327">5358 11881 0,'25'0'47,"0"0"0,24 0-32,-24 0-15,25 0 16,24 0 0,-49 0-1</inkml:trace>
  <inkml:trace contextRef="#ctx0" brushRef="#br0" timeOffset="46047.5009">6152 11534 0,'-25'0'31,"0"0"-31,0 0 31,1 0 1,-1 0-1,0 0-15,0 0 30,25 50-46,-49-25 16,49-1 15,-25-24-31,0 50 32,0-25-17,25 0 16,-25-1-15,1 26 0,24 0-1,0-26 63,24-24-15,1 0-16,0 0-47,0 0 15,0 0 1,-1 0 0,26 0-16,-25 0 31,-25-24 94,25-1-125,-1 25 47,26-75-47,-50 51 15,0-1 267,0 0-235,0 0-32,25 50 345,-25 0-360,25-25 15,0 25 1,-25-1-1,24 1 1,-24 0 15,25-25 94,0 0-62</inkml:trace>
  <inkml:trace contextRef="#ctx0" brushRef="#br0" timeOffset="47672.6432">6251 11212 0,'25'0'16,"0"0"-1,-25 25 1,25-1-1,24-24 1,26 75 0,-26-50-1,-24 24 1,25 26 0,-26-26-1,1 1 1,-25-1-16,25 1 15,-25 0 1,0-26 0,0 26-16,0-25 31,25 0-15,-25-1-16,0 1 15,0 0-15,0 0 16,0 0 46,0-1-46,0 1-16</inkml:trace>
  <inkml:trace contextRef="#ctx0" brushRef="#br0" timeOffset="50657.0603">18951 13022 0,'0'25'16,"0"0"0,0 0-1,0 0 1,0-1 15,0 26-15,0-25-16,0 25 31,0-1-15,-25 1-1,1-1 1,24 51-1,0-76 1,0 1 0,0 74-1,0-74 1,0 0 0,0 25-16,0-26 15,0 26 1,0-25-16,0 24 15,0-24 1,0 0 0,0 25-1,0-26 1,0 1 15,0 0-15,0 0-1,-25 0 1,25-1 0,0 26-1,0 0 17,0-26-17,0 1 1,0 25-1,-25-50 1,25 25 0,0 24 15,-25-24-15,25 0-1,0 25 1,0-26-1,0 1 1,0 0 0,-25-25 15,25 25-15,0 0-16,0-1 46,0 1-30,0 25 0,-25-25-1,1 24 1,24 1 0,-25-25-1,25 49 1,0-49-1,-25 0 1,25-1-16,0 1 16,0 0 15,0 0 78,-25 0-93,25-1 15,0-73 47,0-50-62</inkml:trace>
  <inkml:trace contextRef="#ctx0" brushRef="#br0" timeOffset="52375.8344">18604 14932 0,'0'0'0,"25"25"15,-25 0 1,24-25-16,-24 25 16,0 0-1,25-1 17,-25 1-32,0 0 15,0 25 1,25-1-1,0-24 1,-25 0 0,25-50 202,-25 0-202,49 0 0,-24 1-1,-25-1 48,25 25-48,25-50 1,-26 25 0,1 1-1,50-26 1,-51 25 62</inkml:trace>
  <inkml:trace contextRef="#ctx0" brushRef="#br0" timeOffset="54047.7286">18257 11584 0,'0'25'15,"24"-25"1,-24 24 31,0 1-47,0 0 31,0 25-15,0-26-1,0 51 1,0-50 0,0-1-1,0 26-15,0 0 16,25-1-1,-25-24-15,25 0 16,-25 24 0,0-24-1,25 0 1,-25 0 31</inkml:trace>
  <inkml:trace contextRef="#ctx0" brushRef="#br0" timeOffset="55172.639">18653 11931 0,'25'0'94,"0"0"-47,25 0-32,-26 0-15,1 0 16,25-25 0,-25 25-16,24 0 15,-24 0 17,0 0-17,0 0 16,24 0 32,1 0-63,-25 0 0,0 0 31,-25-25-15,24 25-16</inkml:trace>
  <inkml:trace contextRef="#ctx0" brushRef="#br0" timeOffset="57375.9044">19869 11361 0,'-25'0'15,"0"0"95,-24 0-79,24 0-15,0 0-1,0 0 48,-24 0-63,24 0 93,0 24-46,0-24-47,25 25 157,0 0-126,0 0 31,0 24-62,0-24 16,0 0 0,0 0-1,0 24 16,0 1-31,-25 49 32,25-49-17,0 49-15,0-74 32</inkml:trace>
  <inkml:trace contextRef="#ctx0" brushRef="#br0" timeOffset="58672.803">19571 11881 0,'25'-24'47,"0"24"0,0-25 0,-1 25-47,1 0 47,25-25-47,24 25 15,-49 0 16,25 0-15,-25 0 0,-1 0 15</inkml:trace>
  <inkml:trace contextRef="#ctx0" brushRef="#br0" timeOffset="60235.4357">19621 11857 0,'0'24'15,"0"1"32,0 0-16,0 0-15,0 0 0,0-1 15,0 1 0,0 25-15,0-25-16,0 24 15,0-24 1,0 25 0</inkml:trace>
  <inkml:trace contextRef="#ctx0" brushRef="#br0" timeOffset="61860.5012">20216 11509 0,'0'0'0,"-25"0"79,25 25-64,-49 25 32,24-1-47,0-49 16,0 25-1,25 0 1,0 0-16,0 0 47,0 24-32,0-24 1,0 0 0,0 0-1,0-1 1,0 1 15,0 0-31,25 0 16,0 0 31,0-25-32,0 0 63,-1 0-31,-24 24 125,0 1-141,0 0-31,0 0 16,25 0 31,-25-1 0</inkml:trace>
  <inkml:trace contextRef="#ctx0" brushRef="#br0" timeOffset="64610.5442">20663 11733 0,'-25'0'47,"25"-25"-32,-25 0 1,0 25 31,0 0-16,-24 25-15,24-25 15,0 25-15,0-25-1,1 24 32,24 1-47,0 0 78,0 0-15,0 0-1,0-1-15,24-24 16,1 0-48,0 0 17,0 0-1,-25 25-16,25-25 1,-1 0 15,1 0 32,25-25 124,-50 1-171,0-1 31,0 0-16,25 25-15,-25-25-16,0 0 250,-25 25-188,25 25 110,25 0-156,-25 0-1,24-25 1,-24 25 0,25 24-1,0-49 16,-25 25 141,25-25-140,-25 25-1,25-25 0,-25-25 110</inkml:trace>
  <inkml:trace contextRef="#ctx0" brushRef="#br0" timeOffset="66126.302">20836 11485 0,'25'0'110,"-25"24"-110,0 26 15,0 0 1,0-1 0,25-24-1,-25 0 1,0 49 15,0-24-15,0-25 15,0 24-31,0-24 16,0 0-1,0 0 1,0 24-1,0-24 17,0 0 30,-50 0 32,50 24-78,0-24 15,-25-25 172,25 25-172</inkml:trace>
  <inkml:trace contextRef="#ctx0" brushRef="#br0" timeOffset="69485.9659">12899 11361 0</inkml:trace>
  <inkml:trace contextRef="#ctx0" brushRef="#br0" timeOffset="69501.4731">12899 11361 0</inkml:trace>
  <inkml:trace contextRef="#ctx0" brushRef="#br0" timeOffset="69892.1596">12899 11361 0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8-02-21T05:28:21.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15826 14461 0,'25'0'234,"-1"25"-125,-24 0-77,25-25 30,-25 25-15,0-1 31,0 1 32,0 0-64,0 0-30,25-25-16,-25 25 31,0-1 1,0 1-17,0 0 1,0 0-1,25-25 17,-25 25 15,25-25-32,-25 24-15,0 1 16,24-25 15,-24 25 16,0 0-31,0 24 15,25-24 47,-25 0-47,25 0-15,-25 0-16,0-1 31,0 1-15,0 0-1,0 0 1,0 0 0,0-1-1,0 1 79,0 0-78,0 0 15,0 0 16,0-1-32,25-24 1,-25 25 62,0 0-15,0 0-63,0 0 78,0 0-63,0-1-15,-25 1 16,25 0 62,0 0-31,0 0-31,0-1 30,0 26 64,0-25-95,-25-25 126,0 0-47,1 0-32,-1 0-62,25-25 16,-25 0 0,0 0-1,0 1 16,1 24-15,24-25-16,-25 0 16,25-25 15,0 26-15,-25 24-1,25-25 1,0 0-1,0 0 1,0 0 15,0 0 32,0 1-16,0-1-32,0 0 110,0 0-62,0 0-16,0 1-47,25-1 15,-25 0 32,0 0 0,25 25-16,-1-49-15,-24 24-16,0 0 47,0 0 281,25 25-312,-25 25 171,25 0-140,-25 0 0,25-1 0,0 1 62,-25 0-15,24-25-32,-24 25 16,0 0 47,0-1-62,0 1-16,0 0-16,0 0-15,25 0 15,0-25-15,-25 24-1,25-24 1,-25 25-1,25 0-15,-1-25 16,-24 25 0,25-25-1,-25 25 32,25-25-31,0 0-1,-25 25 1,25-1 0,-1 1 15,1-25 0,-25 25-15,0 0 46,25 0-46,0-25 0,0 24-16,-25 1 31,24 0-16,1-25 32,-25 25-31,25 0 15,0-25-15,-25 24 15,25-24-15,-1 25-1,1-25 1,0 25 0,-25 0-1,25-25 1,-25 25 62,49-1-78,-24-24 16,0 25-1,0-25 1,0 25-1,0-25 32,-25 25-31,24-25 0,-24 25 15,25-25-16,0 0 1,0 0 0,-25 24 15,25-24-15,-25 25 15,24-25 31,1 0-62,0 25 16,0-25 15,-25 25-31,25 0 31,-1-25 48,-24 24-48,25-24-16,-25 25 64,50 0-48,-25 0-31,-1-25 15,1 25 1,0-1 62,0 1 47,0-25-109,-1 25-16,1 0 15,0 0 17,0-1 61,0 1-77,-1 0-16,1-25 16,-25 25-1,25 0 1,0-25 125,-25 25-126,25-25-15,-1 0 16,1 0 187,0 0-187,25 24-1,-26-24 1,26 0 78,-25 0-79,0 25 1,24-25-1,-24 0 142,25 0-142,-25 0-15,-1 0 16,1 0 15,25 25 94,-25-25-109,-1 0-1,1 0 79,0 0-63,0 0 1,-25 25-32,25-25 15,-1 0 17,1 0 46,0 0-63,0 0 1,0 0 0,-1 0 15,1 0 16,0 0-47,0 0 15,0 0 17,-1 0 30,1 0-46,0 0 15,0 0-15,0 0 77,-1 0-77,26 0 15,-25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8-02-21T05:28:34.4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16123 15056 0,'25'0'31,"0"0"16,-25 25-31,25-25 31,0 25 15,-1-25-46,-24 25 0,0 0-1,25-25 63,-25 24-46,25-24-17,-25 25 1,0 0 15,25 0-15,-25 0 46,25-25 32,-25 24-78,0 1 15,24-25-31,-24 25 125,0 0-94,25 0-31,0 0 47,-25-1-47,0 1 109,25-25-109,-25 25 16,25-25 15,-25 25-31,0 0 16,24-25-1,-24 24 1,25-24 0,-25 25-1,25-25 32,-25 25-31,25-25-1,0 25 32,-1 0-31,1-25 0,0 0-1,-25 24 1,25-24-1,-25 25 17,25-25 46,0 0-47,-1 0-31,26 25 156,-25-25-140,0 25 0,-1-25-1,-24 25 79,0-1 47,0 1-126,0 0 1,0 0 15,0 0-15,25-1-1,-25 1 1,0 0 0,0 0-1,0 0 1,0-1-1,0 1 1,0 0 109,-25-25 78,1 0-187,-1 0-16,0 0 31,-25 0 0,26 0-15,-1 0 15,-50 0-31,26 0 16,-1-25-16,25 25 15,-24 0 1,24-25 0,0 25-1,25-24 1,-25 24 0,25-25 15,-25 25-16,1 0 1,-1-25 0,0 25 15,0-25 0,0 25 16,1 0-31,24-25-1,-25 25 17,-25 0 30,25-24-31,1 24-15,-1-25-16,0 25 31,25-25-15,-25 25 31,0 0-32,25-25 17,-24 25-17,24-25 32,0 1-31,-25 24 15,25-25-31,0 0 47,0 0-32,-25 25 17,25-25-17,0 1 17,0-1-1,0 0-16,25 25 32,-25-25-15,25 25-17,-1 0 32,1 0-31,0 0 15,25 25-15,-50 0-1,24-25 1,1 0 62,0 25 0,0-1-31,-25 1-31,25-25-1,-25 25 16,0 0-15,0 0 78,0-1-63,0 1-15,0 0 15,0 0 0,0 0-31,0-1 16,0 1 15,0 0-15,0 0 15,0 0-15,0-1 30,0 1-46,0 0 47,0 0-31,-25-25 0,25 25-1,-25-1 48,0-24-48,25 25 17,-25-25-17,1 25 48,24 0-48,-25-25 1,0 0 0,0 25-1,0-25 1,1 0 109,24 24-94,0 1-31,-25-25 156,25-25-31,0 1-15,0-1-79,0 0 0,0 0-15,0 0 31,0-24-32,0 24 17,0 0-1,0 0 47,-25 1-62,0-1 15,0 0 0,25 0 63,0 0-16,25 50 109,0 0-140,-25 0 31,25-25-62,-25 25 31,0-1-31,25-24-1,-25 25 1,24-25-16,-24 25 15,25 0 17,-25 0-17,25-1 32,-25 1 0,25-25-47,0 0 47,-1 25-47,-24 0 31,25-25-15,-25 25-1,25-25 17,0 0 61,0 24-77,-1-24 31,1 0-16,-25 25-15,25-25-1,0 0 1,0 0 62,-1 0-62,1 25 15,0-25-31,0 25 31,0-25-15,24 0 0,-24 0-16,25 25 15,-26-25 1,-24 25-1,50-25 48,0 0-63,-25 0 16,24 0-1,-24 0 1,0 0-1,0 0 1,-1 0 31,1 0-16,0 0-31,0 0 16,0-25-1,-1 25 1,1 0 0,0 0 31,0 0-32,0 0 1,-1 0-1,1 0 17,0 0-17,0 0 17,24 0 30,-24 0-46,0 0 15,0 0-15,0 0 77,-1 0-77,26 0 0,-25 0-1,0 25 1,-1-25-1,1 0 48,0 0-47,0 24-1,-25 1 235,-25-25-156,0 0-47,0 0 15,-24 0-30,24 0-17,0 0 1,0 0-1,1 0 1,-1 0 15,0 0-15,0 0 0,-49 0-16,49 0 15,-25 0 1,-24 0-1,49 0 17,0 0-1,1 0 0,-1 0-15,0 0-1,0 0 17,0 0-1,1 0-15,-1 0 15,0 0-16,0 0 1,0 0 0,1 0 15,-1 0-15,0 0-1,0 0 1,25-25 15,-50 25-15,26 0-1,-1 0 1,-25-24 15,25 24 0,-24 0 32,24 0-32,0 0-15,0 0-1,1 0 1,-1 0 172,0 0-173,0 0 1,0 0-1,1 0 95,-1 0-110,0 0 15,0 0 157,0 0-140,1 0-17,-1 0 1,0 0 109,0 0-110,0 0 1,1 0-16,48 0 563,1 0-532,0 0 47,0 0-31,0 0-32,-1 0 32,1 0 16,0 0 156,0 0-204,0 0 16,-1 0-15,1 0 0,0 0-16,-25 24 47,25-24-16,0 0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7-03-04T04:39:10.533"/>
    </inkml:context>
    <inkml:brush xml:id="br0">
      <inkml:brushProperty name="width" value="0.05292" units="cm"/>
      <inkml:brushProperty name="height" value="0.05292" units="cm"/>
      <inkml:brushProperty name="color" value="#FF0000"/>
    </inkml:brush>
  </inkml:definitions>
  <inkml:trace contextRef="#ctx0" brushRef="#br0">6722 9624 0,'25'0'63,"-25"25"-1,0 0 47,0 0-77,0-1-1,0 26-15,0 0-1,0-26 1,0 26-1,0 0-15,0-1 32,0 75-17,0-74 1,0 49 0,0-74-1,0 0 1,0 0 15,0-1 32,0 1-17,0 0-30,0 0-16,0 0 31,0-1-31,0 1 110,0 0-63,0 0-32,0 0-15,0 24 16,0-24-1,0 25 1,0-26 0,0 26-1,0-25 17,0 24-17,0-24 1,0 0-1,0 25 1,0-26 0,0 1-1,0 0 1,0 0 0,0 0 77,0 24-77,0-24 0,0 0-1,0 0 1,25-25 31,-25 25-47,0-1 31,0 1-15,0 25-1,0 24 1,0-24-1,25-1-15,-25-24 16,0 0 0,0 0-1,25 0 1,-25 24 15,0-24 0,0 0 1,0 0 15,24-25-1,-24 24-14,0 1-32,0 0 15,0 0 1,0 0 15,0-1 47,0 26-62,0 0 0,0-1-16,0-24 15,0 0 48,0 0-32,0-1-15,0 1 46,0 0-31,0 0 1,0 0 14,-24 0-30,24-1 15,0 26 16,0-25-31,0 0-1,0-1-15,0 1 32,0 0-32,0 0 47,-25 0-32,0 24 1,25-24-1,-25 49-15,25-24 0,0 0 16,0-26 0,0 26-1,0 0 1,0-26 0,0 1 93,0 0-93,0 0-16,0 0 15,0-1 1,0 26-1,0 0 1,25-26 0,-25 26-1,0-25 1,0 25 0,0-1-16,0 26 31,25-1-16,-25 0-15,0-24 32,25 0-32,-25-26 15,0 1-15,0 0 16,24 0 31,-24 24-32,0 1-15,0 0 16,25 24 15,0 0-15,-25-49 62,0 0-62,0 25-1,0-1 1,0 1 0,0-1-16,0-24 15,0 0 1,0 0 46,0 25-46,0 24 0,0 0 15,0-49-31,0 0 78,0 25-62,0-26-1,0 1 1,-25 25-1,25-25 48,0-1-47,0 1-1,-25 25 1,25-25 15,0-1 0,0 1 63,0 0-78,0 0-1,0 0 1,0-1 109,0 1-94,25-25-15,0 25 374,0-25-358,0 0-17,-50 25 595,0 49-610,-49 1 15,49-1 1,-50 50 0,51-49-1,-26 49-15,50 0 16,0-50-16,0-49 15,0 0 17,25-25 77,-25-25 79</inkml:trace>
  <inkml:trace contextRef="#ctx0" brushRef="#br0" timeOffset="11264.3759">13717 15329 0,'0'-25'156,"0"1"-109,0-1-47,25 25 16,-25-50-1,0 1 1,0 24-1,0 0-15,-25-25 47,25 1-31,-24-1 0,-1 25-1,0-24 1,25 24 15,0-25 32,-25 26-48,25-1 1,0 0 46,0 0-46,0 0 0,0-24-1,0 24-15,0 0 47,-25 25-47,25-25 31,0-24 16,0-26-31,0 1-16,0 24 15,0 1 1,0 24 0,0 0 109,0-25-125,0 26 15,0-1 1,0-25 859,0-49-844,0 0-31,0 0 16,0-1-16,0 26 15,0 0 1,0 49 0,0 0-1,0 0 1,0 0 31,0-24-32,0 24-15,0 0 16,-24 0 15,24 1-31,0-1 16,0 0 0,0-25-16,-25 25 15,25 1 1,0-26-1,0 25 1,0 0-16,0 1 16,0-1 124,-25 25-124</inkml:trace>
  <inkml:trace contextRef="#ctx0" brushRef="#br0" timeOffset="15429.1087">13569 13047 0,'0'-25'32,"0"-24"15,0-1-32,0 1 1,0-1-1,0-24-15,0 24 16,0 0 0,0-24-16,0 24 31,0-24-15,0 24-1,0-24-15,-25-25 0,25-50 16,-25 74-1,25 1 1,-50 0 0,25 24-1,25-24 1,-24-1 0,-1 50-1,25 1 1,0-26 15,0 25-15,0 0-1,0 1 1,0-1-16,0 0 16,25-49 15,-25-26-16,24 76 1,-24-1 0,0-25-16,0 25 47,25-24 31,50 24-63,-50-25 1,-1 1 0,-24 24-16,0 0 31,0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64441968-DA77-4CE6-99F2-A07A82BA5CD6}" type="datetimeFigureOut">
              <a:rPr lang="en-US"/>
              <a:pPr>
                <a:defRPr/>
              </a:pPr>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539CCD-018F-4AEA-ABCF-889AD92439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cs typeface="Arial" panose="020B0604020202020204" pitchFamily="34" charset="0"/>
              </a:rPr>
              <a:t>Rajiv</a:t>
            </a:r>
          </a:p>
        </p:txBody>
      </p:sp>
      <p:sp>
        <p:nvSpPr>
          <p:cNvPr id="1259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5DF8CB7-CFAD-4B29-BF5E-F8F40B0E51E1}" type="slidenum">
              <a:rPr lang="en-US" altLang="en-US">
                <a:latin typeface="Arial" panose="020B0604020202020204" pitchFamily="34" charset="0"/>
              </a:rPr>
              <a:pPr algn="r" eaLnBrk="1" hangingPunct="1">
                <a:spcBef>
                  <a:spcPct val="0"/>
                </a:spcBef>
              </a:pPr>
              <a:t>1</a:t>
            </a:fld>
            <a:endParaRPr lang="en-US" altLang="en-US">
              <a:latin typeface="Arial" panose="020B0604020202020204" pitchFamily="34" charset="0"/>
            </a:endParaRPr>
          </a:p>
        </p:txBody>
      </p:sp>
      <p:sp>
        <p:nvSpPr>
          <p:cNvPr id="12595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2595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cs typeface="Arial" panose="020B0604020202020204" pitchFamily="34" charset="0"/>
              </a:rPr>
              <a:t>Rajiv</a:t>
            </a:r>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cs typeface="Arial" panose="020B0604020202020204" pitchFamily="34" charset="0"/>
              </a:rPr>
              <a:t>Rajiv</a:t>
            </a:r>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cs typeface="Arial" panose="020B0604020202020204" pitchFamily="34" charset="0"/>
              </a:rPr>
              <a:t>Rajiv</a:t>
            </a:r>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i-FI" altLang="en-US" smtClean="0"/>
          </a:p>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B7E3BA-5A77-4EF9-8513-70F10F88CFF2}" type="slidenum">
              <a:rPr lang="en-US" altLang="en-US" smtClean="0"/>
              <a:pPr/>
              <a:t>52</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6BC58E-6D45-4814-A72C-98CF31DD04CC}" type="slidenum">
              <a:rPr lang="en-US" altLang="en-US" smtClean="0"/>
              <a:pPr/>
              <a:t>60</a:t>
            </a:fld>
            <a:endParaRPr lang="en-US" altLang="en-US" smtClean="0"/>
          </a:p>
        </p:txBody>
      </p:sp>
      <p:sp>
        <p:nvSpPr>
          <p:cNvPr id="206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D21FEA-DEE3-454E-93A1-90E7EDE5BBC8}" type="slidenum">
              <a:rPr lang="en-US" altLang="en-US" smtClean="0"/>
              <a:pPr/>
              <a:t>61</a:t>
            </a:fld>
            <a:endParaRPr lang="en-US" altLang="en-US" smtClean="0"/>
          </a:p>
        </p:txBody>
      </p:sp>
      <p:sp>
        <p:nvSpPr>
          <p:cNvPr id="208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4A3BD2-61CE-405A-B5E6-67AFE608560C}" type="slidenum">
              <a:rPr lang="en-US" altLang="en-US" smtClean="0"/>
              <a:pPr/>
              <a:t>62</a:t>
            </a:fld>
            <a:endParaRPr lang="en-US" altLang="en-US" smtClean="0"/>
          </a:p>
        </p:txBody>
      </p:sp>
      <p:sp>
        <p:nvSpPr>
          <p:cNvPr id="210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91DB41-98E2-43C2-941C-E2B1DAB116A9}" type="slidenum">
              <a:rPr lang="en-US" altLang="en-US" smtClean="0"/>
              <a:pPr/>
              <a:t>63</a:t>
            </a:fld>
            <a:endParaRPr lang="en-US" altLang="en-US" smtClean="0"/>
          </a:p>
        </p:txBody>
      </p:sp>
      <p:sp>
        <p:nvSpPr>
          <p:cNvPr id="212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0992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0447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689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A8E5672B-E7A7-4D93-AFF8-37143F7C3716}" type="datetime1">
              <a:rPr lang="en-US"/>
              <a:pPr>
                <a:defRPr/>
              </a:pPr>
              <a:t>3/1/2018</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Rajiv</a:t>
            </a:r>
          </a:p>
        </p:txBody>
      </p:sp>
      <p:sp>
        <p:nvSpPr>
          <p:cNvPr id="6" name="Rectangle 6"/>
          <p:cNvSpPr>
            <a:spLocks noGrp="1" noChangeArrowheads="1"/>
          </p:cNvSpPr>
          <p:nvPr>
            <p:ph type="sldNum" sz="quarter" idx="12"/>
          </p:nvPr>
        </p:nvSpPr>
        <p:spPr/>
        <p:txBody>
          <a:bodyPr/>
          <a:lstStyle>
            <a:lvl1pPr>
              <a:defRPr/>
            </a:lvl1pPr>
          </a:lstStyle>
          <a:p>
            <a:pPr>
              <a:defRPr/>
            </a:pPr>
            <a:fld id="{20AD90FE-FB91-40D9-97CF-BB65A992435D}" type="slidenum">
              <a:rPr lang="en-US" altLang="en-US"/>
              <a:pPr>
                <a:defRPr/>
              </a:pPr>
              <a:t>‹#›</a:t>
            </a:fld>
            <a:endParaRPr lang="en-US" altLang="en-US"/>
          </a:p>
        </p:txBody>
      </p:sp>
    </p:spTree>
    <p:extLst>
      <p:ext uri="{BB962C8B-B14F-4D97-AF65-F5344CB8AC3E}">
        <p14:creationId xmlns:p14="http://schemas.microsoft.com/office/powerpoint/2010/main" val="380388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fld id="{D2503831-14BC-4039-A025-40FB09229CE0}" type="datetime1">
              <a:rPr lang="en-US"/>
              <a:pPr>
                <a:defRPr/>
              </a:pPr>
              <a:t>3/1/2018</a:t>
            </a:fld>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Rajiv</a:t>
            </a:r>
          </a:p>
        </p:txBody>
      </p:sp>
      <p:sp>
        <p:nvSpPr>
          <p:cNvPr id="5" name="Rectangle 6"/>
          <p:cNvSpPr>
            <a:spLocks noGrp="1" noChangeArrowheads="1"/>
          </p:cNvSpPr>
          <p:nvPr>
            <p:ph type="sldNum" sz="quarter" idx="12"/>
          </p:nvPr>
        </p:nvSpPr>
        <p:spPr/>
        <p:txBody>
          <a:bodyPr/>
          <a:lstStyle>
            <a:lvl1pPr>
              <a:defRPr/>
            </a:lvl1pPr>
          </a:lstStyle>
          <a:p>
            <a:pPr>
              <a:defRPr/>
            </a:pPr>
            <a:fld id="{934EA759-3065-4B69-BA06-57C77976DE41}" type="slidenum">
              <a:rPr lang="en-US" altLang="en-US"/>
              <a:pPr>
                <a:defRPr/>
              </a:pPr>
              <a:t>‹#›</a:t>
            </a:fld>
            <a:endParaRPr lang="en-US" altLang="en-US"/>
          </a:p>
        </p:txBody>
      </p:sp>
    </p:spTree>
    <p:extLst>
      <p:ext uri="{BB962C8B-B14F-4D97-AF65-F5344CB8AC3E}">
        <p14:creationId xmlns:p14="http://schemas.microsoft.com/office/powerpoint/2010/main" val="247543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6D422CE9-4ADB-46E2-8C85-5CB687831ABA}" type="datetime1">
              <a:rPr lang="en-US"/>
              <a:pPr>
                <a:defRPr/>
              </a:pPr>
              <a:t>3/1/2018</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Rajiv  </a:t>
            </a:r>
          </a:p>
        </p:txBody>
      </p:sp>
      <p:sp>
        <p:nvSpPr>
          <p:cNvPr id="6" name="Rectangle 6"/>
          <p:cNvSpPr>
            <a:spLocks noGrp="1" noChangeArrowheads="1"/>
          </p:cNvSpPr>
          <p:nvPr>
            <p:ph type="sldNum" sz="quarter" idx="12"/>
          </p:nvPr>
        </p:nvSpPr>
        <p:spPr/>
        <p:txBody>
          <a:bodyPr/>
          <a:lstStyle>
            <a:lvl1pPr>
              <a:defRPr/>
            </a:lvl1pPr>
          </a:lstStyle>
          <a:p>
            <a:pPr>
              <a:defRPr/>
            </a:pPr>
            <a:fld id="{CC20ACB3-F7F0-47BD-AA13-B3D41AE2C442}" type="slidenum">
              <a:rPr lang="en-US" altLang="en-US"/>
              <a:pPr>
                <a:defRPr/>
              </a:pPr>
              <a:t>‹#›</a:t>
            </a:fld>
            <a:endParaRPr lang="en-US" altLang="en-US"/>
          </a:p>
        </p:txBody>
      </p:sp>
    </p:spTree>
    <p:extLst>
      <p:ext uri="{BB962C8B-B14F-4D97-AF65-F5344CB8AC3E}">
        <p14:creationId xmlns:p14="http://schemas.microsoft.com/office/powerpoint/2010/main" val="283673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740242-2C6D-4BCF-B0B7-F81DBB35CE4C}" type="slidenum">
              <a:rPr lang="en-US" altLang="en-US"/>
              <a:pPr>
                <a:defRPr/>
              </a:pPr>
              <a:t>‹#›</a:t>
            </a:fld>
            <a:endParaRPr lang="en-US" altLang="en-US"/>
          </a:p>
        </p:txBody>
      </p:sp>
    </p:spTree>
    <p:extLst>
      <p:ext uri="{BB962C8B-B14F-4D97-AF65-F5344CB8AC3E}">
        <p14:creationId xmlns:p14="http://schemas.microsoft.com/office/powerpoint/2010/main" val="289773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6158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3882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537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465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7099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1386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338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289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0C104022-3498-4799-B667-54C2AB087504}" type="datetimeFigureOut">
              <a:rPr lang="en-US"/>
              <a:pPr>
                <a:defRPr/>
              </a:pPr>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B158E62-B61E-401A-86A7-5A03F5F0D2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562" r:id="rId1"/>
    <p:sldLayoutId id="2147485563" r:id="rId2"/>
    <p:sldLayoutId id="2147485564" r:id="rId3"/>
    <p:sldLayoutId id="2147485565" r:id="rId4"/>
    <p:sldLayoutId id="2147485566" r:id="rId5"/>
    <p:sldLayoutId id="2147485567" r:id="rId6"/>
    <p:sldLayoutId id="2147485568" r:id="rId7"/>
    <p:sldLayoutId id="2147485569" r:id="rId8"/>
    <p:sldLayoutId id="2147485570" r:id="rId9"/>
    <p:sldLayoutId id="2147485571" r:id="rId10"/>
    <p:sldLayoutId id="2147485572" r:id="rId11"/>
    <p:sldLayoutId id="2147485573" r:id="rId12"/>
    <p:sldLayoutId id="2147485574" r:id="rId13"/>
    <p:sldLayoutId id="2147485575" r:id="rId14"/>
    <p:sldLayoutId id="2147485576"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13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xml"/><Relationship Id="rId7" Type="http://schemas.openxmlformats.org/officeDocument/2006/relationships/image" Target="../media/image30.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145.emf"/><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image" Target="../media/image33.png"/><Relationship Id="rId7" Type="http://schemas.openxmlformats.org/officeDocument/2006/relationships/customXml" Target="../ink/ink4.xml"/><Relationship Id="rId2" Type="http://schemas.openxmlformats.org/officeDocument/2006/relationships/image" Target="../media/image141.png"/><Relationship Id="rId1" Type="http://schemas.openxmlformats.org/officeDocument/2006/relationships/slideLayout" Target="../slideLayouts/slideLayout3.xml"/><Relationship Id="rId6" Type="http://schemas.openxmlformats.org/officeDocument/2006/relationships/image" Target="../media/image143.emf"/><Relationship Id="rId5" Type="http://schemas.openxmlformats.org/officeDocument/2006/relationships/customXml" Target="../ink/ink3.xml"/><Relationship Id="rId10" Type="http://schemas.openxmlformats.org/officeDocument/2006/relationships/image" Target="../media/image146.png"/><Relationship Id="rId4" Type="http://schemas.openxmlformats.org/officeDocument/2006/relationships/image" Target="../media/image142.png"/><Relationship Id="rId9" Type="http://schemas.openxmlformats.org/officeDocument/2006/relationships/image" Target="../media/image1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32.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34.bin"/><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54.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53.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5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56.wmf"/></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57.wmf"/></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58.wmf"/><Relationship Id="rId5" Type="http://schemas.openxmlformats.org/officeDocument/2006/relationships/oleObject" Target="../embeddings/oleObject43.bin"/><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5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196.emf"/><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customXml" Target="../ink/ink5.xml"/></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76.wmf"/><Relationship Id="rId5" Type="http://schemas.openxmlformats.org/officeDocument/2006/relationships/oleObject" Target="../embeddings/oleObject45.bin"/><Relationship Id="rId4" Type="http://schemas.openxmlformats.org/officeDocument/2006/relationships/image" Target="../media/image75.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79.wmf"/><Relationship Id="rId5" Type="http://schemas.openxmlformats.org/officeDocument/2006/relationships/oleObject" Target="../embeddings/oleObject48.bin"/><Relationship Id="rId4" Type="http://schemas.openxmlformats.org/officeDocument/2006/relationships/image" Target="../media/image7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8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image" Target="../media/image82.wmf"/></Relationships>
</file>

<file path=ppt/slides/_rels/slide6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upload.wikimedia.org/wikipedia/commons/7/74/Normal_Distribution_PDF.sv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86.wmf"/><Relationship Id="rId5" Type="http://schemas.openxmlformats.org/officeDocument/2006/relationships/oleObject" Target="../embeddings/oleObject52.bin"/><Relationship Id="rId4" Type="http://schemas.openxmlformats.org/officeDocument/2006/relationships/image" Target="../media/image8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image" Target="../media/image88.wmf"/><Relationship Id="rId5" Type="http://schemas.openxmlformats.org/officeDocument/2006/relationships/oleObject" Target="../embeddings/oleObject54.bin"/><Relationship Id="rId4" Type="http://schemas.openxmlformats.org/officeDocument/2006/relationships/image" Target="../media/image8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image" Target="../media/image90.wmf"/><Relationship Id="rId5" Type="http://schemas.openxmlformats.org/officeDocument/2006/relationships/oleObject" Target="../embeddings/oleObject56.bin"/><Relationship Id="rId4" Type="http://schemas.openxmlformats.org/officeDocument/2006/relationships/image" Target="../media/image89.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3.xml"/><Relationship Id="rId1" Type="http://schemas.openxmlformats.org/officeDocument/2006/relationships/vmlDrawing" Target="../drawings/vmlDrawing32.vml"/><Relationship Id="rId4" Type="http://schemas.openxmlformats.org/officeDocument/2006/relationships/image" Target="../media/image91.wmf"/></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33.vml"/><Relationship Id="rId4" Type="http://schemas.openxmlformats.org/officeDocument/2006/relationships/image" Target="../media/image9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304800" y="1493838"/>
            <a:ext cx="8229600" cy="4525962"/>
          </a:xfrm>
        </p:spPr>
        <p:txBody>
          <a:bodyPr/>
          <a:lstStyle/>
          <a:p>
            <a:pPr algn="just" fontAlgn="base">
              <a:spcAft>
                <a:spcPct val="0"/>
              </a:spcAft>
              <a:buFontTx/>
              <a:buNone/>
            </a:pPr>
            <a:r>
              <a:rPr lang="en-US" altLang="en-US" sz="3600" smtClean="0">
                <a:solidFill>
                  <a:schemeClr val="bg1"/>
                </a:solidFill>
              </a:rPr>
              <a:t>   </a:t>
            </a:r>
            <a:r>
              <a:rPr lang="en-US" altLang="en-US" sz="3600" smtClean="0"/>
              <a:t>A random variable X with density f(x) is said to have normal distribution with parameters </a:t>
            </a:r>
            <a:r>
              <a:rPr lang="en-US" altLang="en-US" sz="3600" smtClean="0">
                <a:sym typeface="Symbol" panose="05050102010706020507" pitchFamily="18" charset="2"/>
              </a:rPr>
              <a:t> and  &gt; 0, where f(x) is given by</a:t>
            </a:r>
            <a:r>
              <a:rPr lang="en-US" altLang="en-US" sz="3600" smtClean="0"/>
              <a:t>:</a:t>
            </a:r>
          </a:p>
        </p:txBody>
      </p:sp>
      <p:sp>
        <p:nvSpPr>
          <p:cNvPr id="65539" name="Rectangle 2"/>
          <p:cNvSpPr>
            <a:spLocks noGrp="1" noChangeArrowheads="1"/>
          </p:cNvSpPr>
          <p:nvPr>
            <p:ph type="title" idx="4294967295"/>
          </p:nvPr>
        </p:nvSpPr>
        <p:spPr>
          <a:xfrm>
            <a:off x="0" y="228600"/>
            <a:ext cx="7772400" cy="1143000"/>
          </a:xfrm>
        </p:spPr>
        <p:txBody>
          <a:bodyPr/>
          <a:lstStyle/>
          <a:p>
            <a:pPr eaLnBrk="1" hangingPunct="1">
              <a:defRPr/>
            </a:pPr>
            <a:r>
              <a:rPr lang="en-US" dirty="0" smtClean="0"/>
              <a:t>4.4 The Normal Distribution</a:t>
            </a:r>
          </a:p>
        </p:txBody>
      </p:sp>
      <p:graphicFrame>
        <p:nvGraphicFramePr>
          <p:cNvPr id="124932" name="Object 4"/>
          <p:cNvGraphicFramePr>
            <a:graphicFrameLocks noChangeAspect="1"/>
          </p:cNvGraphicFramePr>
          <p:nvPr/>
        </p:nvGraphicFramePr>
        <p:xfrm>
          <a:off x="152400" y="4419600"/>
          <a:ext cx="8991600" cy="1663700"/>
        </p:xfrm>
        <a:graphic>
          <a:graphicData uri="http://schemas.openxmlformats.org/presentationml/2006/ole">
            <mc:AlternateContent xmlns:mc="http://schemas.openxmlformats.org/markup-compatibility/2006">
              <mc:Choice xmlns:v="urn:schemas-microsoft-com:vml" Requires="v">
                <p:oleObj spid="_x0000_s124952" name="Equation" r:id="rId4" imgW="2882900" imgH="533400" progId="Equation.DSMT4">
                  <p:embed/>
                </p:oleObj>
              </mc:Choice>
              <mc:Fallback>
                <p:oleObj name="Equation" r:id="rId4" imgW="2882900" imgH="533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419600"/>
                        <a:ext cx="8991600" cy="1663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2" name="Object 4"/>
          <p:cNvGraphicFramePr>
            <a:graphicFrameLocks noGrp="1" noChangeAspect="1"/>
          </p:cNvGraphicFramePr>
          <p:nvPr>
            <p:ph idx="1"/>
          </p:nvPr>
        </p:nvGraphicFramePr>
        <p:xfrm>
          <a:off x="304800" y="914400"/>
          <a:ext cx="8691563" cy="2009775"/>
        </p:xfrm>
        <a:graphic>
          <a:graphicData uri="http://schemas.openxmlformats.org/presentationml/2006/ole">
            <mc:AlternateContent xmlns:mc="http://schemas.openxmlformats.org/markup-compatibility/2006">
              <mc:Choice xmlns:v="urn:schemas-microsoft-com:vml" Requires="v">
                <p:oleObj spid="_x0000_s135231" name="Equation" r:id="rId3" imgW="2362200" imgH="546100" progId="Equation.3">
                  <p:embed/>
                </p:oleObj>
              </mc:Choice>
              <mc:Fallback>
                <p:oleObj name="Equation" r:id="rId3" imgW="2362200" imgH="546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8691563" cy="20097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325438" y="2895600"/>
          <a:ext cx="8056562" cy="1219200"/>
        </p:xfrm>
        <a:graphic>
          <a:graphicData uri="http://schemas.openxmlformats.org/presentationml/2006/ole">
            <mc:AlternateContent xmlns:mc="http://schemas.openxmlformats.org/markup-compatibility/2006">
              <mc:Choice xmlns:v="urn:schemas-microsoft-com:vml" Requires="v">
                <p:oleObj spid="_x0000_s135232" name="Equation" r:id="rId5" imgW="2603500" imgH="393700" progId="Equation.3">
                  <p:embed/>
                </p:oleObj>
              </mc:Choice>
              <mc:Fallback>
                <p:oleObj name="Equation" r:id="rId5" imgW="26035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8" y="2895600"/>
                        <a:ext cx="80565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63500" y="3962400"/>
          <a:ext cx="8932863" cy="1604963"/>
        </p:xfrm>
        <a:graphic>
          <a:graphicData uri="http://schemas.openxmlformats.org/presentationml/2006/ole">
            <mc:AlternateContent xmlns:mc="http://schemas.openxmlformats.org/markup-compatibility/2006">
              <mc:Choice xmlns:v="urn:schemas-microsoft-com:vml" Requires="v">
                <p:oleObj spid="_x0000_s135233" name="Equation" r:id="rId7" imgW="3251200" imgH="584200" progId="Equation.3">
                  <p:embed/>
                </p:oleObj>
              </mc:Choice>
              <mc:Fallback>
                <p:oleObj name="Equation" r:id="rId7" imgW="3251200" imgH="584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0" y="3962400"/>
                        <a:ext cx="8932863"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p:nvSpPr>
        <p:spPr bwMode="auto">
          <a:xfrm>
            <a:off x="325438" y="5691188"/>
            <a:ext cx="75993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t>Thus the cdf of (X-</a:t>
            </a:r>
            <a:r>
              <a:rPr lang="el-GR" altLang="en-US" sz="2800"/>
              <a:t>μ</a:t>
            </a:r>
            <a:r>
              <a:rPr lang="en-US" altLang="en-US" sz="2800"/>
              <a:t>)/</a:t>
            </a:r>
            <a:r>
              <a:rPr lang="el-GR" altLang="en-US" sz="2800"/>
              <a:t>σ</a:t>
            </a:r>
            <a:r>
              <a:rPr lang="en-US" altLang="en-US" sz="2800"/>
              <a:t> is the cdf of standard normal distribution.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edge">
                                      <p:cBhvr>
                                        <p:cTn id="7" dur="2000"/>
                                        <p:tgtEl>
                                          <p:spTgt spid="21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blinds(horizontal)">
                                      <p:cBhvr>
                                        <p:cTn id="12" dur="500"/>
                                        <p:tgtEl>
                                          <p:spTgt spid="211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588"/>
                                        </p:tgtEl>
                                        <p:attrNameLst>
                                          <p:attrName>style.visibility</p:attrName>
                                        </p:attrNameLst>
                                      </p:cBhvr>
                                      <p:to>
                                        <p:strVal val="visible"/>
                                      </p:to>
                                    </p:set>
                                    <p:animEffect transition="in" filter="blinds(horizontal)">
                                      <p:cBhvr>
                                        <p:cTn id="22" dur="500"/>
                                        <p:tgtEl>
                                          <p:spTgt spid="67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5"/>
          <p:cNvSpPr>
            <a:spLocks noGrp="1" noChangeArrowheads="1"/>
          </p:cNvSpPr>
          <p:nvPr>
            <p:ph type="ftr" sz="quarter" idx="11"/>
          </p:nvPr>
        </p:nvSpPr>
        <p:spPr/>
        <p:txBody>
          <a:bodyPr/>
          <a:lstStyle/>
          <a:p>
            <a:pPr>
              <a:defRPr/>
            </a:pPr>
            <a:r>
              <a:rPr lang="en-US"/>
              <a:t>Rajiv  </a:t>
            </a:r>
          </a:p>
        </p:txBody>
      </p:sp>
      <p:sp>
        <p:nvSpPr>
          <p:cNvPr id="68612" name="Rectangle 2"/>
          <p:cNvSpPr>
            <a:spLocks noGrp="1" noChangeArrowheads="1"/>
          </p:cNvSpPr>
          <p:nvPr>
            <p:ph type="ctrTitle" idx="4294967295"/>
          </p:nvPr>
        </p:nvSpPr>
        <p:spPr>
          <a:xfrm>
            <a:off x="685800" y="2130425"/>
            <a:ext cx="7772400" cy="1470025"/>
          </a:xfrm>
        </p:spPr>
        <p:txBody>
          <a:bodyPr/>
          <a:lstStyle/>
          <a:p>
            <a:pPr>
              <a:defRPr/>
            </a:pPr>
            <a:endParaRPr lang="en-US" smtClean="0"/>
          </a:p>
        </p:txBody>
      </p:sp>
      <p:sp>
        <p:nvSpPr>
          <p:cNvPr id="136196" name="Rectangle 3"/>
          <p:cNvSpPr>
            <a:spLocks noGrp="1" noChangeArrowheads="1"/>
          </p:cNvSpPr>
          <p:nvPr>
            <p:ph type="subTitle" idx="4294967295"/>
          </p:nvPr>
        </p:nvSpPr>
        <p:spPr>
          <a:xfrm>
            <a:off x="1549400" y="4059238"/>
            <a:ext cx="6045200" cy="1593850"/>
          </a:xfrm>
        </p:spPr>
        <p:txBody>
          <a:bodyPr/>
          <a:lstStyle/>
          <a:p>
            <a:pPr marL="0" indent="0" algn="ctr">
              <a:buFontTx/>
              <a:buNone/>
            </a:pPr>
            <a:endParaRPr lang="en-US" altLang="en-US" smtClean="0">
              <a:solidFill>
                <a:srgbClr val="898989"/>
              </a:solidFill>
            </a:endParaRPr>
          </a:p>
        </p:txBody>
      </p:sp>
      <p:pic>
        <p:nvPicPr>
          <p:cNvPr id="136197" name="Picture 4" descr="normal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9753600" cy="937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6802" name="Ink 7"/>
              <p14:cNvContentPartPr>
                <a14:cpLocks xmlns:a14="http://schemas.microsoft.com/office/drawing/2010/main" noRot="1" noChangeAspect="1" noEditPoints="1" noChangeArrowheads="1" noChangeShapeType="1"/>
              </p14:cNvContentPartPr>
              <p14:nvPr/>
            </p14:nvContentPartPr>
            <p14:xfrm>
              <a:off x="6303963" y="785813"/>
              <a:ext cx="1598612" cy="544512"/>
            </p14:xfrm>
          </p:contentPart>
        </mc:Choice>
        <mc:Fallback xmlns="">
          <p:pic>
            <p:nvPicPr>
              <p:cNvPr id="76802" name="Ink 7"/>
              <p:cNvPicPr>
                <a:picLocks noRot="1" noChangeAspect="1" noEditPoints="1" noChangeArrowheads="1" noChangeShapeType="1"/>
              </p:cNvPicPr>
              <p:nvPr/>
            </p:nvPicPr>
            <p:blipFill>
              <a:blip r:embed="rId4"/>
              <a:stretch>
                <a:fillRect/>
              </a:stretch>
            </p:blipFill>
            <p:spPr>
              <a:xfrm>
                <a:off x="6297484" y="779335"/>
                <a:ext cx="1611571" cy="557468"/>
              </a:xfrm>
              <a:prstGeom prst="rect">
                <a:avLst/>
              </a:prstGeom>
            </p:spPr>
          </p:pic>
        </mc:Fallback>
      </mc:AlternateContent>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Rectangle 4"/>
          <p:cNvGraphicFramePr>
            <a:graphicFrameLocks noGrp="1"/>
          </p:cNvGraphicFramePr>
          <p:nvPr>
            <p:ph idx="1"/>
          </p:nvPr>
        </p:nvGraphicFramePr>
        <p:xfrm>
          <a:off x="4419600" y="3757613"/>
          <a:ext cx="0" cy="0"/>
        </p:xfrm>
        <a:graphic>
          <a:graphicData uri="http://schemas.openxmlformats.org/presentationml/2006/ole">
            <mc:AlternateContent xmlns:mc="http://schemas.openxmlformats.org/markup-compatibility/2006">
              <mc:Choice xmlns:v="urn:schemas-microsoft-com:vml" Requires="v">
                <p:oleObj spid="_x0000_s137259" name="Equation" r:id="rId3" imgW="0" imgH="0" progId="Equation.3">
                  <p:embed/>
                </p:oleObj>
              </mc:Choice>
              <mc:Fallback>
                <p:oleObj name="Equation" r:id="rId3"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19600" y="375761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p:cNvSpPr>
            <a:spLocks noGrp="1"/>
          </p:cNvSpPr>
          <p:nvPr>
            <p:ph sz="quarter" idx="10"/>
          </p:nvPr>
        </p:nvSpPr>
        <p:spPr/>
        <p:txBody>
          <a:bodyPr/>
          <a:lstStyle/>
          <a:p>
            <a:pPr>
              <a:buFont typeface="Arial" charset="0"/>
              <a:buNone/>
              <a:defRPr/>
            </a:pPr>
            <a:r>
              <a:rPr lang="en-US" dirty="0" smtClean="0"/>
              <a:t>Moment Generating Function</a:t>
            </a:r>
            <a:endParaRPr lang="en-US" dirty="0"/>
          </a:p>
        </p:txBody>
      </p:sp>
      <p:graphicFrame>
        <p:nvGraphicFramePr>
          <p:cNvPr id="137220" name="Object 5"/>
          <p:cNvGraphicFramePr>
            <a:graphicFrameLocks noChangeAspect="1"/>
          </p:cNvGraphicFramePr>
          <p:nvPr/>
        </p:nvGraphicFramePr>
        <p:xfrm>
          <a:off x="533400" y="1981200"/>
          <a:ext cx="7543800" cy="3683000"/>
        </p:xfrm>
        <a:graphic>
          <a:graphicData uri="http://schemas.openxmlformats.org/presentationml/2006/ole">
            <mc:AlternateContent xmlns:mc="http://schemas.openxmlformats.org/markup-compatibility/2006">
              <mc:Choice xmlns:v="urn:schemas-microsoft-com:vml" Requires="v">
                <p:oleObj spid="_x0000_s137260" name="Equation" r:id="rId4" imgW="2184400" imgH="1066800" progId="Equation.3">
                  <p:embed/>
                </p:oleObj>
              </mc:Choice>
              <mc:Fallback>
                <p:oleObj name="Equation" r:id="rId4" imgW="2184400" imgH="1066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75438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8" name="Object 2"/>
          <p:cNvGraphicFramePr>
            <a:graphicFrameLocks noChangeAspect="1"/>
          </p:cNvGraphicFramePr>
          <p:nvPr/>
        </p:nvGraphicFramePr>
        <p:xfrm>
          <a:off x="381000" y="1371600"/>
          <a:ext cx="8308975" cy="1384300"/>
        </p:xfrm>
        <a:graphic>
          <a:graphicData uri="http://schemas.openxmlformats.org/presentationml/2006/ole">
            <mc:AlternateContent xmlns:mc="http://schemas.openxmlformats.org/markup-compatibility/2006">
              <mc:Choice xmlns:v="urn:schemas-microsoft-com:vml" Requires="v">
                <p:oleObj spid="_x0000_s138303" name="Equation" r:id="rId3" imgW="2895600" imgH="482600" progId="Equation.3">
                  <p:embed/>
                </p:oleObj>
              </mc:Choice>
              <mc:Fallback>
                <p:oleObj name="Equation" r:id="rId3" imgW="28956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30897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a:spLocks noChangeArrowheads="1"/>
          </p:cNvSpPr>
          <p:nvPr/>
        </p:nvSpPr>
        <p:spPr bwMode="auto">
          <a:xfrm>
            <a:off x="533400" y="4191000"/>
            <a:ext cx="708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Let z - t = w </a:t>
            </a:r>
            <a:r>
              <a:rPr lang="en-US" altLang="en-US" sz="3600">
                <a:sym typeface="Symbol" panose="05050102010706020507" pitchFamily="18" charset="2"/>
              </a:rPr>
              <a:t> dz = dw</a:t>
            </a:r>
            <a:r>
              <a:rPr lang="en-US" altLang="en-US" sz="3600"/>
              <a:t> </a:t>
            </a:r>
          </a:p>
        </p:txBody>
      </p:sp>
      <p:graphicFrame>
        <p:nvGraphicFramePr>
          <p:cNvPr id="152579" name="Object 3"/>
          <p:cNvGraphicFramePr>
            <a:graphicFrameLocks noChangeAspect="1"/>
          </p:cNvGraphicFramePr>
          <p:nvPr/>
        </p:nvGraphicFramePr>
        <p:xfrm>
          <a:off x="481013" y="4870450"/>
          <a:ext cx="6376987" cy="1530350"/>
        </p:xfrm>
        <a:graphic>
          <a:graphicData uri="http://schemas.openxmlformats.org/presentationml/2006/ole">
            <mc:AlternateContent xmlns:mc="http://schemas.openxmlformats.org/markup-compatibility/2006">
              <mc:Choice xmlns:v="urn:schemas-microsoft-com:vml" Requires="v">
                <p:oleObj spid="_x0000_s138304" name="Equation" r:id="rId5" imgW="2222500" imgH="533400" progId="Equation.3">
                  <p:embed/>
                </p:oleObj>
              </mc:Choice>
              <mc:Fallback>
                <p:oleObj name="Equation" r:id="rId5" imgW="2222500" imgH="533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3" y="4870450"/>
                        <a:ext cx="6376987"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0" name="Object 4"/>
          <p:cNvGraphicFramePr>
            <a:graphicFrameLocks noChangeAspect="1"/>
          </p:cNvGraphicFramePr>
          <p:nvPr/>
        </p:nvGraphicFramePr>
        <p:xfrm>
          <a:off x="838200" y="2743200"/>
          <a:ext cx="5943600" cy="1590675"/>
        </p:xfrm>
        <a:graphic>
          <a:graphicData uri="http://schemas.openxmlformats.org/presentationml/2006/ole">
            <mc:AlternateContent xmlns:mc="http://schemas.openxmlformats.org/markup-compatibility/2006">
              <mc:Choice xmlns:v="urn:schemas-microsoft-com:vml" Requires="v">
                <p:oleObj spid="_x0000_s138305" name="Equation" r:id="rId7" imgW="1993900" imgH="533400" progId="Equation.3">
                  <p:embed/>
                </p:oleObj>
              </mc:Choice>
              <mc:Fallback>
                <p:oleObj name="Equation" r:id="rId7" imgW="1993900" imgH="533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743200"/>
                        <a:ext cx="59436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ox(in)">
                                      <p:cBhvr>
                                        <p:cTn id="7" dur="5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2580"/>
                                        </p:tgtEl>
                                        <p:attrNameLst>
                                          <p:attrName>style.visibility</p:attrName>
                                        </p:attrNameLst>
                                      </p:cBhvr>
                                      <p:to>
                                        <p:strVal val="visible"/>
                                      </p:to>
                                    </p:set>
                                    <p:animEffect transition="in" filter="box(in)">
                                      <p:cBhvr>
                                        <p:cTn id="12" dur="500"/>
                                        <p:tgtEl>
                                          <p:spTgt spid="152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52579"/>
                                        </p:tgtEl>
                                        <p:attrNameLst>
                                          <p:attrName>style.visibility</p:attrName>
                                        </p:attrNameLst>
                                      </p:cBhvr>
                                      <p:to>
                                        <p:strVal val="visible"/>
                                      </p:to>
                                    </p:set>
                                    <p:animEffect transition="in" filter="box(in)">
                                      <p:cBhvr>
                                        <p:cTn id="22"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a:xfrm>
            <a:off x="0" y="381000"/>
            <a:ext cx="6934200" cy="1143000"/>
          </a:xfrm>
        </p:spPr>
        <p:txBody>
          <a:bodyPr/>
          <a:lstStyle/>
          <a:p>
            <a:pPr eaLnBrk="1" hangingPunct="1">
              <a:buFont typeface="Arial" charset="0"/>
              <a:buNone/>
              <a:defRPr/>
            </a:pPr>
            <a:r>
              <a:rPr lang="fi-FI" sz="4000" dirty="0" smtClean="0"/>
              <a:t>Moment Generating Function</a:t>
            </a:r>
            <a:endParaRPr lang="en-US" sz="4000" dirty="0" smtClean="0"/>
          </a:p>
        </p:txBody>
      </p:sp>
      <p:sp>
        <p:nvSpPr>
          <p:cNvPr id="5" name="Rectangle 3"/>
          <p:cNvSpPr>
            <a:spLocks noGrp="1" noChangeArrowheads="1"/>
          </p:cNvSpPr>
          <p:nvPr>
            <p:ph idx="1"/>
          </p:nvPr>
        </p:nvSpPr>
        <p:spPr>
          <a:xfrm>
            <a:off x="304800" y="1493838"/>
            <a:ext cx="8229600" cy="4525962"/>
          </a:xfrm>
        </p:spPr>
        <p:txBody>
          <a:bodyPr/>
          <a:lstStyle/>
          <a:p>
            <a:pPr marL="0" indent="0" algn="just">
              <a:spcBef>
                <a:spcPts val="0"/>
              </a:spcBef>
              <a:buFontTx/>
              <a:buNone/>
              <a:defRPr/>
            </a:pPr>
            <a:r>
              <a:rPr lang="fi-FI" sz="4000" dirty="0" smtClean="0"/>
              <a:t>Let Z be normally distributed with parameters </a:t>
            </a:r>
            <a:r>
              <a:rPr lang="fi-FI" sz="4000" dirty="0" smtClean="0">
                <a:sym typeface="Symbol" pitchFamily="18" charset="2"/>
              </a:rPr>
              <a:t> = 0 and  = 1, then the moment generating function for Z is</a:t>
            </a:r>
          </a:p>
          <a:p>
            <a:pPr>
              <a:spcBef>
                <a:spcPts val="0"/>
              </a:spcBef>
              <a:buFontTx/>
              <a:buNone/>
              <a:defRPr/>
            </a:pPr>
            <a:endParaRPr lang="fi-FI" sz="4000" dirty="0" smtClean="0">
              <a:sym typeface="Symbol" pitchFamily="18" charset="2"/>
            </a:endParaRPr>
          </a:p>
          <a:p>
            <a:pPr>
              <a:spcBef>
                <a:spcPts val="0"/>
              </a:spcBef>
              <a:buFontTx/>
              <a:buNone/>
              <a:defRPr/>
            </a:pPr>
            <a:r>
              <a:rPr lang="fi-FI" sz="4000" dirty="0" smtClean="0">
                <a:sym typeface="Symbol" pitchFamily="18" charset="2"/>
              </a:rPr>
              <a:t>                          </a:t>
            </a:r>
          </a:p>
          <a:p>
            <a:pPr>
              <a:spcBef>
                <a:spcPts val="0"/>
              </a:spcBef>
              <a:defRPr/>
            </a:pPr>
            <a:endParaRPr lang="fi-FI" sz="2000" dirty="0" smtClean="0">
              <a:sym typeface="Symbol" pitchFamily="18" charset="2"/>
            </a:endParaRPr>
          </a:p>
          <a:p>
            <a:pPr>
              <a:spcBef>
                <a:spcPts val="0"/>
              </a:spcBef>
              <a:buFontTx/>
              <a:buNone/>
              <a:defRPr/>
            </a:pPr>
            <a:endParaRPr lang="fi-FI" sz="2000" dirty="0" smtClean="0">
              <a:sym typeface="Symbol" pitchFamily="18" charset="2"/>
            </a:endParaRPr>
          </a:p>
        </p:txBody>
      </p:sp>
      <p:graphicFrame>
        <p:nvGraphicFramePr>
          <p:cNvPr id="139268" name="Object 2"/>
          <p:cNvGraphicFramePr>
            <a:graphicFrameLocks noChangeAspect="1"/>
          </p:cNvGraphicFramePr>
          <p:nvPr/>
        </p:nvGraphicFramePr>
        <p:xfrm>
          <a:off x="1600200" y="3581400"/>
          <a:ext cx="4724400" cy="2100263"/>
        </p:xfrm>
        <a:graphic>
          <a:graphicData uri="http://schemas.openxmlformats.org/presentationml/2006/ole">
            <mc:AlternateContent xmlns:mc="http://schemas.openxmlformats.org/markup-compatibility/2006">
              <mc:Choice xmlns:v="urn:schemas-microsoft-com:vml" Requires="v">
                <p:oleObj spid="_x0000_s139288" name="Equation" r:id="rId3" imgW="799753" imgH="355446" progId="Equation.3">
                  <p:embed/>
                </p:oleObj>
              </mc:Choice>
              <mc:Fallback>
                <p:oleObj name="Equation" r:id="rId3" imgW="799753" imgH="35544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81400"/>
                        <a:ext cx="4724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edge">
                                      <p:cBhvr>
                                        <p:cTn id="7" dur="20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edge">
                                      <p:cBhvr>
                                        <p:cTn id="1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sz="quarter" idx="10"/>
          </p:nvPr>
        </p:nvSpPr>
        <p:spPr>
          <a:xfrm>
            <a:off x="457200" y="1371600"/>
            <a:ext cx="8077200" cy="1676400"/>
          </a:xfrm>
        </p:spPr>
        <p:txBody>
          <a:bodyPr>
            <a:noAutofit/>
          </a:bodyPr>
          <a:lstStyle/>
          <a:p>
            <a:pPr indent="0" algn="just">
              <a:lnSpc>
                <a:spcPct val="90000"/>
              </a:lnSpc>
              <a:buFontTx/>
              <a:buNone/>
              <a:defRPr/>
            </a:pPr>
            <a:r>
              <a:rPr lang="fi-FI" b="0" dirty="0" smtClean="0"/>
              <a:t>Let X be normally distributed with parameters </a:t>
            </a:r>
            <a:r>
              <a:rPr lang="fi-FI" b="0" dirty="0" smtClean="0">
                <a:sym typeface="Symbol" pitchFamily="18" charset="2"/>
              </a:rPr>
              <a:t> and , then the moment generating function for X is given by </a:t>
            </a:r>
            <a:endParaRPr lang="fi-FI" sz="2400" b="0" dirty="0" smtClean="0">
              <a:sym typeface="Symbol" pitchFamily="18" charset="2"/>
            </a:endParaRPr>
          </a:p>
        </p:txBody>
      </p:sp>
      <p:sp>
        <p:nvSpPr>
          <p:cNvPr id="70659" name="Rectangle 2"/>
          <p:cNvSpPr>
            <a:spLocks noGrp="1" noChangeArrowheads="1"/>
          </p:cNvSpPr>
          <p:nvPr>
            <p:ph type="title" idx="4294967295"/>
          </p:nvPr>
        </p:nvSpPr>
        <p:spPr>
          <a:xfrm>
            <a:off x="228600" y="214313"/>
            <a:ext cx="7772400" cy="1462087"/>
          </a:xfrm>
        </p:spPr>
        <p:txBody>
          <a:bodyPr/>
          <a:lstStyle/>
          <a:p>
            <a:pPr>
              <a:defRPr/>
            </a:pPr>
            <a:r>
              <a:rPr lang="fi-FI" dirty="0" smtClean="0"/>
              <a:t>Moment Generating Function</a:t>
            </a:r>
            <a:endParaRPr lang="en-US" dirty="0" smtClean="0"/>
          </a:p>
        </p:txBody>
      </p:sp>
      <p:sp>
        <p:nvSpPr>
          <p:cNvPr id="140292" name="Text Box 6"/>
          <p:cNvSpPr txBox="1">
            <a:spLocks noChangeArrowheads="1"/>
          </p:cNvSpPr>
          <p:nvPr/>
        </p:nvSpPr>
        <p:spPr bwMode="auto">
          <a:xfrm>
            <a:off x="1584325" y="530225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145411" name="Object 3"/>
          <p:cNvGraphicFramePr>
            <a:graphicFrameLocks noChangeAspect="1"/>
          </p:cNvGraphicFramePr>
          <p:nvPr/>
        </p:nvGraphicFramePr>
        <p:xfrm>
          <a:off x="490538" y="2833688"/>
          <a:ext cx="7739062" cy="4024312"/>
        </p:xfrm>
        <a:graphic>
          <a:graphicData uri="http://schemas.openxmlformats.org/presentationml/2006/ole">
            <mc:AlternateContent xmlns:mc="http://schemas.openxmlformats.org/markup-compatibility/2006">
              <mc:Choice xmlns:v="urn:schemas-microsoft-com:vml" Requires="v">
                <p:oleObj spid="_x0000_s140313" name="Equation" r:id="rId3" imgW="1905000" imgH="990600" progId="Equation.3">
                  <p:embed/>
                </p:oleObj>
              </mc:Choice>
              <mc:Fallback>
                <p:oleObj name="Equation" r:id="rId3" imgW="1905000" imgH="990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2833688"/>
                        <a:ext cx="7739062"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ox(in)">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blinds(horizontal)">
                                      <p:cBhvr>
                                        <p:cTn id="12"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p:cNvSpPr txBox="1">
            <a:spLocks noChangeArrowheads="1"/>
          </p:cNvSpPr>
          <p:nvPr/>
        </p:nvSpPr>
        <p:spPr bwMode="auto">
          <a:xfrm>
            <a:off x="0" y="622300"/>
            <a:ext cx="8915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4200" b="1"/>
              <a:t>Mean and Variance for Normal r.v.</a:t>
            </a:r>
          </a:p>
        </p:txBody>
      </p:sp>
      <p:graphicFrame>
        <p:nvGraphicFramePr>
          <p:cNvPr id="154626" name="Object 2"/>
          <p:cNvGraphicFramePr>
            <a:graphicFrameLocks noChangeAspect="1"/>
          </p:cNvGraphicFramePr>
          <p:nvPr/>
        </p:nvGraphicFramePr>
        <p:xfrm>
          <a:off x="52388" y="1239838"/>
          <a:ext cx="8963025" cy="5465762"/>
        </p:xfrm>
        <a:graphic>
          <a:graphicData uri="http://schemas.openxmlformats.org/presentationml/2006/ole">
            <mc:AlternateContent xmlns:mc="http://schemas.openxmlformats.org/markup-compatibility/2006">
              <mc:Choice xmlns:v="urn:schemas-microsoft-com:vml" Requires="v">
                <p:oleObj spid="_x0000_s141335" name="Equation" r:id="rId3" imgW="2374900" imgH="1447800" progId="Equation.3">
                  <p:embed/>
                </p:oleObj>
              </mc:Choice>
              <mc:Fallback>
                <p:oleObj name="Equation" r:id="rId3" imgW="2374900" imgH="1447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1239838"/>
                        <a:ext cx="8963025" cy="546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blinds(horizontal)">
                                      <p:cBhvr>
                                        <p:cTn id="7" dur="5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5"/>
          <p:cNvGraphicFramePr>
            <a:graphicFrameLocks noChangeAspect="1"/>
          </p:cNvGraphicFramePr>
          <p:nvPr/>
        </p:nvGraphicFramePr>
        <p:xfrm>
          <a:off x="304800" y="1447800"/>
          <a:ext cx="8356600" cy="2362200"/>
        </p:xfrm>
        <a:graphic>
          <a:graphicData uri="http://schemas.openxmlformats.org/presentationml/2006/ole">
            <mc:AlternateContent xmlns:mc="http://schemas.openxmlformats.org/markup-compatibility/2006">
              <mc:Choice xmlns:v="urn:schemas-microsoft-com:vml" Requires="v">
                <p:oleObj spid="_x0000_s142398" name="Equation" r:id="rId4" imgW="2336800" imgH="660400" progId="Equation.3">
                  <p:embed/>
                </p:oleObj>
              </mc:Choice>
              <mc:Fallback>
                <p:oleObj name="Equation" r:id="rId4" imgW="2336800" imgH="660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447800"/>
                        <a:ext cx="8356600" cy="2362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6" name="Object 6"/>
          <p:cNvGraphicFramePr>
            <a:graphicFrameLocks noChangeAspect="1"/>
          </p:cNvGraphicFramePr>
          <p:nvPr/>
        </p:nvGraphicFramePr>
        <p:xfrm>
          <a:off x="381000" y="3822700"/>
          <a:ext cx="5562600" cy="825500"/>
        </p:xfrm>
        <a:graphic>
          <a:graphicData uri="http://schemas.openxmlformats.org/presentationml/2006/ole">
            <mc:AlternateContent xmlns:mc="http://schemas.openxmlformats.org/markup-compatibility/2006">
              <mc:Choice xmlns:v="urn:schemas-microsoft-com:vml" Requires="v">
                <p:oleObj spid="_x0000_s142399" name="Equation" r:id="rId6" imgW="1714500" imgH="254000" progId="Equation.3">
                  <p:embed/>
                </p:oleObj>
              </mc:Choice>
              <mc:Fallback>
                <p:oleObj name="Equation" r:id="rId6" imgW="1714500" imgH="254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22700"/>
                        <a:ext cx="5562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7"/>
          <p:cNvGraphicFramePr>
            <a:graphicFrameLocks noChangeAspect="1"/>
          </p:cNvGraphicFramePr>
          <p:nvPr/>
        </p:nvGraphicFramePr>
        <p:xfrm>
          <a:off x="304800" y="4648200"/>
          <a:ext cx="6248400" cy="1828800"/>
        </p:xfrm>
        <a:graphic>
          <a:graphicData uri="http://schemas.openxmlformats.org/presentationml/2006/ole">
            <mc:AlternateContent xmlns:mc="http://schemas.openxmlformats.org/markup-compatibility/2006">
              <mc:Choice xmlns:v="urn:schemas-microsoft-com:vml" Requires="v">
                <p:oleObj spid="_x0000_s142400" name="Equation" r:id="rId8" imgW="1562100" imgH="457200" progId="Equation.3">
                  <p:embed/>
                </p:oleObj>
              </mc:Choice>
              <mc:Fallback>
                <p:oleObj name="Equation" r:id="rId8" imgW="15621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648200"/>
                        <a:ext cx="62484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linds(horizontal)">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blinds(horizontal)">
                                      <p:cBhvr>
                                        <p:cTn id="12" dur="500"/>
                                        <p:tgtEl>
                                          <p:spTgt spid="6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blinds(horizontal)">
                                      <p:cBhvr>
                                        <p:cTn id="17"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915400" cy="54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10"/>
          <p:cNvSpPr>
            <a:spLocks noGrp="1"/>
          </p:cNvSpPr>
          <p:nvPr>
            <p:ph idx="1"/>
          </p:nvPr>
        </p:nvSpPr>
        <p:spPr>
          <a:xfrm>
            <a:off x="152400" y="1239838"/>
            <a:ext cx="8229600" cy="5037137"/>
          </a:xfrm>
        </p:spPr>
        <p:txBody>
          <a:bodyPr/>
          <a:lstStyle/>
          <a:p>
            <a:pPr fontAlgn="base">
              <a:spcAft>
                <a:spcPct val="0"/>
              </a:spcAft>
            </a:pPr>
            <a:r>
              <a:rPr lang="en-US" altLang="en-US" dirty="0" smtClean="0"/>
              <a:t>F(2</a:t>
            </a:r>
            <a:r>
              <a:rPr lang="el-GR" altLang="en-US" dirty="0" smtClean="0"/>
              <a:t>μ</a:t>
            </a:r>
            <a:r>
              <a:rPr lang="en-US" altLang="en-US" dirty="0" smtClean="0"/>
              <a:t>-a)=1-F(a). </a:t>
            </a:r>
          </a:p>
          <a:p>
            <a:pPr fontAlgn="base">
              <a:spcAft>
                <a:spcPct val="0"/>
              </a:spcAft>
            </a:pPr>
            <a:endParaRPr lang="en-US" altLang="en-US" dirty="0" smtClean="0"/>
          </a:p>
        </p:txBody>
      </p:sp>
      <p:pic>
        <p:nvPicPr>
          <p:cNvPr id="145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47888"/>
            <a:ext cx="86106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0"/>
          </p:nvPr>
        </p:nvSpPr>
        <p:spPr>
          <a:xfrm>
            <a:off x="257175" y="96838"/>
            <a:ext cx="6324600" cy="1143000"/>
          </a:xfrm>
        </p:spPr>
        <p:txBody>
          <a:bodyPr/>
          <a:lstStyle/>
          <a:p>
            <a:pPr>
              <a:defRPr/>
            </a:pPr>
            <a:r>
              <a:rPr lang="en-US" dirty="0" smtClean="0"/>
              <a:t>Symmetry</a:t>
            </a:r>
            <a:endParaRPr lang="en-US" dirty="0"/>
          </a:p>
        </p:txBody>
      </p:sp>
      <p:sp>
        <p:nvSpPr>
          <p:cNvPr id="145413" name="TextBox 7"/>
          <p:cNvSpPr txBox="1">
            <a:spLocks noChangeArrowheads="1"/>
          </p:cNvSpPr>
          <p:nvPr/>
        </p:nvSpPr>
        <p:spPr bwMode="auto">
          <a:xfrm>
            <a:off x="4478338" y="5908675"/>
            <a:ext cx="357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l-GR" altLang="en-US" sz="1800"/>
              <a:t>μ</a:t>
            </a:r>
            <a:endParaRPr lang="en-US" altLang="en-US" sz="1800"/>
          </a:p>
        </p:txBody>
      </p:sp>
      <p:sp>
        <p:nvSpPr>
          <p:cNvPr id="145414" name="Rectangle 8"/>
          <p:cNvSpPr>
            <a:spLocks noChangeArrowheads="1"/>
          </p:cNvSpPr>
          <p:nvPr/>
        </p:nvSpPr>
        <p:spPr bwMode="auto">
          <a:xfrm>
            <a:off x="5181600" y="5383213"/>
            <a:ext cx="522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a-</a:t>
            </a:r>
            <a:r>
              <a:rPr lang="el-GR" altLang="en-US" sz="1800"/>
              <a:t>μ</a:t>
            </a:r>
            <a:endParaRPr lang="en-US" altLang="en-US" sz="1800"/>
          </a:p>
        </p:txBody>
      </p:sp>
      <p:sp>
        <p:nvSpPr>
          <p:cNvPr id="145415" name="TextBox 12"/>
          <p:cNvSpPr txBox="1">
            <a:spLocks noChangeArrowheads="1"/>
          </p:cNvSpPr>
          <p:nvPr/>
        </p:nvSpPr>
        <p:spPr bwMode="auto">
          <a:xfrm>
            <a:off x="6096000" y="5859463"/>
            <a:ext cx="274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a</a:t>
            </a:r>
          </a:p>
        </p:txBody>
      </p:sp>
      <p:pic>
        <p:nvPicPr>
          <p:cNvPr id="145416"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5341938"/>
            <a:ext cx="628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7" name="TextBox 14"/>
          <p:cNvSpPr txBox="1">
            <a:spLocks noChangeArrowheads="1"/>
          </p:cNvSpPr>
          <p:nvPr/>
        </p:nvSpPr>
        <p:spPr bwMode="auto">
          <a:xfrm>
            <a:off x="2279650" y="5908675"/>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2</a:t>
            </a:r>
            <a:r>
              <a:rPr lang="el-GR" altLang="en-US" sz="1800"/>
              <a:t>μ</a:t>
            </a:r>
            <a:r>
              <a:rPr lang="en-US" altLang="en-US" sz="1800"/>
              <a:t>-a</a:t>
            </a:r>
          </a:p>
        </p:txBody>
      </p:sp>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991440" y="4036320"/>
              <a:ext cx="6527880" cy="1902240"/>
            </p14:xfrm>
          </p:contentPart>
        </mc:Choice>
        <mc:Fallback xmlns="">
          <p:pic>
            <p:nvPicPr>
              <p:cNvPr id="16" name="Ink 15"/>
              <p:cNvPicPr/>
              <p:nvPr/>
            </p:nvPicPr>
            <p:blipFill>
              <a:blip r:embed="rId5"/>
              <a:stretch>
                <a:fillRect/>
              </a:stretch>
            </p:blipFill>
            <p:spPr>
              <a:xfrm>
                <a:off x="982080" y="4026960"/>
                <a:ext cx="6546600" cy="1920960"/>
              </a:xfrm>
              <a:prstGeom prst="rect">
                <a:avLst/>
              </a:prstGeom>
            </p:spPr>
          </p:pic>
        </mc:Fallback>
      </mc:AlternateContent>
      <p:sp>
        <p:nvSpPr>
          <p:cNvPr id="4" name="TextBox 3"/>
          <p:cNvSpPr txBox="1"/>
          <p:nvPr/>
        </p:nvSpPr>
        <p:spPr>
          <a:xfrm>
            <a:off x="2209800" y="1521487"/>
            <a:ext cx="7114448" cy="523220"/>
          </a:xfrm>
          <a:prstGeom prst="rect">
            <a:avLst/>
          </a:prstGeom>
          <a:noFill/>
        </p:spPr>
        <p:txBody>
          <a:bodyPr wrap="none" rtlCol="0">
            <a:spAutoFit/>
          </a:bodyPr>
          <a:lstStyle/>
          <a:p>
            <a:r>
              <a:rPr lang="en-US" sz="2800" dirty="0" smtClean="0"/>
              <a:t>For standard normal </a:t>
            </a:r>
            <a:r>
              <a:rPr lang="en-US" sz="2800" dirty="0" err="1" smtClean="0"/>
              <a:t>r.v</a:t>
            </a:r>
            <a:r>
              <a:rPr lang="en-US" sz="2800" dirty="0" smtClean="0"/>
              <a:t>. Z, F</a:t>
            </a:r>
            <a:r>
              <a:rPr lang="en-US" sz="2800" baseline="-25000" dirty="0" smtClean="0"/>
              <a:t>Z</a:t>
            </a:r>
            <a:r>
              <a:rPr lang="en-US" sz="2800" dirty="0" smtClean="0"/>
              <a:t>(-z)= 1 - F</a:t>
            </a:r>
            <a:r>
              <a:rPr lang="en-US" sz="2800" baseline="-25000" dirty="0" smtClean="0"/>
              <a:t>Z</a:t>
            </a:r>
            <a:r>
              <a:rPr lang="en-US" sz="2800" dirty="0" smtClean="0"/>
              <a:t>(z).</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500" name="Object 4"/>
          <p:cNvGraphicFramePr>
            <a:graphicFrameLocks noGrp="1" noChangeAspect="1"/>
          </p:cNvGraphicFramePr>
          <p:nvPr>
            <p:ph idx="1"/>
          </p:nvPr>
        </p:nvGraphicFramePr>
        <p:xfrm>
          <a:off x="407988" y="457200"/>
          <a:ext cx="5383212" cy="2076450"/>
        </p:xfrm>
        <a:graphic>
          <a:graphicData uri="http://schemas.openxmlformats.org/presentationml/2006/ole">
            <mc:AlternateContent xmlns:mc="http://schemas.openxmlformats.org/markup-compatibility/2006">
              <mc:Choice xmlns:v="urn:schemas-microsoft-com:vml" Requires="v">
                <p:oleObj spid="_x0000_s127018" name="Equation" r:id="rId3" imgW="1943100" imgH="749300" progId="Equation.3">
                  <p:embed/>
                </p:oleObj>
              </mc:Choice>
              <mc:Fallback>
                <p:oleObj name="Equation" r:id="rId3" imgW="19431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457200"/>
                        <a:ext cx="5383212"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2" name="Object 6"/>
          <p:cNvGraphicFramePr>
            <a:graphicFrameLocks noGrp="1" noChangeAspect="1"/>
          </p:cNvGraphicFramePr>
          <p:nvPr>
            <p:ph sz="quarter" idx="10"/>
          </p:nvPr>
        </p:nvGraphicFramePr>
        <p:xfrm>
          <a:off x="304800" y="1981200"/>
          <a:ext cx="7859713" cy="4756150"/>
        </p:xfrm>
        <a:graphic>
          <a:graphicData uri="http://schemas.openxmlformats.org/presentationml/2006/ole">
            <mc:AlternateContent xmlns:mc="http://schemas.openxmlformats.org/markup-compatibility/2006">
              <mc:Choice xmlns:v="urn:schemas-microsoft-com:vml" Requires="v">
                <p:oleObj spid="_x0000_s127019" name="Equation" r:id="rId5" imgW="2476500" imgH="1498600" progId="Equation.3">
                  <p:embed/>
                </p:oleObj>
              </mc:Choice>
              <mc:Fallback>
                <p:oleObj name="Equation" r:id="rId5" imgW="2476500" imgH="149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7859713"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animEffect transition="in" filter="wedge">
                                      <p:cBhvr>
                                        <p:cTn id="7" dur="2000"/>
                                        <p:tgtEl>
                                          <p:spTgt spid="234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34502"/>
                                        </p:tgtEl>
                                        <p:attrNameLst>
                                          <p:attrName>style.visibility</p:attrName>
                                        </p:attrNameLst>
                                      </p:cBhvr>
                                      <p:to>
                                        <p:strVal val="visible"/>
                                      </p:to>
                                    </p:set>
                                    <p:animEffect transition="in" filter="wedge">
                                      <p:cBhvr>
                                        <p:cTn id="12" dur="20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Right Tail Probability</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04800" y="1600200"/>
                <a:ext cx="8330229"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𝑧</m:t>
                          </m:r>
                        </m:e>
                        <m:sub>
                          <m:r>
                            <a:rPr lang="en-US" sz="3200" b="0" i="1" smtClean="0">
                              <a:latin typeface="Cambria Math" panose="02040503050406030204" pitchFamily="18" charset="0"/>
                            </a:rPr>
                            <m:t>𝑟</m:t>
                          </m:r>
                        </m:sub>
                      </m:sSub>
                      <m:r>
                        <a:rPr lang="en-US" sz="3200" b="0" i="1" smtClean="0">
                          <a:latin typeface="Cambria Math" panose="02040503050406030204" pitchFamily="18" charset="0"/>
                        </a:rPr>
                        <m:t> </m:t>
                      </m:r>
                      <m:r>
                        <m:rPr>
                          <m:sty m:val="p"/>
                        </m:rPr>
                        <a:rPr lang="en-US" sz="3200" b="0" i="0" smtClean="0">
                          <a:latin typeface="Cambria Math" panose="02040503050406030204" pitchFamily="18" charset="0"/>
                        </a:rPr>
                        <m:t>denotes</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the</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point</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such</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that</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area</m:t>
                      </m:r>
                      <m:r>
                        <a:rPr lang="en-US" sz="3200" b="0" i="0" smtClean="0">
                          <a:latin typeface="Cambria Math" panose="02040503050406030204" pitchFamily="18" charset="0"/>
                        </a:rPr>
                        <m:t> </m:t>
                      </m:r>
                    </m:oMath>
                  </m:oMathPara>
                </a14:m>
                <a:endParaRPr lang="en-US" sz="3200" b="0"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panose="02040503050406030204" pitchFamily="18" charset="0"/>
                        </a:rPr>
                        <m:t>under</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standard</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normal</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density</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to</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its</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right</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is</m:t>
                      </m:r>
                      <m:r>
                        <a:rPr lang="en-US" sz="3200" b="0" i="0" smtClean="0">
                          <a:latin typeface="Cambria Math" panose="02040503050406030204" pitchFamily="18" charset="0"/>
                        </a:rPr>
                        <m:t> </m:t>
                      </m:r>
                      <m:r>
                        <a:rPr lang="en-US" sz="3200" b="0" i="1" smtClean="0">
                          <a:latin typeface="Cambria Math" panose="02040503050406030204" pitchFamily="18" charset="0"/>
                        </a:rPr>
                        <m:t>𝑟</m:t>
                      </m:r>
                      <m:r>
                        <a:rPr lang="en-US" sz="3200" b="0" i="0" smtClean="0">
                          <a:latin typeface="Cambria Math" panose="02040503050406030204" pitchFamily="18" charset="0"/>
                        </a:rPr>
                        <m:t>. </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304800" y="1600200"/>
                <a:ext cx="8330229" cy="984885"/>
              </a:xfrm>
              <a:prstGeom prst="rect">
                <a:avLst/>
              </a:prstGeom>
              <a:blipFill>
                <a:blip r:embed="rId2"/>
                <a:stretch>
                  <a:fillRect/>
                </a:stretch>
              </a:blipFill>
            </p:spPr>
            <p:txBody>
              <a:bodyPr/>
              <a:lstStyle/>
              <a:p>
                <a:r>
                  <a:rPr lang="en-US">
                    <a:noFill/>
                  </a:rPr>
                  <a:t> </a:t>
                </a:r>
              </a:p>
            </p:txBody>
          </p:sp>
        </mc:Fallback>
      </mc:AlternateContent>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14" y="2884969"/>
            <a:ext cx="5486400" cy="338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5562600" y="3276600"/>
            <a:ext cx="152400" cy="274320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5358581" y="5579184"/>
                <a:ext cx="3810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𝑟</m:t>
                          </m:r>
                        </m:sub>
                      </m:sSub>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358581" y="5579184"/>
                <a:ext cx="381000" cy="369332"/>
              </a:xfrm>
              <a:prstGeom prst="rect">
                <a:avLst/>
              </a:prstGeom>
              <a:blipFill>
                <a:blip r:embed="rId4"/>
                <a:stretch>
                  <a:fillRect l="-4762" b="-1311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688360" y="5205960"/>
              <a:ext cx="1009440" cy="750600"/>
            </p14:xfrm>
          </p:contentPart>
        </mc:Choice>
        <mc:Fallback xmlns="">
          <p:pic>
            <p:nvPicPr>
              <p:cNvPr id="9" name="Ink 8"/>
              <p:cNvPicPr/>
              <p:nvPr/>
            </p:nvPicPr>
            <p:blipFill>
              <a:blip r:embed="rId6"/>
              <a:stretch>
                <a:fillRect/>
              </a:stretch>
            </p:blipFill>
            <p:spPr>
              <a:xfrm>
                <a:off x="5672520" y="5142600"/>
                <a:ext cx="1041120" cy="87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p14:cNvContentPartPr/>
              <p14:nvPr/>
            </p14:nvContentPartPr>
            <p14:xfrm>
              <a:off x="5715000" y="5420160"/>
              <a:ext cx="616680" cy="518400"/>
            </p14:xfrm>
          </p:contentPart>
        </mc:Choice>
        <mc:Fallback xmlns="">
          <p:pic>
            <p:nvPicPr>
              <p:cNvPr id="10" name="Ink 9"/>
              <p:cNvPicPr/>
              <p:nvPr/>
            </p:nvPicPr>
            <p:blipFill>
              <a:blip r:embed="rId8"/>
              <a:stretch>
                <a:fillRect/>
              </a:stretch>
            </p:blipFill>
            <p:spPr>
              <a:xfrm>
                <a:off x="5699160" y="5356800"/>
                <a:ext cx="648360" cy="645480"/>
              </a:xfrm>
              <a:prstGeom prst="rect">
                <a:avLst/>
              </a:prstGeom>
            </p:spPr>
          </p:pic>
        </mc:Fallback>
      </mc:AlternateContent>
      <mc:AlternateContent xmlns:mc="http://schemas.openxmlformats.org/markup-compatibility/2006" xmlns:a14="http://schemas.microsoft.com/office/drawing/2010/main">
        <mc:Choice Requires="a14">
          <p:sp>
            <p:nvSpPr>
              <p:cNvPr id="11" name="TextBox 10"/>
              <p:cNvSpPr txBox="1"/>
              <p:nvPr/>
            </p:nvSpPr>
            <p:spPr>
              <a:xfrm>
                <a:off x="6193080" y="4640520"/>
                <a:ext cx="2787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193080" y="4640520"/>
                <a:ext cx="278794" cy="430887"/>
              </a:xfrm>
              <a:prstGeom prst="rect">
                <a:avLst/>
              </a:prstGeom>
              <a:blipFill>
                <a:blip r:embed="rId9"/>
                <a:stretch>
                  <a:fillRect/>
                </a:stretch>
              </a:blipFill>
            </p:spPr>
            <p:txBody>
              <a:bodyPr/>
              <a:lstStyle/>
              <a:p>
                <a:r>
                  <a:rPr lang="en-US">
                    <a:noFill/>
                  </a:rPr>
                  <a:t> </a:t>
                </a:r>
              </a:p>
            </p:txBody>
          </p:sp>
        </mc:Fallback>
      </mc:AlternateContent>
      <p:cxnSp>
        <p:nvCxnSpPr>
          <p:cNvPr id="13" name="Straight Arrow Connector 12"/>
          <p:cNvCxnSpPr/>
          <p:nvPr/>
        </p:nvCxnSpPr>
        <p:spPr>
          <a:xfrm flipH="1">
            <a:off x="6023340" y="5009852"/>
            <a:ext cx="169740" cy="7539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679290" y="3824400"/>
            <a:ext cx="1447800" cy="1381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977393" y="3323285"/>
                <a:ext cx="2020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𝑍</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𝑟</m:t>
                              </m:r>
                            </m:sub>
                          </m:sSub>
                        </m:e>
                      </m:d>
                      <m:r>
                        <a:rPr lang="en-US" sz="2400" b="0" i="1" smtClean="0">
                          <a:latin typeface="Cambria Math" panose="02040503050406030204" pitchFamily="18" charset="0"/>
                        </a:rPr>
                        <m:t>=1−</m:t>
                      </m:r>
                      <m:r>
                        <a:rPr lang="en-US" sz="2400" b="0" i="1" smtClean="0">
                          <a:latin typeface="Cambria Math" panose="02040503050406030204" pitchFamily="18" charset="0"/>
                        </a:rPr>
                        <m:t>𝑟</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977393" y="3323285"/>
                <a:ext cx="2020297" cy="369332"/>
              </a:xfrm>
              <a:prstGeom prst="rect">
                <a:avLst/>
              </a:prstGeom>
              <a:blipFill>
                <a:blip r:embed="rId10"/>
                <a:stretch>
                  <a:fillRect l="-2711" r="-904" b="-16393"/>
                </a:stretch>
              </a:blipFill>
            </p:spPr>
            <p:txBody>
              <a:bodyPr/>
              <a:lstStyle/>
              <a:p>
                <a:r>
                  <a:rPr lang="en-US">
                    <a:noFill/>
                  </a:rPr>
                  <a:t> </a:t>
                </a:r>
              </a:p>
            </p:txBody>
          </p:sp>
        </mc:Fallback>
      </mc:AlternateContent>
    </p:spTree>
    <p:extLst>
      <p:ext uri="{BB962C8B-B14F-4D97-AF65-F5344CB8AC3E}">
        <p14:creationId xmlns:p14="http://schemas.microsoft.com/office/powerpoint/2010/main" val="2858623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idx="1"/>
          </p:nvPr>
        </p:nvSpPr>
        <p:spPr>
          <a:xfrm>
            <a:off x="304800" y="1265238"/>
            <a:ext cx="8229600" cy="4983162"/>
          </a:xfrm>
        </p:spPr>
        <p:txBody>
          <a:bodyPr/>
          <a:lstStyle/>
          <a:p>
            <a:pPr fontAlgn="base">
              <a:spcAft>
                <a:spcPct val="0"/>
              </a:spcAft>
              <a:buFontTx/>
              <a:buNone/>
            </a:pPr>
            <a:r>
              <a:rPr lang="fi-FI" altLang="en-US" sz="4000" smtClean="0">
                <a:latin typeface="Times New Roman" panose="02020603050405020304" pitchFamily="18" charset="0"/>
              </a:rPr>
              <a:t>Using table, find the values  of</a:t>
            </a:r>
            <a:endParaRPr lang="en-US" altLang="en-US" sz="4000" smtClean="0">
              <a:latin typeface="Times New Roman" panose="02020603050405020304" pitchFamily="18" charset="0"/>
            </a:endParaRPr>
          </a:p>
          <a:p>
            <a:pPr fontAlgn="base">
              <a:spcAft>
                <a:spcPct val="0"/>
              </a:spcAft>
              <a:buFontTx/>
              <a:buNone/>
            </a:pPr>
            <a:r>
              <a:rPr lang="en-US" altLang="en-US" sz="4000" smtClean="0">
                <a:latin typeface="Times New Roman" panose="02020603050405020304" pitchFamily="18" charset="0"/>
              </a:rPr>
              <a:t>      (v) P[-1.305 </a:t>
            </a:r>
            <a:r>
              <a:rPr lang="en-US" altLang="en-US" sz="4000" i="1" smtClean="0">
                <a:latin typeface="Times New Roman" panose="02020603050405020304" pitchFamily="18" charset="0"/>
              </a:rPr>
              <a:t>≤ Z ≤ </a:t>
            </a:r>
            <a:r>
              <a:rPr lang="en-US" altLang="en-US" sz="4000" smtClean="0">
                <a:latin typeface="Times New Roman" panose="02020603050405020304" pitchFamily="18" charset="0"/>
              </a:rPr>
              <a:t>1.43]   </a:t>
            </a:r>
          </a:p>
          <a:p>
            <a:pPr fontAlgn="base">
              <a:spcAft>
                <a:spcPct val="0"/>
              </a:spcAft>
              <a:buFontTx/>
              <a:buNone/>
            </a:pPr>
            <a:r>
              <a:rPr lang="en-US" altLang="en-US" sz="4000" smtClean="0">
                <a:latin typeface="Times New Roman" panose="02020603050405020304" pitchFamily="18" charset="0"/>
              </a:rPr>
              <a:t>   (vi) </a:t>
            </a:r>
            <a:r>
              <a:rPr lang="en-US" altLang="en-US" sz="4000" i="1" smtClean="0">
                <a:latin typeface="Times New Roman" panose="02020603050405020304" pitchFamily="18" charset="0"/>
              </a:rPr>
              <a:t>z </a:t>
            </a:r>
            <a:r>
              <a:rPr lang="en-US" altLang="en-US" sz="4000" i="1" baseline="-25000" smtClean="0">
                <a:latin typeface="Times New Roman" panose="02020603050405020304" pitchFamily="18" charset="0"/>
              </a:rPr>
              <a:t>.</a:t>
            </a:r>
            <a:r>
              <a:rPr lang="en-US" altLang="en-US" sz="4000" baseline="-25000" smtClean="0">
                <a:latin typeface="Times New Roman" panose="02020603050405020304" pitchFamily="18" charset="0"/>
              </a:rPr>
              <a:t>10</a:t>
            </a:r>
            <a:r>
              <a:rPr lang="en-US" altLang="en-US" sz="4000" smtClean="0">
                <a:latin typeface="Times New Roman" panose="02020603050405020304" pitchFamily="18" charset="0"/>
              </a:rPr>
              <a:t>    (vii) </a:t>
            </a:r>
            <a:r>
              <a:rPr lang="en-US" altLang="en-US" sz="4000" i="1" smtClean="0">
                <a:latin typeface="Times New Roman" panose="02020603050405020304" pitchFamily="18" charset="0"/>
              </a:rPr>
              <a:t>z </a:t>
            </a:r>
            <a:r>
              <a:rPr lang="en-US" altLang="en-US" sz="4000" i="1" baseline="-25000" smtClean="0">
                <a:latin typeface="Times New Roman" panose="02020603050405020304" pitchFamily="18" charset="0"/>
              </a:rPr>
              <a:t>.</a:t>
            </a:r>
            <a:r>
              <a:rPr lang="en-US" altLang="en-US" sz="4000" baseline="-25000" smtClean="0">
                <a:latin typeface="Times New Roman" panose="02020603050405020304" pitchFamily="18" charset="0"/>
              </a:rPr>
              <a:t>90</a:t>
            </a:r>
            <a:r>
              <a:rPr lang="en-US" altLang="en-US" sz="4000" smtClean="0">
                <a:latin typeface="Times New Roman" panose="02020603050405020304" pitchFamily="18" charset="0"/>
              </a:rPr>
              <a:t>  </a:t>
            </a:r>
          </a:p>
          <a:p>
            <a:pPr fontAlgn="base">
              <a:spcAft>
                <a:spcPct val="0"/>
              </a:spcAft>
              <a:buFontTx/>
              <a:buNone/>
            </a:pPr>
            <a:r>
              <a:rPr lang="en-US" altLang="en-US" sz="4000" smtClean="0">
                <a:latin typeface="Times New Roman" panose="02020603050405020304" pitchFamily="18" charset="0"/>
              </a:rPr>
              <a:t>   (viii) The point z such that </a:t>
            </a:r>
          </a:p>
          <a:p>
            <a:pPr fontAlgn="base">
              <a:spcAft>
                <a:spcPct val="0"/>
              </a:spcAft>
              <a:buFontTx/>
              <a:buNone/>
            </a:pPr>
            <a:r>
              <a:rPr lang="en-US" altLang="en-US" sz="4000" smtClean="0">
                <a:latin typeface="Times New Roman" panose="02020603050405020304" pitchFamily="18" charset="0"/>
              </a:rPr>
              <a:t>                   P(-z </a:t>
            </a:r>
            <a:r>
              <a:rPr lang="en-US" altLang="en-US" sz="4000" smtClean="0">
                <a:latin typeface="Times New Roman" panose="02020603050405020304" pitchFamily="18" charset="0"/>
                <a:sym typeface="Symbol" panose="05050102010706020507" pitchFamily="18" charset="2"/>
              </a:rPr>
              <a:t> Z  z) = 0.9</a:t>
            </a:r>
          </a:p>
          <a:p>
            <a:pPr fontAlgn="base">
              <a:spcAft>
                <a:spcPct val="0"/>
              </a:spcAft>
            </a:pPr>
            <a:endParaRPr lang="en-US" altLang="en-US" sz="4000" smtClean="0">
              <a:latin typeface="Times New Roman" panose="02020603050405020304" pitchFamily="18" charset="0"/>
            </a:endParaRPr>
          </a:p>
        </p:txBody>
      </p:sp>
      <p:sp>
        <p:nvSpPr>
          <p:cNvPr id="146435" name="Text Box 3"/>
          <p:cNvSpPr txBox="1">
            <a:spLocks noChangeArrowheads="1"/>
          </p:cNvSpPr>
          <p:nvPr/>
        </p:nvSpPr>
        <p:spPr bwMode="auto">
          <a:xfrm>
            <a:off x="304800" y="501650"/>
            <a:ext cx="4031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5400" smtClean="0"/>
              <a:t>Example 39 </a:t>
            </a:r>
            <a:endParaRPr lang="en-US" altLang="en-US" sz="54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ChangeArrowheads="1"/>
          </p:cNvSpPr>
          <p:nvPr/>
        </p:nvSpPr>
        <p:spPr bwMode="auto">
          <a:xfrm>
            <a:off x="1447800" y="1905000"/>
            <a:ext cx="106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grpSp>
        <p:nvGrpSpPr>
          <p:cNvPr id="2" name="Group 57"/>
          <p:cNvGrpSpPr>
            <a:grpSpLocks/>
          </p:cNvGrpSpPr>
          <p:nvPr/>
        </p:nvGrpSpPr>
        <p:grpSpPr bwMode="auto">
          <a:xfrm>
            <a:off x="838200" y="1371600"/>
            <a:ext cx="6934200" cy="2209800"/>
            <a:chOff x="912" y="2112"/>
            <a:chExt cx="4368" cy="1392"/>
          </a:xfrm>
        </p:grpSpPr>
        <p:sp>
          <p:nvSpPr>
            <p:cNvPr id="148494" name="Rectangle 6"/>
            <p:cNvSpPr>
              <a:spLocks noChangeArrowheads="1"/>
            </p:cNvSpPr>
            <p:nvPr/>
          </p:nvSpPr>
          <p:spPr bwMode="auto">
            <a:xfrm>
              <a:off x="960" y="2112"/>
              <a:ext cx="4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48495" name="Rectangle 8"/>
            <p:cNvSpPr>
              <a:spLocks noChangeArrowheads="1"/>
            </p:cNvSpPr>
            <p:nvPr/>
          </p:nvSpPr>
          <p:spPr bwMode="auto">
            <a:xfrm>
              <a:off x="2592" y="2112"/>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1800">
                <a:sym typeface="Symbol" panose="05050102010706020507" pitchFamily="18" charset="2"/>
              </a:endParaRPr>
            </a:p>
          </p:txBody>
        </p:sp>
        <p:sp>
          <p:nvSpPr>
            <p:cNvPr id="148496" name="Rectangle 9"/>
            <p:cNvSpPr>
              <a:spLocks noChangeArrowheads="1"/>
            </p:cNvSpPr>
            <p:nvPr/>
          </p:nvSpPr>
          <p:spPr bwMode="auto">
            <a:xfrm>
              <a:off x="3888" y="2112"/>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48497" name="Rectangle 10"/>
            <p:cNvSpPr>
              <a:spLocks noChangeArrowheads="1"/>
            </p:cNvSpPr>
            <p:nvPr/>
          </p:nvSpPr>
          <p:spPr bwMode="auto">
            <a:xfrm>
              <a:off x="1008" y="2160"/>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z</a:t>
              </a:r>
            </a:p>
          </p:txBody>
        </p:sp>
        <p:sp>
          <p:nvSpPr>
            <p:cNvPr id="148498" name="Rectangle 14"/>
            <p:cNvSpPr>
              <a:spLocks noChangeArrowheads="1"/>
            </p:cNvSpPr>
            <p:nvPr/>
          </p:nvSpPr>
          <p:spPr bwMode="auto">
            <a:xfrm>
              <a:off x="960" y="307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1.4</a:t>
              </a:r>
            </a:p>
          </p:txBody>
        </p:sp>
        <p:sp>
          <p:nvSpPr>
            <p:cNvPr id="148499" name="Line 18"/>
            <p:cNvSpPr>
              <a:spLocks noChangeShapeType="1"/>
            </p:cNvSpPr>
            <p:nvPr/>
          </p:nvSpPr>
          <p:spPr bwMode="auto">
            <a:xfrm>
              <a:off x="1440" y="2160"/>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0" name="Line 19"/>
            <p:cNvSpPr>
              <a:spLocks noChangeShapeType="1"/>
            </p:cNvSpPr>
            <p:nvPr/>
          </p:nvSpPr>
          <p:spPr bwMode="auto">
            <a:xfrm>
              <a:off x="2736" y="2160"/>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1" name="Line 20"/>
            <p:cNvSpPr>
              <a:spLocks noChangeShapeType="1"/>
            </p:cNvSpPr>
            <p:nvPr/>
          </p:nvSpPr>
          <p:spPr bwMode="auto">
            <a:xfrm>
              <a:off x="4080" y="2160"/>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2" name="Line 21"/>
            <p:cNvSpPr>
              <a:spLocks noChangeShapeType="1"/>
            </p:cNvSpPr>
            <p:nvPr/>
          </p:nvSpPr>
          <p:spPr bwMode="auto">
            <a:xfrm>
              <a:off x="960" y="2592"/>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3" name="Line 22"/>
            <p:cNvSpPr>
              <a:spLocks noChangeShapeType="1"/>
            </p:cNvSpPr>
            <p:nvPr/>
          </p:nvSpPr>
          <p:spPr bwMode="auto">
            <a:xfrm>
              <a:off x="912" y="3072"/>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4" name="Line 23"/>
            <p:cNvSpPr>
              <a:spLocks noChangeShapeType="1"/>
            </p:cNvSpPr>
            <p:nvPr/>
          </p:nvSpPr>
          <p:spPr bwMode="auto">
            <a:xfrm>
              <a:off x="960" y="2112"/>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5" name="Line 24"/>
            <p:cNvSpPr>
              <a:spLocks noChangeShapeType="1"/>
            </p:cNvSpPr>
            <p:nvPr/>
          </p:nvSpPr>
          <p:spPr bwMode="auto">
            <a:xfrm>
              <a:off x="960" y="3072"/>
              <a:ext cx="0" cy="43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6" name="Line 25"/>
            <p:cNvSpPr>
              <a:spLocks noChangeShapeType="1"/>
            </p:cNvSpPr>
            <p:nvPr/>
          </p:nvSpPr>
          <p:spPr bwMode="auto">
            <a:xfrm>
              <a:off x="4800" y="2112"/>
              <a:ext cx="0" cy="139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7" name="Line 26"/>
            <p:cNvSpPr>
              <a:spLocks noChangeShapeType="1"/>
            </p:cNvSpPr>
            <p:nvPr/>
          </p:nvSpPr>
          <p:spPr bwMode="auto">
            <a:xfrm>
              <a:off x="960" y="2112"/>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8" name="Line 29"/>
            <p:cNvSpPr>
              <a:spLocks noChangeShapeType="1"/>
            </p:cNvSpPr>
            <p:nvPr/>
          </p:nvSpPr>
          <p:spPr bwMode="auto">
            <a:xfrm>
              <a:off x="3408" y="2112"/>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9" name="Line 31"/>
            <p:cNvSpPr>
              <a:spLocks noChangeShapeType="1"/>
            </p:cNvSpPr>
            <p:nvPr/>
          </p:nvSpPr>
          <p:spPr bwMode="auto">
            <a:xfrm>
              <a:off x="960" y="3456"/>
              <a:ext cx="3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10" name="Line 34"/>
            <p:cNvSpPr>
              <a:spLocks noChangeShapeType="1"/>
            </p:cNvSpPr>
            <p:nvPr/>
          </p:nvSpPr>
          <p:spPr bwMode="auto">
            <a:xfrm>
              <a:off x="2064" y="2112"/>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11" name="Text Box 35"/>
            <p:cNvSpPr txBox="1">
              <a:spLocks noChangeArrowheads="1"/>
            </p:cNvSpPr>
            <p:nvPr/>
          </p:nvSpPr>
          <p:spPr bwMode="auto">
            <a:xfrm>
              <a:off x="1488" y="2160"/>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0.00</a:t>
              </a:r>
            </a:p>
          </p:txBody>
        </p:sp>
        <p:sp>
          <p:nvSpPr>
            <p:cNvPr id="148512" name="Text Box 37"/>
            <p:cNvSpPr txBox="1">
              <a:spLocks noChangeArrowheads="1"/>
            </p:cNvSpPr>
            <p:nvPr/>
          </p:nvSpPr>
          <p:spPr bwMode="auto">
            <a:xfrm>
              <a:off x="2102" y="2140"/>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0.01</a:t>
              </a:r>
            </a:p>
          </p:txBody>
        </p:sp>
        <p:sp>
          <p:nvSpPr>
            <p:cNvPr id="148513" name="Text Box 38"/>
            <p:cNvSpPr txBox="1">
              <a:spLocks noChangeArrowheads="1"/>
            </p:cNvSpPr>
            <p:nvPr/>
          </p:nvSpPr>
          <p:spPr bwMode="auto">
            <a:xfrm>
              <a:off x="2736" y="2160"/>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0.02</a:t>
              </a:r>
            </a:p>
          </p:txBody>
        </p:sp>
        <p:sp>
          <p:nvSpPr>
            <p:cNvPr id="148514" name="Text Box 39"/>
            <p:cNvSpPr txBox="1">
              <a:spLocks noChangeArrowheads="1"/>
            </p:cNvSpPr>
            <p:nvPr/>
          </p:nvSpPr>
          <p:spPr bwMode="auto">
            <a:xfrm>
              <a:off x="3398" y="2140"/>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0.03</a:t>
              </a:r>
            </a:p>
          </p:txBody>
        </p:sp>
        <p:sp>
          <p:nvSpPr>
            <p:cNvPr id="148515" name="Text Box 40"/>
            <p:cNvSpPr txBox="1">
              <a:spLocks noChangeArrowheads="1"/>
            </p:cNvSpPr>
            <p:nvPr/>
          </p:nvSpPr>
          <p:spPr bwMode="auto">
            <a:xfrm>
              <a:off x="4128" y="2160"/>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0.04</a:t>
              </a:r>
            </a:p>
          </p:txBody>
        </p:sp>
        <p:sp>
          <p:nvSpPr>
            <p:cNvPr id="148516" name="Text Box 41"/>
            <p:cNvSpPr txBox="1">
              <a:spLocks noChangeArrowheads="1"/>
            </p:cNvSpPr>
            <p:nvPr/>
          </p:nvSpPr>
          <p:spPr bwMode="auto">
            <a:xfrm>
              <a:off x="960" y="2688"/>
              <a:ext cx="4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1.3</a:t>
              </a:r>
            </a:p>
          </p:txBody>
        </p:sp>
        <p:sp>
          <p:nvSpPr>
            <p:cNvPr id="148517" name="Text Box 42"/>
            <p:cNvSpPr txBox="1">
              <a:spLocks noChangeArrowheads="1"/>
            </p:cNvSpPr>
            <p:nvPr/>
          </p:nvSpPr>
          <p:spPr bwMode="auto">
            <a:xfrm>
              <a:off x="1392" y="2702"/>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.9032</a:t>
              </a:r>
            </a:p>
          </p:txBody>
        </p:sp>
        <p:sp>
          <p:nvSpPr>
            <p:cNvPr id="148518" name="Text Box 43"/>
            <p:cNvSpPr txBox="1">
              <a:spLocks noChangeArrowheads="1"/>
            </p:cNvSpPr>
            <p:nvPr/>
          </p:nvSpPr>
          <p:spPr bwMode="auto">
            <a:xfrm>
              <a:off x="2064" y="2688"/>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.9049</a:t>
              </a:r>
            </a:p>
          </p:txBody>
        </p:sp>
        <p:sp>
          <p:nvSpPr>
            <p:cNvPr id="148519" name="Text Box 44"/>
            <p:cNvSpPr txBox="1">
              <a:spLocks noChangeArrowheads="1"/>
            </p:cNvSpPr>
            <p:nvPr/>
          </p:nvSpPr>
          <p:spPr bwMode="auto">
            <a:xfrm>
              <a:off x="2736" y="2688"/>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.9066</a:t>
              </a:r>
            </a:p>
          </p:txBody>
        </p:sp>
        <p:sp>
          <p:nvSpPr>
            <p:cNvPr id="148520" name="Text Box 45"/>
            <p:cNvSpPr txBox="1">
              <a:spLocks noChangeArrowheads="1"/>
            </p:cNvSpPr>
            <p:nvPr/>
          </p:nvSpPr>
          <p:spPr bwMode="auto">
            <a:xfrm>
              <a:off x="3412" y="2688"/>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.9082</a:t>
              </a:r>
            </a:p>
          </p:txBody>
        </p:sp>
        <p:sp>
          <p:nvSpPr>
            <p:cNvPr id="148521" name="Text Box 46"/>
            <p:cNvSpPr txBox="1">
              <a:spLocks noChangeArrowheads="1"/>
            </p:cNvSpPr>
            <p:nvPr/>
          </p:nvSpPr>
          <p:spPr bwMode="auto">
            <a:xfrm>
              <a:off x="4032" y="2688"/>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.9099</a:t>
              </a:r>
            </a:p>
          </p:txBody>
        </p:sp>
        <p:sp>
          <p:nvSpPr>
            <p:cNvPr id="148522" name="Text Box 47"/>
            <p:cNvSpPr txBox="1">
              <a:spLocks noChangeArrowheads="1"/>
            </p:cNvSpPr>
            <p:nvPr/>
          </p:nvSpPr>
          <p:spPr bwMode="auto">
            <a:xfrm>
              <a:off x="1440" y="3168"/>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.9192</a:t>
              </a:r>
            </a:p>
          </p:txBody>
        </p:sp>
        <p:sp>
          <p:nvSpPr>
            <p:cNvPr id="148523" name="Text Box 48"/>
            <p:cNvSpPr txBox="1">
              <a:spLocks noChangeArrowheads="1"/>
            </p:cNvSpPr>
            <p:nvPr/>
          </p:nvSpPr>
          <p:spPr bwMode="auto">
            <a:xfrm>
              <a:off x="2064" y="3120"/>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.9207</a:t>
              </a:r>
            </a:p>
          </p:txBody>
        </p:sp>
        <p:sp>
          <p:nvSpPr>
            <p:cNvPr id="148524" name="Text Box 49"/>
            <p:cNvSpPr txBox="1">
              <a:spLocks noChangeArrowheads="1"/>
            </p:cNvSpPr>
            <p:nvPr/>
          </p:nvSpPr>
          <p:spPr bwMode="auto">
            <a:xfrm>
              <a:off x="2736" y="3120"/>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.9222</a:t>
              </a:r>
            </a:p>
          </p:txBody>
        </p:sp>
        <p:sp>
          <p:nvSpPr>
            <p:cNvPr id="148525" name="Text Box 50"/>
            <p:cNvSpPr txBox="1">
              <a:spLocks noChangeArrowheads="1"/>
            </p:cNvSpPr>
            <p:nvPr/>
          </p:nvSpPr>
          <p:spPr bwMode="auto">
            <a:xfrm>
              <a:off x="3412" y="3120"/>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.9236</a:t>
              </a:r>
            </a:p>
          </p:txBody>
        </p:sp>
        <p:sp>
          <p:nvSpPr>
            <p:cNvPr id="148526" name="Text Box 51"/>
            <p:cNvSpPr txBox="1">
              <a:spLocks noChangeArrowheads="1"/>
            </p:cNvSpPr>
            <p:nvPr/>
          </p:nvSpPr>
          <p:spPr bwMode="auto">
            <a:xfrm>
              <a:off x="4084" y="3120"/>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.9251</a:t>
              </a:r>
            </a:p>
          </p:txBody>
        </p:sp>
        <p:sp>
          <p:nvSpPr>
            <p:cNvPr id="148527" name="Line 52"/>
            <p:cNvSpPr>
              <a:spLocks noChangeShapeType="1"/>
            </p:cNvSpPr>
            <p:nvPr/>
          </p:nvSpPr>
          <p:spPr bwMode="auto">
            <a:xfrm>
              <a:off x="4752" y="211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28" name="Line 53"/>
            <p:cNvSpPr>
              <a:spLocks noChangeShapeType="1"/>
            </p:cNvSpPr>
            <p:nvPr/>
          </p:nvSpPr>
          <p:spPr bwMode="auto">
            <a:xfrm>
              <a:off x="5232" y="2112"/>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29" name="Line 54"/>
            <p:cNvSpPr>
              <a:spLocks noChangeShapeType="1"/>
            </p:cNvSpPr>
            <p:nvPr/>
          </p:nvSpPr>
          <p:spPr bwMode="auto">
            <a:xfrm>
              <a:off x="4752" y="34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30" name="Line 55"/>
            <p:cNvSpPr>
              <a:spLocks noChangeShapeType="1"/>
            </p:cNvSpPr>
            <p:nvPr/>
          </p:nvSpPr>
          <p:spPr bwMode="auto">
            <a:xfrm>
              <a:off x="4800" y="259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31" name="Line 56"/>
            <p:cNvSpPr>
              <a:spLocks noChangeShapeType="1"/>
            </p:cNvSpPr>
            <p:nvPr/>
          </p:nvSpPr>
          <p:spPr bwMode="auto">
            <a:xfrm>
              <a:off x="4752"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Oval 45"/>
          <p:cNvSpPr/>
          <p:nvPr/>
        </p:nvSpPr>
        <p:spPr>
          <a:xfrm>
            <a:off x="1690688" y="1477963"/>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7" name="Oval 46"/>
          <p:cNvSpPr/>
          <p:nvPr/>
        </p:nvSpPr>
        <p:spPr>
          <a:xfrm>
            <a:off x="838200" y="2286000"/>
            <a:ext cx="762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8" name="Oval 47"/>
          <p:cNvSpPr/>
          <p:nvPr/>
        </p:nvSpPr>
        <p:spPr>
          <a:xfrm>
            <a:off x="1676400" y="2286000"/>
            <a:ext cx="990600" cy="6096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1" name="Rectangle 45"/>
          <p:cNvSpPr>
            <a:spLocks noChangeArrowheads="1"/>
          </p:cNvSpPr>
          <p:nvPr/>
        </p:nvSpPr>
        <p:spPr bwMode="auto">
          <a:xfrm>
            <a:off x="381000" y="304800"/>
            <a:ext cx="5597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t>(v)  P[-1.305 </a:t>
            </a:r>
            <a:r>
              <a:rPr lang="en-US" altLang="en-US" sz="4000" i="1"/>
              <a:t>≤ Z ≤ </a:t>
            </a:r>
            <a:r>
              <a:rPr lang="en-US" altLang="en-US" sz="4000"/>
              <a:t>1.43]</a:t>
            </a:r>
          </a:p>
        </p:txBody>
      </p:sp>
      <p:sp>
        <p:nvSpPr>
          <p:cNvPr id="52" name="Rectangle 46"/>
          <p:cNvSpPr>
            <a:spLocks noChangeArrowheads="1"/>
          </p:cNvSpPr>
          <p:nvPr/>
        </p:nvSpPr>
        <p:spPr bwMode="auto">
          <a:xfrm>
            <a:off x="0" y="3962400"/>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 P[-1.305 </a:t>
            </a:r>
            <a:r>
              <a:rPr lang="en-US" altLang="en-US" sz="3600" i="1"/>
              <a:t>≤ Z ≤ </a:t>
            </a:r>
            <a:r>
              <a:rPr lang="en-US" altLang="en-US" sz="3600"/>
              <a:t>1.43] =  F(1.43) - F(-1.305)   </a:t>
            </a:r>
          </a:p>
          <a:p>
            <a:pPr eaLnBrk="1" hangingPunct="1">
              <a:spcBef>
                <a:spcPct val="0"/>
              </a:spcBef>
              <a:buFontTx/>
              <a:buNone/>
            </a:pPr>
            <a:r>
              <a:rPr lang="en-US" altLang="en-US" sz="3600"/>
              <a:t>               = 0.9236 – (1 – F(1.305))</a:t>
            </a:r>
          </a:p>
          <a:p>
            <a:pPr eaLnBrk="1" hangingPunct="1">
              <a:spcBef>
                <a:spcPct val="0"/>
              </a:spcBef>
              <a:buFontTx/>
              <a:buNone/>
            </a:pPr>
            <a:r>
              <a:rPr lang="en-US" altLang="en-US" sz="3600"/>
              <a:t>               = 0.9236 – 1+(0.9032 + 0.9049)/2)</a:t>
            </a:r>
          </a:p>
          <a:p>
            <a:pPr eaLnBrk="1" hangingPunct="1">
              <a:spcBef>
                <a:spcPct val="0"/>
              </a:spcBef>
              <a:buFontTx/>
              <a:buNone/>
            </a:pPr>
            <a:r>
              <a:rPr lang="en-US" altLang="en-US" sz="3600"/>
              <a:t>               = 0.82765  </a:t>
            </a:r>
          </a:p>
        </p:txBody>
      </p:sp>
      <p:sp>
        <p:nvSpPr>
          <p:cNvPr id="53" name="Oval 52"/>
          <p:cNvSpPr/>
          <p:nvPr/>
        </p:nvSpPr>
        <p:spPr>
          <a:xfrm>
            <a:off x="2743200" y="1447800"/>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4" name="Oval 53"/>
          <p:cNvSpPr/>
          <p:nvPr/>
        </p:nvSpPr>
        <p:spPr>
          <a:xfrm>
            <a:off x="2667000" y="2286000"/>
            <a:ext cx="1066800" cy="6096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5" name="Oval 54"/>
          <p:cNvSpPr/>
          <p:nvPr/>
        </p:nvSpPr>
        <p:spPr>
          <a:xfrm>
            <a:off x="914400" y="2895600"/>
            <a:ext cx="762000" cy="5334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6" name="Oval 55"/>
          <p:cNvSpPr/>
          <p:nvPr/>
        </p:nvSpPr>
        <p:spPr>
          <a:xfrm>
            <a:off x="4800600" y="1371600"/>
            <a:ext cx="838200" cy="609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7" name="Oval 56"/>
          <p:cNvSpPr/>
          <p:nvPr/>
        </p:nvSpPr>
        <p:spPr>
          <a:xfrm>
            <a:off x="4800600" y="2895600"/>
            <a:ext cx="1066800" cy="609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edge">
                                      <p:cBhvr>
                                        <p:cTn id="7" dur="2000"/>
                                        <p:tgtEl>
                                          <p:spTgt spid="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edg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wedge">
                                      <p:cBhvr>
                                        <p:cTn id="17" dur="2000"/>
                                        <p:tgtEl>
                                          <p:spTgt spid="52">
                                            <p:txEl>
                                              <p:pRg st="0" end="0"/>
                                            </p:txEl>
                                          </p:spTgt>
                                        </p:tgtEl>
                                      </p:cBhvr>
                                    </p:animEffect>
                                  </p:childTnLst>
                                </p:cTn>
                              </p:par>
                              <p:par>
                                <p:cTn id="18" presetID="20" presetClass="entr" presetSubtype="0" fill="hold" nodeType="withEffect">
                                  <p:stCondLst>
                                    <p:cond delay="0"/>
                                  </p:stCondLst>
                                  <p:childTnLst>
                                    <p:set>
                                      <p:cBhvr>
                                        <p:cTn id="19" dur="1" fill="hold">
                                          <p:stCondLst>
                                            <p:cond delay="0"/>
                                          </p:stCondLst>
                                        </p:cTn>
                                        <p:tgtEl>
                                          <p:spTgt spid="52">
                                            <p:txEl>
                                              <p:pRg st="1" end="1"/>
                                            </p:txEl>
                                          </p:spTgt>
                                        </p:tgtEl>
                                        <p:attrNameLst>
                                          <p:attrName>style.visibility</p:attrName>
                                        </p:attrNameLst>
                                      </p:cBhvr>
                                      <p:to>
                                        <p:strVal val="visible"/>
                                      </p:to>
                                    </p:set>
                                    <p:animEffect transition="in" filter="wedge">
                                      <p:cBhvr>
                                        <p:cTn id="20" dur="2000"/>
                                        <p:tgtEl>
                                          <p:spTgt spid="52">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ppt_x"/>
                                          </p:val>
                                        </p:tav>
                                        <p:tav tm="100000">
                                          <p:val>
                                            <p:strVal val="#ppt_x"/>
                                          </p:val>
                                        </p:tav>
                                      </p:tavLst>
                                    </p:anim>
                                    <p:anim calcmode="lin" valueType="num">
                                      <p:cBhvr additive="base">
                                        <p:cTn id="3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0" presetClass="entr" presetSubtype="0" fill="hold" nodeType="clickEffect">
                                  <p:stCondLst>
                                    <p:cond delay="0"/>
                                  </p:stCondLst>
                                  <p:childTnLst>
                                    <p:set>
                                      <p:cBhvr>
                                        <p:cTn id="66" dur="1" fill="hold">
                                          <p:stCondLst>
                                            <p:cond delay="0"/>
                                          </p:stCondLst>
                                        </p:cTn>
                                        <p:tgtEl>
                                          <p:spTgt spid="52">
                                            <p:txEl>
                                              <p:pRg st="2" end="2"/>
                                            </p:txEl>
                                          </p:spTgt>
                                        </p:tgtEl>
                                        <p:attrNameLst>
                                          <p:attrName>style.visibility</p:attrName>
                                        </p:attrNameLst>
                                      </p:cBhvr>
                                      <p:to>
                                        <p:strVal val="visible"/>
                                      </p:to>
                                    </p:set>
                                    <p:animEffect transition="in" filter="wedge">
                                      <p:cBhvr>
                                        <p:cTn id="67" dur="2000"/>
                                        <p:tgtEl>
                                          <p:spTgt spid="52">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0" presetClass="entr" presetSubtype="0" fill="hold" nodeType="clickEffect">
                                  <p:stCondLst>
                                    <p:cond delay="0"/>
                                  </p:stCondLst>
                                  <p:childTnLst>
                                    <p:set>
                                      <p:cBhvr>
                                        <p:cTn id="71" dur="1" fill="hold">
                                          <p:stCondLst>
                                            <p:cond delay="0"/>
                                          </p:stCondLst>
                                        </p:cTn>
                                        <p:tgtEl>
                                          <p:spTgt spid="52">
                                            <p:txEl>
                                              <p:pRg st="3" end="3"/>
                                            </p:txEl>
                                          </p:spTgt>
                                        </p:tgtEl>
                                        <p:attrNameLst>
                                          <p:attrName>style.visibility</p:attrName>
                                        </p:attrNameLst>
                                      </p:cBhvr>
                                      <p:to>
                                        <p:strVal val="visible"/>
                                      </p:to>
                                    </p:set>
                                    <p:animEffect transition="in" filter="wedge">
                                      <p:cBhvr>
                                        <p:cTn id="72" dur="20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51" grpId="0"/>
      <p:bldP spid="53" grpId="0" animBg="1"/>
      <p:bldP spid="54" grpId="0" animBg="1"/>
      <p:bldP spid="55"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4" name="Rectangle 6"/>
          <p:cNvSpPr>
            <a:spLocks noChangeArrowheads="1"/>
          </p:cNvSpPr>
          <p:nvPr/>
        </p:nvSpPr>
        <p:spPr bwMode="auto">
          <a:xfrm>
            <a:off x="381000" y="381000"/>
            <a:ext cx="708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4000"/>
              <a:t>(vi) </a:t>
            </a:r>
            <a:r>
              <a:rPr lang="en-US" altLang="en-US" sz="4000" i="1"/>
              <a:t>z </a:t>
            </a:r>
            <a:r>
              <a:rPr lang="en-US" altLang="en-US" sz="4000" i="1" baseline="-25000"/>
              <a:t>.</a:t>
            </a:r>
            <a:r>
              <a:rPr lang="en-US" altLang="en-US" sz="4000" baseline="-25000"/>
              <a:t>10</a:t>
            </a:r>
            <a:r>
              <a:rPr lang="en-US" altLang="en-US" sz="4000"/>
              <a:t>    (vii) </a:t>
            </a:r>
            <a:r>
              <a:rPr lang="en-US" altLang="en-US" sz="4000" i="1"/>
              <a:t>z </a:t>
            </a:r>
            <a:r>
              <a:rPr lang="en-US" altLang="en-US" sz="4000" i="1" baseline="-25000"/>
              <a:t>.</a:t>
            </a:r>
            <a:r>
              <a:rPr lang="en-US" altLang="en-US" sz="4000" baseline="-25000"/>
              <a:t>90</a:t>
            </a:r>
            <a:r>
              <a:rPr lang="en-US" altLang="en-US" sz="4000"/>
              <a:t>  </a:t>
            </a:r>
          </a:p>
        </p:txBody>
      </p:sp>
      <p:sp>
        <p:nvSpPr>
          <p:cNvPr id="252975" name="Text Box 47"/>
          <p:cNvSpPr txBox="1">
            <a:spLocks noChangeArrowheads="1"/>
          </p:cNvSpPr>
          <p:nvPr/>
        </p:nvSpPr>
        <p:spPr bwMode="auto">
          <a:xfrm>
            <a:off x="228600" y="1447800"/>
            <a:ext cx="5337175" cy="2308225"/>
          </a:xfrm>
          <a:prstGeom prst="rect">
            <a:avLst/>
          </a:prstGeom>
          <a:noFill/>
          <a:ln w="9525">
            <a:noFill/>
            <a:miter lim="800000"/>
            <a:headEnd/>
            <a:tailEnd/>
          </a:ln>
        </p:spPr>
        <p:txBody>
          <a:bodyPr wrap="none">
            <a:spAutoFit/>
          </a:bodyPr>
          <a:lstStyle/>
          <a:p>
            <a:pPr marL="857250" indent="-857250" eaLnBrk="1" hangingPunct="1">
              <a:buFontTx/>
              <a:buAutoNum type="romanLcParenBoth" startAt="6"/>
              <a:defRPr/>
            </a:pPr>
            <a:r>
              <a:rPr lang="en-US" sz="3600" dirty="0">
                <a:latin typeface="Arial" charset="0"/>
                <a:cs typeface="Arial" charset="0"/>
              </a:rPr>
              <a:t>P(Z </a:t>
            </a:r>
            <a:r>
              <a:rPr lang="en-US" sz="3600" dirty="0">
                <a:latin typeface="Arial" charset="0"/>
                <a:cs typeface="Times New Roman" pitchFamily="18" charset="0"/>
              </a:rPr>
              <a:t>≥ </a:t>
            </a:r>
            <a:r>
              <a:rPr lang="en-US" sz="3600" dirty="0" err="1">
                <a:latin typeface="Arial" charset="0"/>
                <a:cs typeface="Times New Roman" pitchFamily="18" charset="0"/>
              </a:rPr>
              <a:t>z</a:t>
            </a:r>
            <a:r>
              <a:rPr lang="en-US" sz="3600" baseline="-25000" dirty="0" err="1">
                <a:latin typeface="Arial" charset="0"/>
                <a:cs typeface="Times New Roman" pitchFamily="18" charset="0"/>
              </a:rPr>
              <a:t>r</a:t>
            </a:r>
            <a:r>
              <a:rPr lang="en-US" sz="3600" baseline="-25000" dirty="0">
                <a:latin typeface="Arial" charset="0"/>
                <a:cs typeface="Times New Roman" pitchFamily="18" charset="0"/>
              </a:rPr>
              <a:t> </a:t>
            </a:r>
            <a:r>
              <a:rPr lang="en-US" sz="3600" dirty="0">
                <a:latin typeface="Arial" charset="0"/>
                <a:cs typeface="Times New Roman" pitchFamily="18" charset="0"/>
              </a:rPr>
              <a:t>)  = r </a:t>
            </a:r>
          </a:p>
          <a:p>
            <a:pPr marL="857250" indent="-857250" eaLnBrk="1" hangingPunct="1">
              <a:defRPr/>
            </a:pPr>
            <a:r>
              <a:rPr lang="en-US" sz="3600" dirty="0">
                <a:latin typeface="Arial" charset="0"/>
                <a:cs typeface="Times New Roman" pitchFamily="18" charset="0"/>
                <a:sym typeface="Symbol" pitchFamily="18" charset="2"/>
              </a:rPr>
              <a:t>       </a:t>
            </a:r>
            <a:r>
              <a:rPr lang="en-US" sz="3600" dirty="0">
                <a:latin typeface="Arial" charset="0"/>
                <a:cs typeface="Arial" charset="0"/>
              </a:rPr>
              <a:t>P(Z </a:t>
            </a:r>
            <a:r>
              <a:rPr lang="en-US" sz="3600" dirty="0">
                <a:latin typeface="Arial" charset="0"/>
                <a:cs typeface="Times New Roman" pitchFamily="18" charset="0"/>
              </a:rPr>
              <a:t>≥ z</a:t>
            </a:r>
            <a:r>
              <a:rPr lang="en-US" sz="3600" baseline="-25000" dirty="0">
                <a:latin typeface="Arial" charset="0"/>
                <a:cs typeface="Times New Roman" pitchFamily="18" charset="0"/>
              </a:rPr>
              <a:t>.10 </a:t>
            </a:r>
            <a:r>
              <a:rPr lang="en-US" sz="3600" dirty="0">
                <a:latin typeface="Arial" charset="0"/>
                <a:cs typeface="Times New Roman" pitchFamily="18" charset="0"/>
              </a:rPr>
              <a:t>) = 0.10 </a:t>
            </a:r>
          </a:p>
          <a:p>
            <a:pPr eaLnBrk="1" hangingPunct="1">
              <a:defRPr/>
            </a:pPr>
            <a:r>
              <a:rPr lang="en-US" sz="3600" dirty="0">
                <a:latin typeface="Arial" charset="0"/>
                <a:cs typeface="Arial" charset="0"/>
                <a:sym typeface="Symbol" pitchFamily="18" charset="2"/>
              </a:rPr>
              <a:t>       </a:t>
            </a:r>
            <a:r>
              <a:rPr lang="en-US" sz="3600" dirty="0">
                <a:latin typeface="Arial" charset="0"/>
                <a:cs typeface="Arial" charset="0"/>
              </a:rPr>
              <a:t>P(Z &lt; z</a:t>
            </a:r>
            <a:r>
              <a:rPr lang="en-US" sz="3600" baseline="-25000" dirty="0">
                <a:latin typeface="Arial" charset="0"/>
                <a:cs typeface="Arial" charset="0"/>
              </a:rPr>
              <a:t>.10</a:t>
            </a:r>
            <a:r>
              <a:rPr lang="en-US" sz="3600" dirty="0">
                <a:latin typeface="Arial" charset="0"/>
                <a:cs typeface="Arial" charset="0"/>
              </a:rPr>
              <a:t> ) = 0.90</a:t>
            </a:r>
          </a:p>
          <a:p>
            <a:pPr eaLnBrk="1" hangingPunct="1">
              <a:defRPr/>
            </a:pPr>
            <a:r>
              <a:rPr lang="en-US" sz="3600" dirty="0">
                <a:latin typeface="Arial" charset="0"/>
                <a:cs typeface="Arial" charset="0"/>
                <a:sym typeface="Symbol" pitchFamily="18" charset="2"/>
              </a:rPr>
              <a:t>       </a:t>
            </a:r>
            <a:r>
              <a:rPr lang="en-US" sz="3600" dirty="0">
                <a:latin typeface="Arial" charset="0"/>
                <a:cs typeface="Arial" charset="0"/>
              </a:rPr>
              <a:t>z</a:t>
            </a:r>
            <a:r>
              <a:rPr lang="en-US" sz="3600" baseline="-25000" dirty="0">
                <a:latin typeface="Arial" charset="0"/>
                <a:cs typeface="Arial" charset="0"/>
              </a:rPr>
              <a:t>.10  </a:t>
            </a:r>
            <a:r>
              <a:rPr lang="en-US" sz="3600" dirty="0">
                <a:latin typeface="Arial" charset="0"/>
                <a:cs typeface="Arial" charset="0"/>
              </a:rPr>
              <a:t>= 1.28</a:t>
            </a:r>
            <a:endParaRPr lang="en-US" sz="3600" baseline="-25000" dirty="0">
              <a:latin typeface="Arial" charset="0"/>
              <a:cs typeface="Arial" charset="0"/>
            </a:endParaRPr>
          </a:p>
        </p:txBody>
      </p:sp>
      <p:grpSp>
        <p:nvGrpSpPr>
          <p:cNvPr id="2" name="Group 49"/>
          <p:cNvGrpSpPr>
            <a:grpSpLocks/>
          </p:cNvGrpSpPr>
          <p:nvPr/>
        </p:nvGrpSpPr>
        <p:grpSpPr bwMode="auto">
          <a:xfrm>
            <a:off x="914400" y="4038600"/>
            <a:ext cx="6934200" cy="2209800"/>
            <a:chOff x="576" y="2784"/>
            <a:chExt cx="4368" cy="1392"/>
          </a:xfrm>
        </p:grpSpPr>
        <p:sp>
          <p:nvSpPr>
            <p:cNvPr id="149512" name="Rectangle 6"/>
            <p:cNvSpPr>
              <a:spLocks noChangeArrowheads="1"/>
            </p:cNvSpPr>
            <p:nvPr/>
          </p:nvSpPr>
          <p:spPr bwMode="auto">
            <a:xfrm>
              <a:off x="624" y="2784"/>
              <a:ext cx="4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49513" name="Rectangle 8"/>
            <p:cNvSpPr>
              <a:spLocks noChangeArrowheads="1"/>
            </p:cNvSpPr>
            <p:nvPr/>
          </p:nvSpPr>
          <p:spPr bwMode="auto">
            <a:xfrm>
              <a:off x="2256" y="2784"/>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sym typeface="Symbol" panose="05050102010706020507" pitchFamily="18" charset="2"/>
              </a:endParaRPr>
            </a:p>
          </p:txBody>
        </p:sp>
        <p:sp>
          <p:nvSpPr>
            <p:cNvPr id="149514" name="Rectangle 9"/>
            <p:cNvSpPr>
              <a:spLocks noChangeArrowheads="1"/>
            </p:cNvSpPr>
            <p:nvPr/>
          </p:nvSpPr>
          <p:spPr bwMode="auto">
            <a:xfrm>
              <a:off x="3552" y="2784"/>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49515" name="Rectangle 10"/>
            <p:cNvSpPr>
              <a:spLocks noChangeArrowheads="1"/>
            </p:cNvSpPr>
            <p:nvPr/>
          </p:nvSpPr>
          <p:spPr bwMode="auto">
            <a:xfrm>
              <a:off x="672" y="283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z</a:t>
              </a:r>
            </a:p>
          </p:txBody>
        </p:sp>
        <p:sp>
          <p:nvSpPr>
            <p:cNvPr id="149516" name="Rectangle 14"/>
            <p:cNvSpPr>
              <a:spLocks noChangeArrowheads="1"/>
            </p:cNvSpPr>
            <p:nvPr/>
          </p:nvSpPr>
          <p:spPr bwMode="auto">
            <a:xfrm>
              <a:off x="624" y="374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1.4</a:t>
              </a:r>
            </a:p>
          </p:txBody>
        </p:sp>
        <p:sp>
          <p:nvSpPr>
            <p:cNvPr id="149517" name="Line 18"/>
            <p:cNvSpPr>
              <a:spLocks noChangeShapeType="1"/>
            </p:cNvSpPr>
            <p:nvPr/>
          </p:nvSpPr>
          <p:spPr bwMode="auto">
            <a:xfrm>
              <a:off x="1104"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8" name="Line 19"/>
            <p:cNvSpPr>
              <a:spLocks noChangeShapeType="1"/>
            </p:cNvSpPr>
            <p:nvPr/>
          </p:nvSpPr>
          <p:spPr bwMode="auto">
            <a:xfrm>
              <a:off x="2352"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9" name="Line 20"/>
            <p:cNvSpPr>
              <a:spLocks noChangeShapeType="1"/>
            </p:cNvSpPr>
            <p:nvPr/>
          </p:nvSpPr>
          <p:spPr bwMode="auto">
            <a:xfrm>
              <a:off x="3648"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0" name="Line 21"/>
            <p:cNvSpPr>
              <a:spLocks noChangeShapeType="1"/>
            </p:cNvSpPr>
            <p:nvPr/>
          </p:nvSpPr>
          <p:spPr bwMode="auto">
            <a:xfrm>
              <a:off x="624" y="3264"/>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1" name="Line 22"/>
            <p:cNvSpPr>
              <a:spLocks noChangeShapeType="1"/>
            </p:cNvSpPr>
            <p:nvPr/>
          </p:nvSpPr>
          <p:spPr bwMode="auto">
            <a:xfrm>
              <a:off x="576" y="3744"/>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2" name="Line 23"/>
            <p:cNvSpPr>
              <a:spLocks noChangeShapeType="1"/>
            </p:cNvSpPr>
            <p:nvPr/>
          </p:nvSpPr>
          <p:spPr bwMode="auto">
            <a:xfrm>
              <a:off x="624" y="2784"/>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3" name="Line 24"/>
            <p:cNvSpPr>
              <a:spLocks noChangeShapeType="1"/>
            </p:cNvSpPr>
            <p:nvPr/>
          </p:nvSpPr>
          <p:spPr bwMode="auto">
            <a:xfrm>
              <a:off x="624" y="3744"/>
              <a:ext cx="0" cy="43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4" name="Line 25"/>
            <p:cNvSpPr>
              <a:spLocks noChangeShapeType="1"/>
            </p:cNvSpPr>
            <p:nvPr/>
          </p:nvSpPr>
          <p:spPr bwMode="auto">
            <a:xfrm>
              <a:off x="4464" y="2784"/>
              <a:ext cx="0" cy="139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5" name="Line 26"/>
            <p:cNvSpPr>
              <a:spLocks noChangeShapeType="1"/>
            </p:cNvSpPr>
            <p:nvPr/>
          </p:nvSpPr>
          <p:spPr bwMode="auto">
            <a:xfrm>
              <a:off x="624" y="2784"/>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6" name="Line 29"/>
            <p:cNvSpPr>
              <a:spLocks noChangeShapeType="1"/>
            </p:cNvSpPr>
            <p:nvPr/>
          </p:nvSpPr>
          <p:spPr bwMode="auto">
            <a:xfrm>
              <a:off x="2976" y="2832"/>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7" name="Line 31"/>
            <p:cNvSpPr>
              <a:spLocks noChangeShapeType="1"/>
            </p:cNvSpPr>
            <p:nvPr/>
          </p:nvSpPr>
          <p:spPr bwMode="auto">
            <a:xfrm>
              <a:off x="624" y="4128"/>
              <a:ext cx="3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8" name="Line 25"/>
            <p:cNvSpPr>
              <a:spLocks noChangeShapeType="1"/>
            </p:cNvSpPr>
            <p:nvPr/>
          </p:nvSpPr>
          <p:spPr bwMode="auto">
            <a:xfrm>
              <a:off x="1728" y="2832"/>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29" name="Text Box 26"/>
            <p:cNvSpPr txBox="1">
              <a:spLocks noChangeArrowheads="1"/>
            </p:cNvSpPr>
            <p:nvPr/>
          </p:nvSpPr>
          <p:spPr bwMode="auto">
            <a:xfrm>
              <a:off x="1094" y="2832"/>
              <a:ext cx="6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0.05</a:t>
              </a:r>
            </a:p>
          </p:txBody>
        </p:sp>
        <p:sp>
          <p:nvSpPr>
            <p:cNvPr id="149530" name="Text Box 27"/>
            <p:cNvSpPr txBox="1">
              <a:spLocks noChangeArrowheads="1"/>
            </p:cNvSpPr>
            <p:nvPr/>
          </p:nvSpPr>
          <p:spPr bwMode="auto">
            <a:xfrm>
              <a:off x="1718" y="2832"/>
              <a:ext cx="6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0.06</a:t>
              </a:r>
            </a:p>
          </p:txBody>
        </p:sp>
        <p:sp>
          <p:nvSpPr>
            <p:cNvPr id="149531" name="Text Box 28"/>
            <p:cNvSpPr txBox="1">
              <a:spLocks noChangeArrowheads="1"/>
            </p:cNvSpPr>
            <p:nvPr/>
          </p:nvSpPr>
          <p:spPr bwMode="auto">
            <a:xfrm>
              <a:off x="2342" y="2832"/>
              <a:ext cx="6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0.07</a:t>
              </a:r>
            </a:p>
          </p:txBody>
        </p:sp>
        <p:sp>
          <p:nvSpPr>
            <p:cNvPr id="149532" name="Text Box 29"/>
            <p:cNvSpPr txBox="1">
              <a:spLocks noChangeArrowheads="1"/>
            </p:cNvSpPr>
            <p:nvPr/>
          </p:nvSpPr>
          <p:spPr bwMode="auto">
            <a:xfrm>
              <a:off x="3024" y="2812"/>
              <a:ext cx="6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0.08</a:t>
              </a:r>
            </a:p>
          </p:txBody>
        </p:sp>
        <p:sp>
          <p:nvSpPr>
            <p:cNvPr id="149533" name="Text Box 30"/>
            <p:cNvSpPr txBox="1">
              <a:spLocks noChangeArrowheads="1"/>
            </p:cNvSpPr>
            <p:nvPr/>
          </p:nvSpPr>
          <p:spPr bwMode="auto">
            <a:xfrm>
              <a:off x="3792" y="2832"/>
              <a:ext cx="6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0.09</a:t>
              </a:r>
            </a:p>
          </p:txBody>
        </p:sp>
        <p:sp>
          <p:nvSpPr>
            <p:cNvPr id="149534" name="Text Box 31"/>
            <p:cNvSpPr txBox="1">
              <a:spLocks noChangeArrowheads="1"/>
            </p:cNvSpPr>
            <p:nvPr/>
          </p:nvSpPr>
          <p:spPr bwMode="auto">
            <a:xfrm>
              <a:off x="624" y="3360"/>
              <a:ext cx="4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1.2</a:t>
              </a:r>
            </a:p>
          </p:txBody>
        </p:sp>
        <p:sp>
          <p:nvSpPr>
            <p:cNvPr id="149535" name="Text Box 36"/>
            <p:cNvSpPr txBox="1">
              <a:spLocks noChangeArrowheads="1"/>
            </p:cNvSpPr>
            <p:nvPr/>
          </p:nvSpPr>
          <p:spPr bwMode="auto">
            <a:xfrm>
              <a:off x="3600" y="3264"/>
              <a:ext cx="84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.9015</a:t>
              </a:r>
            </a:p>
          </p:txBody>
        </p:sp>
        <p:sp>
          <p:nvSpPr>
            <p:cNvPr id="149536" name="Line 42"/>
            <p:cNvSpPr>
              <a:spLocks noChangeShapeType="1"/>
            </p:cNvSpPr>
            <p:nvPr/>
          </p:nvSpPr>
          <p:spPr bwMode="auto">
            <a:xfrm>
              <a:off x="4416" y="27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37" name="Line 43"/>
            <p:cNvSpPr>
              <a:spLocks noChangeShapeType="1"/>
            </p:cNvSpPr>
            <p:nvPr/>
          </p:nvSpPr>
          <p:spPr bwMode="auto">
            <a:xfrm>
              <a:off x="4896" y="2784"/>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38" name="Line 44"/>
            <p:cNvSpPr>
              <a:spLocks noChangeShapeType="1"/>
            </p:cNvSpPr>
            <p:nvPr/>
          </p:nvSpPr>
          <p:spPr bwMode="auto">
            <a:xfrm>
              <a:off x="4416" y="41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39" name="Line 45"/>
            <p:cNvSpPr>
              <a:spLocks noChangeShapeType="1"/>
            </p:cNvSpPr>
            <p:nvPr/>
          </p:nvSpPr>
          <p:spPr bwMode="auto">
            <a:xfrm>
              <a:off x="4464"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40" name="Line 46"/>
            <p:cNvSpPr>
              <a:spLocks noChangeShapeType="1"/>
            </p:cNvSpPr>
            <p:nvPr/>
          </p:nvSpPr>
          <p:spPr bwMode="auto">
            <a:xfrm>
              <a:off x="4416" y="374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41" name="Text Box 48"/>
            <p:cNvSpPr txBox="1">
              <a:spLocks noChangeArrowheads="1"/>
            </p:cNvSpPr>
            <p:nvPr/>
          </p:nvSpPr>
          <p:spPr bwMode="auto">
            <a:xfrm>
              <a:off x="2928" y="3312"/>
              <a:ext cx="76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.8997</a:t>
              </a:r>
            </a:p>
          </p:txBody>
        </p:sp>
      </p:grpSp>
      <p:sp>
        <p:nvSpPr>
          <p:cNvPr id="38" name="Oval 37"/>
          <p:cNvSpPr/>
          <p:nvPr/>
        </p:nvSpPr>
        <p:spPr>
          <a:xfrm>
            <a:off x="4648200" y="4800600"/>
            <a:ext cx="1143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 name="Oval 38"/>
          <p:cNvSpPr/>
          <p:nvPr/>
        </p:nvSpPr>
        <p:spPr>
          <a:xfrm>
            <a:off x="914400" y="4876800"/>
            <a:ext cx="9144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0" name="Oval 39"/>
          <p:cNvSpPr/>
          <p:nvPr/>
        </p:nvSpPr>
        <p:spPr>
          <a:xfrm>
            <a:off x="4724400" y="4114800"/>
            <a:ext cx="1143000" cy="6858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2934">
                                            <p:txEl>
                                              <p:pRg st="0" end="0"/>
                                            </p:txEl>
                                          </p:spTgt>
                                        </p:tgtEl>
                                        <p:attrNameLst>
                                          <p:attrName>style.visibility</p:attrName>
                                        </p:attrNameLst>
                                      </p:cBhvr>
                                      <p:to>
                                        <p:strVal val="visible"/>
                                      </p:to>
                                    </p:set>
                                    <p:animEffect transition="in" filter="wedge">
                                      <p:cBhvr>
                                        <p:cTn id="7" dur="2000"/>
                                        <p:tgtEl>
                                          <p:spTgt spid="2529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edg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52975"/>
                                        </p:tgtEl>
                                        <p:attrNameLst>
                                          <p:attrName>style.visibility</p:attrName>
                                        </p:attrNameLst>
                                      </p:cBhvr>
                                      <p:to>
                                        <p:strVal val="visible"/>
                                      </p:to>
                                    </p:set>
                                    <p:animEffect transition="in" filter="wedge">
                                      <p:cBhvr>
                                        <p:cTn id="17" dur="2000"/>
                                        <p:tgtEl>
                                          <p:spTgt spid="252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457200" y="80963"/>
            <a:ext cx="7086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a:t>(vii) </a:t>
            </a:r>
            <a:r>
              <a:rPr lang="en-US" altLang="en-US" i="1"/>
              <a:t>z </a:t>
            </a:r>
            <a:r>
              <a:rPr lang="en-US" altLang="en-US" i="1" baseline="-25000"/>
              <a:t>.</a:t>
            </a:r>
            <a:r>
              <a:rPr lang="en-US" altLang="en-US" baseline="-25000"/>
              <a:t>90</a:t>
            </a:r>
            <a:r>
              <a:rPr lang="en-US" altLang="en-US"/>
              <a:t>   =   ?</a:t>
            </a:r>
          </a:p>
          <a:p>
            <a:pPr eaLnBrk="1" hangingPunct="1">
              <a:buFontTx/>
              <a:buNone/>
            </a:pPr>
            <a:r>
              <a:rPr lang="en-US" altLang="en-US"/>
              <a:t>(viii) The point z such that </a:t>
            </a:r>
          </a:p>
          <a:p>
            <a:pPr eaLnBrk="1" hangingPunct="1">
              <a:buFontTx/>
              <a:buNone/>
            </a:pPr>
            <a:r>
              <a:rPr lang="en-US" altLang="en-US"/>
              <a:t>                  P(-z </a:t>
            </a:r>
            <a:r>
              <a:rPr lang="en-US" altLang="en-US">
                <a:sym typeface="Symbol" panose="05050102010706020507" pitchFamily="18" charset="2"/>
              </a:rPr>
              <a:t> Z  z) = 0.9</a:t>
            </a:r>
            <a:endParaRPr lang="en-US" altLang="en-US"/>
          </a:p>
          <a:p>
            <a:pPr eaLnBrk="1" hangingPunct="1">
              <a:buFontTx/>
              <a:buNone/>
            </a:pPr>
            <a:r>
              <a:rPr lang="en-US" altLang="en-US"/>
              <a:t> P(-z </a:t>
            </a:r>
            <a:r>
              <a:rPr lang="en-US" altLang="en-US">
                <a:sym typeface="Symbol" panose="05050102010706020507" pitchFamily="18" charset="2"/>
              </a:rPr>
              <a:t> Z  z) = F(z) - F(-z)</a:t>
            </a:r>
          </a:p>
          <a:p>
            <a:pPr eaLnBrk="1" hangingPunct="1">
              <a:buFontTx/>
              <a:buNone/>
            </a:pPr>
            <a:r>
              <a:rPr lang="en-US" altLang="en-US">
                <a:sym typeface="Symbol" panose="05050102010706020507" pitchFamily="18" charset="2"/>
              </a:rPr>
              <a:t>                      =2F(z) – 1 = 0.9</a:t>
            </a:r>
          </a:p>
          <a:p>
            <a:pPr eaLnBrk="1" hangingPunct="1">
              <a:buFontTx/>
              <a:buNone/>
            </a:pPr>
            <a:r>
              <a:rPr lang="en-US" altLang="en-US">
                <a:sym typeface="Symbol" panose="05050102010706020507" pitchFamily="18" charset="2"/>
              </a:rPr>
              <a:t>i.e.  F(z) = 0.95</a:t>
            </a:r>
          </a:p>
        </p:txBody>
      </p:sp>
      <p:grpSp>
        <p:nvGrpSpPr>
          <p:cNvPr id="2" name="Group 36"/>
          <p:cNvGrpSpPr>
            <a:grpSpLocks/>
          </p:cNvGrpSpPr>
          <p:nvPr/>
        </p:nvGrpSpPr>
        <p:grpSpPr bwMode="auto">
          <a:xfrm>
            <a:off x="990600" y="4419600"/>
            <a:ext cx="6934200" cy="2209800"/>
            <a:chOff x="624" y="2784"/>
            <a:chExt cx="4368" cy="1392"/>
          </a:xfrm>
        </p:grpSpPr>
        <p:sp>
          <p:nvSpPr>
            <p:cNvPr id="150533" name="Rectangle 6"/>
            <p:cNvSpPr>
              <a:spLocks noChangeArrowheads="1"/>
            </p:cNvSpPr>
            <p:nvPr/>
          </p:nvSpPr>
          <p:spPr bwMode="auto">
            <a:xfrm>
              <a:off x="672" y="2784"/>
              <a:ext cx="4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50534" name="Rectangle 7"/>
            <p:cNvSpPr>
              <a:spLocks noChangeArrowheads="1"/>
            </p:cNvSpPr>
            <p:nvPr/>
          </p:nvSpPr>
          <p:spPr bwMode="auto">
            <a:xfrm>
              <a:off x="1632" y="2784"/>
              <a:ext cx="6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2800"/>
            </a:p>
          </p:txBody>
        </p:sp>
        <p:sp>
          <p:nvSpPr>
            <p:cNvPr id="150535" name="Rectangle 8"/>
            <p:cNvSpPr>
              <a:spLocks noChangeArrowheads="1"/>
            </p:cNvSpPr>
            <p:nvPr/>
          </p:nvSpPr>
          <p:spPr bwMode="auto">
            <a:xfrm>
              <a:off x="2304" y="2784"/>
              <a:ext cx="12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1800">
                <a:sym typeface="Symbol" panose="05050102010706020507" pitchFamily="18" charset="2"/>
              </a:endParaRPr>
            </a:p>
          </p:txBody>
        </p:sp>
        <p:sp>
          <p:nvSpPr>
            <p:cNvPr id="150536" name="Rectangle 9"/>
            <p:cNvSpPr>
              <a:spLocks noChangeArrowheads="1"/>
            </p:cNvSpPr>
            <p:nvPr/>
          </p:nvSpPr>
          <p:spPr bwMode="auto">
            <a:xfrm>
              <a:off x="3600" y="2784"/>
              <a:ext cx="9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endParaRPr lang="en-US" altLang="en-US" sz="4000"/>
            </a:p>
          </p:txBody>
        </p:sp>
        <p:sp>
          <p:nvSpPr>
            <p:cNvPr id="150537" name="Rectangle 10"/>
            <p:cNvSpPr>
              <a:spLocks noChangeArrowheads="1"/>
            </p:cNvSpPr>
            <p:nvPr/>
          </p:nvSpPr>
          <p:spPr bwMode="auto">
            <a:xfrm>
              <a:off x="720" y="283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z</a:t>
              </a:r>
            </a:p>
          </p:txBody>
        </p:sp>
        <p:sp>
          <p:nvSpPr>
            <p:cNvPr id="150538" name="Rectangle 14"/>
            <p:cNvSpPr>
              <a:spLocks noChangeArrowheads="1"/>
            </p:cNvSpPr>
            <p:nvPr/>
          </p:nvSpPr>
          <p:spPr bwMode="auto">
            <a:xfrm>
              <a:off x="672" y="374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a:t>1.4</a:t>
              </a:r>
            </a:p>
          </p:txBody>
        </p:sp>
        <p:sp>
          <p:nvSpPr>
            <p:cNvPr id="150539" name="Line 18"/>
            <p:cNvSpPr>
              <a:spLocks noChangeShapeType="1"/>
            </p:cNvSpPr>
            <p:nvPr/>
          </p:nvSpPr>
          <p:spPr bwMode="auto">
            <a:xfrm>
              <a:off x="1152"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0" name="Line 19"/>
            <p:cNvSpPr>
              <a:spLocks noChangeShapeType="1"/>
            </p:cNvSpPr>
            <p:nvPr/>
          </p:nvSpPr>
          <p:spPr bwMode="auto">
            <a:xfrm>
              <a:off x="2448"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1" name="Line 20"/>
            <p:cNvSpPr>
              <a:spLocks noChangeShapeType="1"/>
            </p:cNvSpPr>
            <p:nvPr/>
          </p:nvSpPr>
          <p:spPr bwMode="auto">
            <a:xfrm>
              <a:off x="3648" y="2832"/>
              <a:ext cx="0" cy="1296"/>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2" name="Line 21"/>
            <p:cNvSpPr>
              <a:spLocks noChangeShapeType="1"/>
            </p:cNvSpPr>
            <p:nvPr/>
          </p:nvSpPr>
          <p:spPr bwMode="auto">
            <a:xfrm>
              <a:off x="672" y="3264"/>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3" name="Line 22"/>
            <p:cNvSpPr>
              <a:spLocks noChangeShapeType="1"/>
            </p:cNvSpPr>
            <p:nvPr/>
          </p:nvSpPr>
          <p:spPr bwMode="auto">
            <a:xfrm>
              <a:off x="624" y="3744"/>
              <a:ext cx="384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4" name="Line 23"/>
            <p:cNvSpPr>
              <a:spLocks noChangeShapeType="1"/>
            </p:cNvSpPr>
            <p:nvPr/>
          </p:nvSpPr>
          <p:spPr bwMode="auto">
            <a:xfrm>
              <a:off x="672" y="2784"/>
              <a:ext cx="0" cy="96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5" name="Line 24"/>
            <p:cNvSpPr>
              <a:spLocks noChangeShapeType="1"/>
            </p:cNvSpPr>
            <p:nvPr/>
          </p:nvSpPr>
          <p:spPr bwMode="auto">
            <a:xfrm>
              <a:off x="672" y="3744"/>
              <a:ext cx="0" cy="43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6" name="Line 25"/>
            <p:cNvSpPr>
              <a:spLocks noChangeShapeType="1"/>
            </p:cNvSpPr>
            <p:nvPr/>
          </p:nvSpPr>
          <p:spPr bwMode="auto">
            <a:xfrm>
              <a:off x="4512" y="2784"/>
              <a:ext cx="0" cy="139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7" name="Line 26"/>
            <p:cNvSpPr>
              <a:spLocks noChangeShapeType="1"/>
            </p:cNvSpPr>
            <p:nvPr/>
          </p:nvSpPr>
          <p:spPr bwMode="auto">
            <a:xfrm>
              <a:off x="672" y="2784"/>
              <a:ext cx="384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8" name="Line 29"/>
            <p:cNvSpPr>
              <a:spLocks noChangeShapeType="1"/>
            </p:cNvSpPr>
            <p:nvPr/>
          </p:nvSpPr>
          <p:spPr bwMode="auto">
            <a:xfrm>
              <a:off x="2832" y="2784"/>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49" name="Line 31"/>
            <p:cNvSpPr>
              <a:spLocks noChangeShapeType="1"/>
            </p:cNvSpPr>
            <p:nvPr/>
          </p:nvSpPr>
          <p:spPr bwMode="auto">
            <a:xfrm>
              <a:off x="672" y="4128"/>
              <a:ext cx="3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0" name="Line 22"/>
            <p:cNvSpPr>
              <a:spLocks noChangeShapeType="1"/>
            </p:cNvSpPr>
            <p:nvPr/>
          </p:nvSpPr>
          <p:spPr bwMode="auto">
            <a:xfrm>
              <a:off x="1776" y="2784"/>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1" name="Text Box 26"/>
            <p:cNvSpPr txBox="1">
              <a:spLocks noChangeArrowheads="1"/>
            </p:cNvSpPr>
            <p:nvPr/>
          </p:nvSpPr>
          <p:spPr bwMode="auto">
            <a:xfrm>
              <a:off x="3024" y="2812"/>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0.04</a:t>
              </a:r>
            </a:p>
          </p:txBody>
        </p:sp>
        <p:sp>
          <p:nvSpPr>
            <p:cNvPr id="150552" name="Text Box 27"/>
            <p:cNvSpPr txBox="1">
              <a:spLocks noChangeArrowheads="1"/>
            </p:cNvSpPr>
            <p:nvPr/>
          </p:nvSpPr>
          <p:spPr bwMode="auto">
            <a:xfrm>
              <a:off x="3840" y="2832"/>
              <a:ext cx="5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0.05</a:t>
              </a:r>
            </a:p>
          </p:txBody>
        </p:sp>
        <p:sp>
          <p:nvSpPr>
            <p:cNvPr id="150553" name="Text Box 28"/>
            <p:cNvSpPr txBox="1">
              <a:spLocks noChangeArrowheads="1"/>
            </p:cNvSpPr>
            <p:nvPr/>
          </p:nvSpPr>
          <p:spPr bwMode="auto">
            <a:xfrm>
              <a:off x="672" y="3360"/>
              <a:ext cx="4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1.6</a:t>
              </a:r>
            </a:p>
          </p:txBody>
        </p:sp>
        <p:sp>
          <p:nvSpPr>
            <p:cNvPr id="150554" name="Text Box 29"/>
            <p:cNvSpPr txBox="1">
              <a:spLocks noChangeArrowheads="1"/>
            </p:cNvSpPr>
            <p:nvPr/>
          </p:nvSpPr>
          <p:spPr bwMode="auto">
            <a:xfrm>
              <a:off x="3696" y="3312"/>
              <a:ext cx="8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0.9505</a:t>
              </a:r>
            </a:p>
          </p:txBody>
        </p:sp>
        <p:sp>
          <p:nvSpPr>
            <p:cNvPr id="150555" name="Line 30"/>
            <p:cNvSpPr>
              <a:spLocks noChangeShapeType="1"/>
            </p:cNvSpPr>
            <p:nvPr/>
          </p:nvSpPr>
          <p:spPr bwMode="auto">
            <a:xfrm>
              <a:off x="4464" y="27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6" name="Line 31"/>
            <p:cNvSpPr>
              <a:spLocks noChangeShapeType="1"/>
            </p:cNvSpPr>
            <p:nvPr/>
          </p:nvSpPr>
          <p:spPr bwMode="auto">
            <a:xfrm>
              <a:off x="4944" y="2784"/>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7" name="Line 32"/>
            <p:cNvSpPr>
              <a:spLocks noChangeShapeType="1"/>
            </p:cNvSpPr>
            <p:nvPr/>
          </p:nvSpPr>
          <p:spPr bwMode="auto">
            <a:xfrm>
              <a:off x="4464" y="41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8" name="Line 33"/>
            <p:cNvSpPr>
              <a:spLocks noChangeShapeType="1"/>
            </p:cNvSpPr>
            <p:nvPr/>
          </p:nvSpPr>
          <p:spPr bwMode="auto">
            <a:xfrm>
              <a:off x="4512"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59" name="Line 34"/>
            <p:cNvSpPr>
              <a:spLocks noChangeShapeType="1"/>
            </p:cNvSpPr>
            <p:nvPr/>
          </p:nvSpPr>
          <p:spPr bwMode="auto">
            <a:xfrm>
              <a:off x="4464" y="374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60" name="Text Box 35"/>
            <p:cNvSpPr txBox="1">
              <a:spLocks noChangeArrowheads="1"/>
            </p:cNvSpPr>
            <p:nvPr/>
          </p:nvSpPr>
          <p:spPr bwMode="auto">
            <a:xfrm>
              <a:off x="2832" y="3312"/>
              <a:ext cx="8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t>0.9495</a:t>
              </a:r>
            </a:p>
          </p:txBody>
        </p:sp>
      </p:grpSp>
      <p:sp>
        <p:nvSpPr>
          <p:cNvPr id="253989" name="Rectangle 37"/>
          <p:cNvSpPr>
            <a:spLocks noChangeArrowheads="1"/>
          </p:cNvSpPr>
          <p:nvPr/>
        </p:nvSpPr>
        <p:spPr bwMode="auto">
          <a:xfrm>
            <a:off x="1219200" y="3657600"/>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ym typeface="Symbol" panose="05050102010706020507" pitchFamily="18" charset="2"/>
              </a:rPr>
              <a:t> z = 1.645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wedge">
                                      <p:cBhvr>
                                        <p:cTn id="7" dur="2000"/>
                                        <p:tgtEl>
                                          <p:spTgt spid="25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53954">
                                            <p:txEl>
                                              <p:pRg st="1" end="1"/>
                                            </p:txEl>
                                          </p:spTgt>
                                        </p:tgtEl>
                                        <p:attrNameLst>
                                          <p:attrName>style.visibility</p:attrName>
                                        </p:attrNameLst>
                                      </p:cBhvr>
                                      <p:to>
                                        <p:strVal val="visible"/>
                                      </p:to>
                                    </p:set>
                                    <p:animEffect transition="in" filter="wedge">
                                      <p:cBhvr>
                                        <p:cTn id="12" dur="2000"/>
                                        <p:tgtEl>
                                          <p:spTgt spid="253954">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253954">
                                            <p:txEl>
                                              <p:pRg st="2" end="2"/>
                                            </p:txEl>
                                          </p:spTgt>
                                        </p:tgtEl>
                                        <p:attrNameLst>
                                          <p:attrName>style.visibility</p:attrName>
                                        </p:attrNameLst>
                                      </p:cBhvr>
                                      <p:to>
                                        <p:strVal val="visible"/>
                                      </p:to>
                                    </p:set>
                                    <p:animEffect transition="in" filter="wedge">
                                      <p:cBhvr>
                                        <p:cTn id="15" dur="2000"/>
                                        <p:tgtEl>
                                          <p:spTgt spid="25395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nodeType="clickEffect">
                                  <p:stCondLst>
                                    <p:cond delay="0"/>
                                  </p:stCondLst>
                                  <p:childTnLst>
                                    <p:set>
                                      <p:cBhvr>
                                        <p:cTn id="19" dur="1" fill="hold">
                                          <p:stCondLst>
                                            <p:cond delay="0"/>
                                          </p:stCondLst>
                                        </p:cTn>
                                        <p:tgtEl>
                                          <p:spTgt spid="253954">
                                            <p:txEl>
                                              <p:pRg st="3" end="3"/>
                                            </p:txEl>
                                          </p:spTgt>
                                        </p:tgtEl>
                                        <p:attrNameLst>
                                          <p:attrName>style.visibility</p:attrName>
                                        </p:attrNameLst>
                                      </p:cBhvr>
                                      <p:to>
                                        <p:strVal val="visible"/>
                                      </p:to>
                                    </p:set>
                                    <p:animEffect transition="in" filter="wedge">
                                      <p:cBhvr>
                                        <p:cTn id="20" dur="2000"/>
                                        <p:tgtEl>
                                          <p:spTgt spid="253954">
                                            <p:txEl>
                                              <p:pRg st="3" end="3"/>
                                            </p:txEl>
                                          </p:spTgt>
                                        </p:tgtEl>
                                      </p:cBhvr>
                                    </p:animEffect>
                                  </p:childTnLst>
                                </p:cTn>
                              </p:par>
                              <p:par>
                                <p:cTn id="21" presetID="20" presetClass="entr" presetSubtype="0" fill="hold" nodeType="withEffect">
                                  <p:stCondLst>
                                    <p:cond delay="0"/>
                                  </p:stCondLst>
                                  <p:childTnLst>
                                    <p:set>
                                      <p:cBhvr>
                                        <p:cTn id="22" dur="1" fill="hold">
                                          <p:stCondLst>
                                            <p:cond delay="0"/>
                                          </p:stCondLst>
                                        </p:cTn>
                                        <p:tgtEl>
                                          <p:spTgt spid="253954">
                                            <p:txEl>
                                              <p:pRg st="4" end="4"/>
                                            </p:txEl>
                                          </p:spTgt>
                                        </p:tgtEl>
                                        <p:attrNameLst>
                                          <p:attrName>style.visibility</p:attrName>
                                        </p:attrNameLst>
                                      </p:cBhvr>
                                      <p:to>
                                        <p:strVal val="visible"/>
                                      </p:to>
                                    </p:set>
                                    <p:animEffect transition="in" filter="wedge">
                                      <p:cBhvr>
                                        <p:cTn id="23" dur="2000"/>
                                        <p:tgtEl>
                                          <p:spTgt spid="253954">
                                            <p:txEl>
                                              <p:pRg st="4" end="4"/>
                                            </p:txEl>
                                          </p:spTgt>
                                        </p:tgtEl>
                                      </p:cBhvr>
                                    </p:animEffect>
                                  </p:childTnLst>
                                </p:cTn>
                              </p:par>
                              <p:par>
                                <p:cTn id="24" presetID="20" presetClass="entr" presetSubtype="0" fill="hold" nodeType="withEffect">
                                  <p:stCondLst>
                                    <p:cond delay="0"/>
                                  </p:stCondLst>
                                  <p:childTnLst>
                                    <p:set>
                                      <p:cBhvr>
                                        <p:cTn id="25" dur="1" fill="hold">
                                          <p:stCondLst>
                                            <p:cond delay="0"/>
                                          </p:stCondLst>
                                        </p:cTn>
                                        <p:tgtEl>
                                          <p:spTgt spid="253954">
                                            <p:txEl>
                                              <p:pRg st="5" end="5"/>
                                            </p:txEl>
                                          </p:spTgt>
                                        </p:tgtEl>
                                        <p:attrNameLst>
                                          <p:attrName>style.visibility</p:attrName>
                                        </p:attrNameLst>
                                      </p:cBhvr>
                                      <p:to>
                                        <p:strVal val="visible"/>
                                      </p:to>
                                    </p:set>
                                    <p:animEffect transition="in" filter="wedge">
                                      <p:cBhvr>
                                        <p:cTn id="26" dur="2000"/>
                                        <p:tgtEl>
                                          <p:spTgt spid="25395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edge">
                                      <p:cBhvr>
                                        <p:cTn id="31" dur="20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253989"/>
                                        </p:tgtEl>
                                        <p:attrNameLst>
                                          <p:attrName>style.visibility</p:attrName>
                                        </p:attrNameLst>
                                      </p:cBhvr>
                                      <p:to>
                                        <p:strVal val="visible"/>
                                      </p:to>
                                    </p:set>
                                    <p:animEffect transition="in" filter="wedge">
                                      <p:cBhvr>
                                        <p:cTn id="36" dur="2000"/>
                                        <p:tgtEl>
                                          <p:spTgt spid="25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304800" y="1493838"/>
            <a:ext cx="8686800" cy="4525962"/>
          </a:xfrm>
        </p:spPr>
        <p:txBody>
          <a:bodyPr/>
          <a:lstStyle/>
          <a:p>
            <a:pPr marL="0" indent="0">
              <a:buFontTx/>
              <a:buNone/>
              <a:defRPr/>
            </a:pPr>
            <a:r>
              <a:rPr lang="fi-FI" sz="3600" dirty="0" smtClean="0">
                <a:latin typeface="Times New Roman" pitchFamily="18" charset="0"/>
              </a:rPr>
              <a:t>X is normally distributed and the mean of X is 12 and standard deviation is 4. </a:t>
            </a:r>
          </a:p>
          <a:p>
            <a:pPr>
              <a:buFontTx/>
              <a:buNone/>
              <a:defRPr/>
            </a:pPr>
            <a:r>
              <a:rPr lang="fi-FI" sz="3600" dirty="0" smtClean="0">
                <a:latin typeface="Times New Roman" pitchFamily="18" charset="0"/>
              </a:rPr>
              <a:t>   (i) Find P(X </a:t>
            </a:r>
            <a:r>
              <a:rPr lang="fi-FI" sz="3600" dirty="0" smtClean="0">
                <a:latin typeface="Times New Roman" pitchFamily="18" charset="0"/>
                <a:sym typeface="Symbol" pitchFamily="18" charset="2"/>
              </a:rPr>
              <a:t> 10), P(X  10), P(0  X  12)</a:t>
            </a:r>
          </a:p>
          <a:p>
            <a:pPr>
              <a:buFontTx/>
              <a:buNone/>
              <a:defRPr/>
            </a:pPr>
            <a:r>
              <a:rPr lang="fi-FI" sz="3600" dirty="0" smtClean="0">
                <a:latin typeface="Times New Roman" pitchFamily="18" charset="0"/>
                <a:sym typeface="Symbol" pitchFamily="18" charset="2"/>
              </a:rPr>
              <a:t>   (ii) Find r, where P(X &gt; r) = 0.24</a:t>
            </a:r>
          </a:p>
          <a:p>
            <a:pPr>
              <a:buFontTx/>
              <a:buNone/>
              <a:defRPr/>
            </a:pPr>
            <a:r>
              <a:rPr lang="fi-FI" sz="3600" dirty="0" smtClean="0">
                <a:latin typeface="Times New Roman" pitchFamily="18" charset="0"/>
                <a:sym typeface="Symbol" pitchFamily="18" charset="2"/>
              </a:rPr>
              <a:t>   (iii) Find a and b, where P(a &lt; X&lt; b) = 0.50   </a:t>
            </a:r>
          </a:p>
          <a:p>
            <a:pPr>
              <a:buFontTx/>
              <a:buNone/>
              <a:defRPr/>
            </a:pPr>
            <a:r>
              <a:rPr lang="fi-FI" sz="3600" dirty="0" smtClean="0">
                <a:latin typeface="Times New Roman" pitchFamily="18" charset="0"/>
                <a:sym typeface="Symbol" pitchFamily="18" charset="2"/>
              </a:rPr>
              <a:t>        and P(X &gt; b) = 0.25</a:t>
            </a:r>
          </a:p>
        </p:txBody>
      </p:sp>
      <p:sp>
        <p:nvSpPr>
          <p:cNvPr id="121858" name="Rectangle 2"/>
          <p:cNvSpPr>
            <a:spLocks noGrp="1" noChangeArrowheads="1"/>
          </p:cNvSpPr>
          <p:nvPr>
            <p:ph type="title" idx="4294967295"/>
          </p:nvPr>
        </p:nvSpPr>
        <p:spPr>
          <a:xfrm>
            <a:off x="0" y="274638"/>
            <a:ext cx="8229600" cy="1143000"/>
          </a:xfrm>
        </p:spPr>
        <p:txBody>
          <a:bodyPr/>
          <a:lstStyle/>
          <a:p>
            <a:pPr eaLnBrk="1" hangingPunct="1">
              <a:defRPr/>
            </a:pPr>
            <a:r>
              <a:rPr lang="fi-FI" smtClean="0">
                <a:latin typeface="Times New Roman" pitchFamily="18" charset="0"/>
              </a:rPr>
              <a:t>Example  </a:t>
            </a: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381000" y="13716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AutoNum type="romanLcParenBoth"/>
            </a:pPr>
            <a:r>
              <a:rPr lang="fi-FI" altLang="en-US"/>
              <a:t>Find P(X </a:t>
            </a:r>
            <a:r>
              <a:rPr lang="fi-FI" altLang="en-US">
                <a:sym typeface="Symbol" panose="05050102010706020507" pitchFamily="18" charset="2"/>
              </a:rPr>
              <a:t> 10), P(X  10), P(0  X  12)</a:t>
            </a:r>
            <a:r>
              <a:rPr lang="en-US" altLang="en-US">
                <a:sym typeface="Symbol" panose="05050102010706020507" pitchFamily="18" charset="2"/>
              </a:rPr>
              <a:t> </a:t>
            </a:r>
          </a:p>
        </p:txBody>
      </p:sp>
      <p:graphicFrame>
        <p:nvGraphicFramePr>
          <p:cNvPr id="254981" name="Object 5"/>
          <p:cNvGraphicFramePr>
            <a:graphicFrameLocks noGrp="1" noChangeAspect="1"/>
          </p:cNvGraphicFramePr>
          <p:nvPr>
            <p:ph idx="1"/>
          </p:nvPr>
        </p:nvGraphicFramePr>
        <p:xfrm>
          <a:off x="1219200" y="2057400"/>
          <a:ext cx="6629400" cy="2994025"/>
        </p:xfrm>
        <a:graphic>
          <a:graphicData uri="http://schemas.openxmlformats.org/presentationml/2006/ole">
            <mc:AlternateContent xmlns:mc="http://schemas.openxmlformats.org/markup-compatibility/2006">
              <mc:Choice xmlns:v="urn:schemas-microsoft-com:vml" Requires="v">
                <p:oleObj spid="_x0000_s152600" name="Equation" r:id="rId3" imgW="1968500" imgH="889000" progId="Equation.3">
                  <p:embed/>
                </p:oleObj>
              </mc:Choice>
              <mc:Fallback>
                <p:oleObj name="Equation" r:id="rId3" imgW="1968500" imgH="889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6629400" cy="299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3" name="Rectangle 7"/>
          <p:cNvSpPr>
            <a:spLocks noChangeArrowheads="1"/>
          </p:cNvSpPr>
          <p:nvPr/>
        </p:nvSpPr>
        <p:spPr bwMode="auto">
          <a:xfrm>
            <a:off x="990600" y="5526088"/>
            <a:ext cx="72215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i-FI" altLang="en-US" sz="3600">
                <a:sym typeface="Symbol" panose="05050102010706020507" pitchFamily="18" charset="2"/>
              </a:rPr>
              <a:t>P(X  10) = 1 - P(X &gt; 10) = 0.3085</a:t>
            </a:r>
            <a:endParaRPr lang="en-US" altLang="en-US" sz="36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4980">
                                            <p:txEl>
                                              <p:pRg st="0" end="0"/>
                                            </p:txEl>
                                          </p:spTgt>
                                        </p:tgtEl>
                                        <p:attrNameLst>
                                          <p:attrName>style.visibility</p:attrName>
                                        </p:attrNameLst>
                                      </p:cBhvr>
                                      <p:to>
                                        <p:strVal val="visible"/>
                                      </p:to>
                                    </p:set>
                                    <p:animEffect transition="in" filter="wedge">
                                      <p:cBhvr>
                                        <p:cTn id="7" dur="2000"/>
                                        <p:tgtEl>
                                          <p:spTgt spid="254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54981"/>
                                        </p:tgtEl>
                                        <p:attrNameLst>
                                          <p:attrName>style.visibility</p:attrName>
                                        </p:attrNameLst>
                                      </p:cBhvr>
                                      <p:to>
                                        <p:strVal val="visible"/>
                                      </p:to>
                                    </p:set>
                                    <p:animEffect transition="in" filter="wedge">
                                      <p:cBhvr>
                                        <p:cTn id="12" dur="2000"/>
                                        <p:tgtEl>
                                          <p:spTgt spid="2549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254983">
                                            <p:txEl>
                                              <p:pRg st="0" end="0"/>
                                            </p:txEl>
                                          </p:spTgt>
                                        </p:tgtEl>
                                        <p:attrNameLst>
                                          <p:attrName>style.visibility</p:attrName>
                                        </p:attrNameLst>
                                      </p:cBhvr>
                                      <p:to>
                                        <p:strVal val="visible"/>
                                      </p:to>
                                    </p:set>
                                    <p:animEffect transition="in" filter="wedge">
                                      <p:cBhvr>
                                        <p:cTn id="17" dur="2000"/>
                                        <p:tgtEl>
                                          <p:spTgt spid="2549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84" name="Object 8"/>
          <p:cNvGraphicFramePr>
            <a:graphicFrameLocks noChangeAspect="1"/>
          </p:cNvGraphicFramePr>
          <p:nvPr/>
        </p:nvGraphicFramePr>
        <p:xfrm>
          <a:off x="457200" y="1562100"/>
          <a:ext cx="7996238" cy="2667000"/>
        </p:xfrm>
        <a:graphic>
          <a:graphicData uri="http://schemas.openxmlformats.org/presentationml/2006/ole">
            <mc:AlternateContent xmlns:mc="http://schemas.openxmlformats.org/markup-compatibility/2006">
              <mc:Choice xmlns:v="urn:schemas-microsoft-com:vml" Requires="v">
                <p:oleObj spid="_x0000_s153622" name="Equation" r:id="rId3" imgW="2667000" imgH="889000" progId="Equation.3">
                  <p:embed/>
                </p:oleObj>
              </mc:Choice>
              <mc:Fallback>
                <p:oleObj name="Equation" r:id="rId3" imgW="2667000" imgH="889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62100"/>
                        <a:ext cx="7996238"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4984"/>
                                        </p:tgtEl>
                                        <p:attrNameLst>
                                          <p:attrName>style.visibility</p:attrName>
                                        </p:attrNameLst>
                                      </p:cBhvr>
                                      <p:to>
                                        <p:strVal val="visible"/>
                                      </p:to>
                                    </p:set>
                                    <p:animEffect transition="in" filter="wedge">
                                      <p:cBhvr>
                                        <p:cTn id="7" dur="2000"/>
                                        <p:tgtEl>
                                          <p:spTgt spid="254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Rectangle 4"/>
          <p:cNvGraphicFramePr>
            <a:graphicFrameLocks noGrp="1"/>
          </p:cNvGraphicFramePr>
          <p:nvPr>
            <p:ph idx="1"/>
          </p:nvPr>
        </p:nvGraphicFramePr>
        <p:xfrm>
          <a:off x="4419600" y="3757613"/>
          <a:ext cx="0" cy="0"/>
        </p:xfrm>
        <a:graphic>
          <a:graphicData uri="http://schemas.openxmlformats.org/presentationml/2006/ole">
            <mc:AlternateContent xmlns:mc="http://schemas.openxmlformats.org/markup-compatibility/2006">
              <mc:Choice xmlns:v="urn:schemas-microsoft-com:vml" Requires="v">
                <p:oleObj spid="_x0000_s154667" name="Equation" r:id="rId3" imgW="0" imgH="0" progId="Equation.3">
                  <p:embed/>
                </p:oleObj>
              </mc:Choice>
              <mc:Fallback>
                <p:oleObj name="Equation" r:id="rId3"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19600" y="3757613"/>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5" name="Object 7"/>
          <p:cNvGraphicFramePr>
            <a:graphicFrameLocks noGrp="1" noChangeAspect="1"/>
          </p:cNvGraphicFramePr>
          <p:nvPr>
            <p:ph sz="quarter" idx="10"/>
          </p:nvPr>
        </p:nvGraphicFramePr>
        <p:xfrm>
          <a:off x="533400" y="1524000"/>
          <a:ext cx="8001000" cy="5181600"/>
        </p:xfrm>
        <a:graphic>
          <a:graphicData uri="http://schemas.openxmlformats.org/presentationml/2006/ole">
            <mc:AlternateContent xmlns:mc="http://schemas.openxmlformats.org/markup-compatibility/2006">
              <mc:Choice xmlns:v="urn:schemas-microsoft-com:vml" Requires="v">
                <p:oleObj spid="_x0000_s154668" name="Equation" r:id="rId4" imgW="2654300" imgH="1752600" progId="Equation.3">
                  <p:embed/>
                </p:oleObj>
              </mc:Choice>
              <mc:Fallback>
                <p:oleObj name="Equation" r:id="rId4" imgW="2654300" imgH="1752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8001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28" name="Rectangle 3"/>
          <p:cNvSpPr>
            <a:spLocks noGrp="1"/>
          </p:cNvSpPr>
          <p:nvPr>
            <p:ph type="body" sz="half" idx="4294967295"/>
          </p:nvPr>
        </p:nvSpPr>
        <p:spPr>
          <a:xfrm>
            <a:off x="0" y="533400"/>
            <a:ext cx="8153400" cy="1143000"/>
          </a:xfrm>
        </p:spPr>
        <p:txBody>
          <a:bodyPr/>
          <a:lstStyle/>
          <a:p>
            <a:pPr eaLnBrk="1" hangingPunct="1">
              <a:buFont typeface="Arial" panose="020B0604020202020204" pitchFamily="34" charset="0"/>
              <a:buNone/>
            </a:pPr>
            <a:r>
              <a:rPr lang="fi-FI" altLang="en-US" sz="4000" smtClean="0">
                <a:sym typeface="Symbol" panose="05050102010706020507" pitchFamily="18" charset="2"/>
              </a:rPr>
              <a:t>(ii) Find r, where P(X &gt; r) = 0.24</a:t>
            </a:r>
          </a:p>
          <a:p>
            <a:pPr eaLnBrk="1" hangingPunct="1">
              <a:buFont typeface="Arial" panose="020B0604020202020204" pitchFamily="34" charset="0"/>
              <a:buNone/>
            </a:pPr>
            <a:r>
              <a:rPr lang="en-US" altLang="en-US" sz="24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8055"/>
                                        </p:tgtEl>
                                        <p:attrNameLst>
                                          <p:attrName>style.visibility</p:attrName>
                                        </p:attrNameLst>
                                      </p:cBhvr>
                                      <p:to>
                                        <p:strVal val="visible"/>
                                      </p:to>
                                    </p:set>
                                    <p:animEffect transition="in" filter="wedge">
                                      <p:cBhvr>
                                        <p:cTn id="7" dur="20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290888" y="5303838"/>
            <a:ext cx="1219200" cy="381000"/>
          </a:xfrm>
          <a:prstGeom prst="roundRect">
            <a:avLst/>
          </a:prstGeom>
          <a:noFill/>
          <a:ln>
            <a:solidFill>
              <a:srgbClr val="E826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ounded Rectangle 5"/>
          <p:cNvSpPr/>
          <p:nvPr/>
        </p:nvSpPr>
        <p:spPr>
          <a:xfrm>
            <a:off x="838200" y="5334000"/>
            <a:ext cx="609600" cy="30480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ounded Rectangle 6"/>
          <p:cNvSpPr/>
          <p:nvPr/>
        </p:nvSpPr>
        <p:spPr>
          <a:xfrm>
            <a:off x="3581400" y="2209800"/>
            <a:ext cx="762000" cy="38100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5654" name="TextBox 7"/>
          <p:cNvSpPr txBox="1">
            <a:spLocks noChangeArrowheads="1"/>
          </p:cNvSpPr>
          <p:nvPr/>
        </p:nvSpPr>
        <p:spPr bwMode="auto">
          <a:xfrm>
            <a:off x="457200" y="573088"/>
            <a:ext cx="6324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ym typeface="Symbol" panose="05050102010706020507" pitchFamily="18" charset="2"/>
              </a:rPr>
              <a:t></a:t>
            </a:r>
            <a:r>
              <a:rPr lang="en-US" altLang="en-US" sz="3600"/>
              <a:t>r = 0.71 </a:t>
            </a:r>
            <a:r>
              <a:rPr lang="en-US" altLang="en-US" sz="3600">
                <a:sym typeface="Symbol" panose="05050102010706020507" pitchFamily="18" charset="2"/>
              </a:rPr>
              <a:t> 4 + 12 = 14.84  </a:t>
            </a: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2" name="Object 4"/>
          <p:cNvGraphicFramePr>
            <a:graphicFrameLocks noGrp="1" noChangeAspect="1"/>
          </p:cNvGraphicFramePr>
          <p:nvPr>
            <p:ph idx="1"/>
          </p:nvPr>
        </p:nvGraphicFramePr>
        <p:xfrm>
          <a:off x="533400" y="1304925"/>
          <a:ext cx="6096000" cy="1285875"/>
        </p:xfrm>
        <a:graphic>
          <a:graphicData uri="http://schemas.openxmlformats.org/presentationml/2006/ole">
            <mc:AlternateContent xmlns:mc="http://schemas.openxmlformats.org/markup-compatibility/2006">
              <mc:Choice xmlns:v="urn:schemas-microsoft-com:vml" Requires="v">
                <p:oleObj spid="_x0000_s128042" name="Equation" r:id="rId3" imgW="2349500" imgH="495300" progId="Equation.3">
                  <p:embed/>
                </p:oleObj>
              </mc:Choice>
              <mc:Fallback>
                <p:oleObj name="Equation" r:id="rId3" imgW="23495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04925"/>
                        <a:ext cx="60960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74" name="Object 6"/>
          <p:cNvGraphicFramePr>
            <a:graphicFrameLocks noGrp="1" noChangeAspect="1"/>
          </p:cNvGraphicFramePr>
          <p:nvPr>
            <p:ph sz="quarter" idx="10"/>
          </p:nvPr>
        </p:nvGraphicFramePr>
        <p:xfrm>
          <a:off x="685800" y="2498725"/>
          <a:ext cx="5715000" cy="4171950"/>
        </p:xfrm>
        <a:graphic>
          <a:graphicData uri="http://schemas.openxmlformats.org/presentationml/2006/ole">
            <mc:AlternateContent xmlns:mc="http://schemas.openxmlformats.org/markup-compatibility/2006">
              <mc:Choice xmlns:v="urn:schemas-microsoft-com:vml" Requires="v">
                <p:oleObj spid="_x0000_s128043" name="Equation" r:id="rId5" imgW="2120900" imgH="1549400" progId="Equation.3">
                  <p:embed/>
                </p:oleObj>
              </mc:Choice>
              <mc:Fallback>
                <p:oleObj name="Equation" r:id="rId5" imgW="2120900" imgH="1549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498725"/>
                        <a:ext cx="5715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wedge">
                                      <p:cBhvr>
                                        <p:cTn id="7" dur="2000"/>
                                        <p:tgtEl>
                                          <p:spTgt spid="237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37574"/>
                                        </p:tgtEl>
                                        <p:attrNameLst>
                                          <p:attrName>style.visibility</p:attrName>
                                        </p:attrNameLst>
                                      </p:cBhvr>
                                      <p:to>
                                        <p:strVal val="visible"/>
                                      </p:to>
                                    </p:set>
                                    <p:animEffect transition="in" filter="wedge">
                                      <p:cBhvr>
                                        <p:cTn id="12" dur="2000"/>
                                        <p:tgtEl>
                                          <p:spTgt spid="237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9"/>
          <p:cNvGraphicFramePr>
            <a:graphicFrameLocks noGrp="1" noChangeAspect="1"/>
          </p:cNvGraphicFramePr>
          <p:nvPr>
            <p:ph idx="1"/>
          </p:nvPr>
        </p:nvGraphicFramePr>
        <p:xfrm>
          <a:off x="457200" y="3048000"/>
          <a:ext cx="6683375" cy="1447800"/>
        </p:xfrm>
        <a:graphic>
          <a:graphicData uri="http://schemas.openxmlformats.org/presentationml/2006/ole">
            <mc:AlternateContent xmlns:mc="http://schemas.openxmlformats.org/markup-compatibility/2006">
              <mc:Choice xmlns:v="urn:schemas-microsoft-com:vml" Requires="v">
                <p:oleObj spid="_x0000_s156736" name="Equation" r:id="rId3" imgW="1993900" imgH="431800" progId="Equation.3">
                  <p:embed/>
                </p:oleObj>
              </mc:Choice>
              <mc:Fallback>
                <p:oleObj name="Equation" r:id="rId3" imgW="19939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66833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2" name="Rectangle 3"/>
          <p:cNvSpPr>
            <a:spLocks noGrp="1"/>
          </p:cNvSpPr>
          <p:nvPr>
            <p:ph sz="quarter" idx="10"/>
          </p:nvPr>
        </p:nvSpPr>
        <p:spPr>
          <a:xfrm>
            <a:off x="304800" y="685800"/>
            <a:ext cx="8305800" cy="2362200"/>
          </a:xfrm>
        </p:spPr>
        <p:txBody>
          <a:bodyPr>
            <a:normAutofit lnSpcReduction="10000"/>
          </a:bodyPr>
          <a:lstStyle/>
          <a:p>
            <a:pPr eaLnBrk="1" hangingPunct="1">
              <a:lnSpc>
                <a:spcPct val="100000"/>
              </a:lnSpc>
              <a:buFont typeface="Arial" charset="0"/>
              <a:buNone/>
              <a:defRPr/>
            </a:pPr>
            <a:r>
              <a:rPr lang="fi-FI" sz="4000" b="0" dirty="0" smtClean="0">
                <a:sym typeface="Symbol" pitchFamily="18" charset="2"/>
              </a:rPr>
              <a:t>(iii) Find a and b, </a:t>
            </a:r>
          </a:p>
          <a:p>
            <a:pPr eaLnBrk="1" hangingPunct="1">
              <a:lnSpc>
                <a:spcPct val="100000"/>
              </a:lnSpc>
              <a:buFont typeface="Arial" charset="0"/>
              <a:buNone/>
              <a:defRPr/>
            </a:pPr>
            <a:r>
              <a:rPr lang="fi-FI" sz="4000" b="0" dirty="0" smtClean="0">
                <a:sym typeface="Symbol" pitchFamily="18" charset="2"/>
              </a:rPr>
              <a:t>      where P(a &lt; X &lt; b) = 0.50  </a:t>
            </a:r>
          </a:p>
          <a:p>
            <a:pPr eaLnBrk="1" hangingPunct="1">
              <a:lnSpc>
                <a:spcPct val="100000"/>
              </a:lnSpc>
              <a:buFont typeface="Arial" charset="0"/>
              <a:buNone/>
              <a:defRPr/>
            </a:pPr>
            <a:r>
              <a:rPr lang="fi-FI" sz="4000" b="0" dirty="0" smtClean="0">
                <a:sym typeface="Symbol" pitchFamily="18" charset="2"/>
              </a:rPr>
              <a:t>      and P(X &gt; b) = 0.25</a:t>
            </a:r>
          </a:p>
          <a:p>
            <a:pPr eaLnBrk="1" hangingPunct="1">
              <a:lnSpc>
                <a:spcPct val="100000"/>
              </a:lnSpc>
              <a:buFont typeface="Arial" charset="0"/>
              <a:buNone/>
              <a:defRPr/>
            </a:pPr>
            <a:r>
              <a:rPr lang="fi-FI" sz="4000" b="0" dirty="0" smtClean="0">
                <a:sym typeface="Symbol" pitchFamily="18" charset="2"/>
              </a:rPr>
              <a:t>Solution:</a:t>
            </a:r>
          </a:p>
        </p:txBody>
      </p:sp>
      <p:sp>
        <p:nvSpPr>
          <p:cNvPr id="156676" name="Rectangle 8"/>
          <p:cNvSpPr>
            <a:spLocks noChangeArrowheads="1"/>
          </p:cNvSpPr>
          <p:nvPr/>
        </p:nvSpPr>
        <p:spPr bwMode="auto">
          <a:xfrm>
            <a:off x="762000" y="4495800"/>
            <a:ext cx="7162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fi-FI" altLang="en-US" sz="1800">
                <a:sym typeface="Symbol" panose="05050102010706020507" pitchFamily="18" charset="2"/>
              </a:rPr>
              <a:t>                         </a:t>
            </a:r>
          </a:p>
          <a:p>
            <a:pPr eaLnBrk="1" hangingPunct="1">
              <a:spcBef>
                <a:spcPct val="50000"/>
              </a:spcBef>
            </a:pPr>
            <a:endParaRPr lang="en-US" altLang="en-US" sz="4000">
              <a:latin typeface="Calibri" panose="020F0502020204030204" pitchFamily="34" charset="0"/>
            </a:endParaRPr>
          </a:p>
        </p:txBody>
      </p:sp>
      <p:graphicFrame>
        <p:nvGraphicFramePr>
          <p:cNvPr id="156677" name="Object 12"/>
          <p:cNvGraphicFramePr>
            <a:graphicFrameLocks noChangeAspect="1"/>
          </p:cNvGraphicFramePr>
          <p:nvPr/>
        </p:nvGraphicFramePr>
        <p:xfrm>
          <a:off x="1087438" y="4367213"/>
          <a:ext cx="3103562" cy="1228725"/>
        </p:xfrm>
        <a:graphic>
          <a:graphicData uri="http://schemas.openxmlformats.org/presentationml/2006/ole">
            <mc:AlternateContent xmlns:mc="http://schemas.openxmlformats.org/markup-compatibility/2006">
              <mc:Choice xmlns:v="urn:schemas-microsoft-com:vml" Requires="v">
                <p:oleObj spid="_x0000_s156737" name="Equation" r:id="rId5" imgW="1091726" imgH="431613" progId="Equation.3">
                  <p:embed/>
                </p:oleObj>
              </mc:Choice>
              <mc:Fallback>
                <p:oleObj name="Equation" r:id="rId5" imgW="1091726" imgH="43161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8" y="4367213"/>
                        <a:ext cx="3103562"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8" name="Object 14"/>
          <p:cNvGraphicFramePr>
            <a:graphicFrameLocks noChangeAspect="1"/>
          </p:cNvGraphicFramePr>
          <p:nvPr/>
        </p:nvGraphicFramePr>
        <p:xfrm>
          <a:off x="1163638" y="5467350"/>
          <a:ext cx="5548312" cy="1162050"/>
        </p:xfrm>
        <a:graphic>
          <a:graphicData uri="http://schemas.openxmlformats.org/presentationml/2006/ole">
            <mc:AlternateContent xmlns:mc="http://schemas.openxmlformats.org/markup-compatibility/2006">
              <mc:Choice xmlns:v="urn:schemas-microsoft-com:vml" Requires="v">
                <p:oleObj spid="_x0000_s156738" name="Equation" r:id="rId7" imgW="1879600" imgH="393700" progId="Equation.3">
                  <p:embed/>
                </p:oleObj>
              </mc:Choice>
              <mc:Fallback>
                <p:oleObj name="Equation" r:id="rId7" imgW="1879600" imgH="3937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638" y="5467350"/>
                        <a:ext cx="5548312"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5"/>
          <p:cNvGrpSpPr>
            <a:grpSpLocks/>
          </p:cNvGrpSpPr>
          <p:nvPr/>
        </p:nvGrpSpPr>
        <p:grpSpPr bwMode="auto">
          <a:xfrm>
            <a:off x="304800" y="1524000"/>
            <a:ext cx="8534400" cy="4495800"/>
            <a:chOff x="609600" y="1905000"/>
            <a:chExt cx="6143625" cy="3295650"/>
          </a:xfrm>
        </p:grpSpPr>
        <p:pic>
          <p:nvPicPr>
            <p:cNvPr id="1577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10953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19990"/>
              <a:ext cx="507682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ounded Rectangle 6"/>
          <p:cNvSpPr/>
          <p:nvPr/>
        </p:nvSpPr>
        <p:spPr>
          <a:xfrm>
            <a:off x="4800600" y="4343400"/>
            <a:ext cx="990600" cy="381000"/>
          </a:xfrm>
          <a:prstGeom prst="roundRect">
            <a:avLst/>
          </a:prstGeom>
          <a:noFill/>
          <a:ln>
            <a:solidFill>
              <a:srgbClr val="E826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z</a:t>
            </a:r>
          </a:p>
        </p:txBody>
      </p:sp>
      <p:sp>
        <p:nvSpPr>
          <p:cNvPr id="8" name="Rounded Rectangle 7"/>
          <p:cNvSpPr/>
          <p:nvPr/>
        </p:nvSpPr>
        <p:spPr>
          <a:xfrm>
            <a:off x="4800600" y="1524000"/>
            <a:ext cx="914400" cy="533400"/>
          </a:xfrm>
          <a:prstGeom prst="roundRect">
            <a:avLst/>
          </a:prstGeom>
          <a:noFill/>
          <a:ln>
            <a:solidFill>
              <a:srgbClr val="E826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ounded Rectangle 8"/>
          <p:cNvSpPr/>
          <p:nvPr/>
        </p:nvSpPr>
        <p:spPr>
          <a:xfrm>
            <a:off x="700088" y="4359275"/>
            <a:ext cx="685800" cy="381000"/>
          </a:xfrm>
          <a:prstGeom prst="roundRect">
            <a:avLst/>
          </a:prstGeom>
          <a:noFill/>
          <a:ln>
            <a:solidFill>
              <a:srgbClr val="E826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8"/>
          <p:cNvSpPr>
            <a:spLocks noChangeArrowheads="1"/>
          </p:cNvSpPr>
          <p:nvPr/>
        </p:nvSpPr>
        <p:spPr bwMode="auto">
          <a:xfrm>
            <a:off x="762000" y="4495800"/>
            <a:ext cx="7162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fi-FI" altLang="en-US" sz="1800">
                <a:sym typeface="Symbol" panose="05050102010706020507" pitchFamily="18" charset="2"/>
              </a:rPr>
              <a:t>                         </a:t>
            </a:r>
          </a:p>
          <a:p>
            <a:pPr eaLnBrk="1" hangingPunct="1">
              <a:spcBef>
                <a:spcPct val="50000"/>
              </a:spcBef>
            </a:pPr>
            <a:endParaRPr lang="en-US" altLang="en-US" sz="4000">
              <a:latin typeface="Calibri" panose="020F0502020204030204" pitchFamily="34" charset="0"/>
            </a:endParaRPr>
          </a:p>
        </p:txBody>
      </p:sp>
      <p:sp>
        <p:nvSpPr>
          <p:cNvPr id="158723" name="Text Box 10"/>
          <p:cNvSpPr txBox="1">
            <a:spLocks noChangeArrowheads="1"/>
          </p:cNvSpPr>
          <p:nvPr/>
        </p:nvSpPr>
        <p:spPr bwMode="auto">
          <a:xfrm>
            <a:off x="381000" y="2895600"/>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000">
                <a:sym typeface="Symbol" panose="05050102010706020507" pitchFamily="18" charset="2"/>
              </a:rPr>
              <a:t>Mean = 12,  = 4, b = ?</a:t>
            </a:r>
          </a:p>
        </p:txBody>
      </p:sp>
      <p:graphicFrame>
        <p:nvGraphicFramePr>
          <p:cNvPr id="158724" name="Object 11"/>
          <p:cNvGraphicFramePr>
            <a:graphicFrameLocks noChangeAspect="1"/>
          </p:cNvGraphicFramePr>
          <p:nvPr/>
        </p:nvGraphicFramePr>
        <p:xfrm>
          <a:off x="457200" y="1447800"/>
          <a:ext cx="6108700" cy="1279525"/>
        </p:xfrm>
        <a:graphic>
          <a:graphicData uri="http://schemas.openxmlformats.org/presentationml/2006/ole">
            <mc:AlternateContent xmlns:mc="http://schemas.openxmlformats.org/markup-compatibility/2006">
              <mc:Choice xmlns:v="urn:schemas-microsoft-com:vml" Requires="v">
                <p:oleObj spid="_x0000_s158765" name="Equation" r:id="rId3" imgW="1879600" imgH="393700" progId="Equation.3">
                  <p:embed/>
                </p:oleObj>
              </mc:Choice>
              <mc:Fallback>
                <p:oleObj name="Equation" r:id="rId3" imgW="1879600" imgH="393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61087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ontent Placeholder 8"/>
          <p:cNvSpPr>
            <a:spLocks noGrp="1"/>
          </p:cNvSpPr>
          <p:nvPr>
            <p:ph sz="quarter" idx="10"/>
          </p:nvPr>
        </p:nvSpPr>
        <p:spPr/>
        <p:txBody>
          <a:bodyPr/>
          <a:lstStyle/>
          <a:p>
            <a:pPr>
              <a:buFont typeface="Arial" charset="0"/>
              <a:buNone/>
              <a:defRPr/>
            </a:pPr>
            <a:endParaRPr lang="en-US"/>
          </a:p>
        </p:txBody>
      </p:sp>
      <p:graphicFrame>
        <p:nvGraphicFramePr>
          <p:cNvPr id="158726" name="Object 6"/>
          <p:cNvGraphicFramePr>
            <a:graphicFrameLocks noChangeAspect="1"/>
          </p:cNvGraphicFramePr>
          <p:nvPr/>
        </p:nvGraphicFramePr>
        <p:xfrm>
          <a:off x="298450" y="3886200"/>
          <a:ext cx="6086475" cy="685800"/>
        </p:xfrm>
        <a:graphic>
          <a:graphicData uri="http://schemas.openxmlformats.org/presentationml/2006/ole">
            <mc:AlternateContent xmlns:mc="http://schemas.openxmlformats.org/markup-compatibility/2006">
              <mc:Choice xmlns:v="urn:schemas-microsoft-com:vml" Requires="v">
                <p:oleObj spid="_x0000_s158766" name="Equation" r:id="rId5" imgW="1803400" imgH="203200" progId="Equation.3">
                  <p:embed/>
                </p:oleObj>
              </mc:Choice>
              <mc:Fallback>
                <p:oleObj name="Equation" r:id="rId5" imgW="18034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 y="3886200"/>
                        <a:ext cx="6086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5"/>
          <p:cNvGraphicFramePr>
            <a:graphicFrameLocks noGrp="1" noChangeAspect="1"/>
          </p:cNvGraphicFramePr>
          <p:nvPr>
            <p:ph idx="1"/>
          </p:nvPr>
        </p:nvGraphicFramePr>
        <p:xfrm>
          <a:off x="228600" y="1295400"/>
          <a:ext cx="8624888" cy="1363663"/>
        </p:xfrm>
        <a:graphic>
          <a:graphicData uri="http://schemas.openxmlformats.org/presentationml/2006/ole">
            <mc:AlternateContent xmlns:mc="http://schemas.openxmlformats.org/markup-compatibility/2006">
              <mc:Choice xmlns:v="urn:schemas-microsoft-com:vml" Requires="v">
                <p:oleObj spid="_x0000_s159806" name="Equation" r:id="rId3" imgW="2730500" imgH="431800" progId="Equation.3">
                  <p:embed/>
                </p:oleObj>
              </mc:Choice>
              <mc:Fallback>
                <p:oleObj name="Equation" r:id="rId3" imgW="27305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95400"/>
                        <a:ext cx="8624888" cy="13636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19" name="Object 3"/>
          <p:cNvGraphicFramePr>
            <a:graphicFrameLocks noChangeAspect="1"/>
          </p:cNvGraphicFramePr>
          <p:nvPr/>
        </p:nvGraphicFramePr>
        <p:xfrm>
          <a:off x="565150" y="2914650"/>
          <a:ext cx="7391400" cy="1504950"/>
        </p:xfrm>
        <a:graphic>
          <a:graphicData uri="http://schemas.openxmlformats.org/presentationml/2006/ole">
            <mc:AlternateContent xmlns:mc="http://schemas.openxmlformats.org/markup-compatibility/2006">
              <mc:Choice xmlns:v="urn:schemas-microsoft-com:vml" Requires="v">
                <p:oleObj spid="_x0000_s159807" name="Equation" r:id="rId5" imgW="2120900" imgH="431800" progId="Equation.3">
                  <p:embed/>
                </p:oleObj>
              </mc:Choice>
              <mc:Fallback>
                <p:oleObj name="Equation" r:id="rId5" imgW="21209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 y="2914650"/>
                        <a:ext cx="73914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0" name="Object 4"/>
          <p:cNvGraphicFramePr>
            <a:graphicFrameLocks noChangeAspect="1"/>
          </p:cNvGraphicFramePr>
          <p:nvPr/>
        </p:nvGraphicFramePr>
        <p:xfrm>
          <a:off x="206375" y="4343400"/>
          <a:ext cx="8023225" cy="2057400"/>
        </p:xfrm>
        <a:graphic>
          <a:graphicData uri="http://schemas.openxmlformats.org/presentationml/2006/ole">
            <mc:AlternateContent xmlns:mc="http://schemas.openxmlformats.org/markup-compatibility/2006">
              <mc:Choice xmlns:v="urn:schemas-microsoft-com:vml" Requires="v">
                <p:oleObj spid="_x0000_s159808" name="Equation" r:id="rId7" imgW="2476500" imgH="635000" progId="Equation.3">
                  <p:embed/>
                </p:oleObj>
              </mc:Choice>
              <mc:Fallback>
                <p:oleObj name="Equation" r:id="rId7" imgW="2476500" imgH="635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 y="4343400"/>
                        <a:ext cx="80232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amond(in)">
                                      <p:cBhvr>
                                        <p:cTn id="7" dur="20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 calcmode="lin" valueType="num">
                                      <p:cBhvr additive="base">
                                        <p:cTn id="12" dur="500" fill="hold"/>
                                        <p:tgtEl>
                                          <p:spTgt spid="162819"/>
                                        </p:tgtEl>
                                        <p:attrNameLst>
                                          <p:attrName>ppt_x</p:attrName>
                                        </p:attrNameLst>
                                      </p:cBhvr>
                                      <p:tavLst>
                                        <p:tav tm="0">
                                          <p:val>
                                            <p:strVal val="0-#ppt_w/2"/>
                                          </p:val>
                                        </p:tav>
                                        <p:tav tm="100000">
                                          <p:val>
                                            <p:strVal val="#ppt_x"/>
                                          </p:val>
                                        </p:tav>
                                      </p:tavLst>
                                    </p:anim>
                                    <p:anim calcmode="lin" valueType="num">
                                      <p:cBhvr additive="base">
                                        <p:cTn id="13" dur="500" fill="hold"/>
                                        <p:tgtEl>
                                          <p:spTgt spid="16281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62820"/>
                                        </p:tgtEl>
                                        <p:attrNameLst>
                                          <p:attrName>style.visibility</p:attrName>
                                        </p:attrNameLst>
                                      </p:cBhvr>
                                      <p:to>
                                        <p:strVal val="visible"/>
                                      </p:to>
                                    </p:set>
                                    <p:anim calcmode="lin" valueType="num">
                                      <p:cBhvr additive="base">
                                        <p:cTn id="18" dur="500" fill="hold"/>
                                        <p:tgtEl>
                                          <p:spTgt spid="162820"/>
                                        </p:tgtEl>
                                        <p:attrNameLst>
                                          <p:attrName>ppt_x</p:attrName>
                                        </p:attrNameLst>
                                      </p:cBhvr>
                                      <p:tavLst>
                                        <p:tav tm="0">
                                          <p:val>
                                            <p:strVal val="0-#ppt_w/2"/>
                                          </p:val>
                                        </p:tav>
                                        <p:tav tm="100000">
                                          <p:val>
                                            <p:strVal val="#ppt_x"/>
                                          </p:val>
                                        </p:tav>
                                      </p:tavLst>
                                    </p:anim>
                                    <p:anim calcmode="lin" valueType="num">
                                      <p:cBhvr additive="base">
                                        <p:cTn id="19"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idx="1"/>
          </p:nvPr>
        </p:nvSpPr>
        <p:spPr>
          <a:xfrm>
            <a:off x="304800" y="1493838"/>
            <a:ext cx="8229600" cy="4525962"/>
          </a:xfrm>
        </p:spPr>
        <p:txBody>
          <a:bodyPr/>
          <a:lstStyle/>
          <a:p>
            <a:pPr marL="0" indent="0" algn="just">
              <a:buFont typeface="Arial" charset="0"/>
              <a:buNone/>
              <a:defRPr/>
            </a:pPr>
            <a:r>
              <a:rPr lang="en-US" sz="3600" dirty="0" smtClean="0"/>
              <a:t>If  X is normal   random variable  with  P(X ≤ 35) = 0.07  &amp; P(X ≤ 63) = 0.89</a:t>
            </a:r>
          </a:p>
          <a:p>
            <a:pPr>
              <a:buFont typeface="Arial" charset="0"/>
              <a:buNone/>
              <a:defRPr/>
            </a:pPr>
            <a:r>
              <a:rPr lang="en-US" sz="3600" dirty="0" smtClean="0"/>
              <a:t>Find  mean &amp; standard deviation of X.</a:t>
            </a:r>
          </a:p>
        </p:txBody>
      </p:sp>
      <p:sp>
        <p:nvSpPr>
          <p:cNvPr id="3" name="Content Placeholder 2"/>
          <p:cNvSpPr>
            <a:spLocks noGrp="1"/>
          </p:cNvSpPr>
          <p:nvPr>
            <p:ph sz="quarter" idx="10"/>
          </p:nvPr>
        </p:nvSpPr>
        <p:spPr/>
        <p:txBody>
          <a:bodyPr/>
          <a:lstStyle/>
          <a:p>
            <a:pPr>
              <a:buFont typeface="Arial" charset="0"/>
              <a:buNone/>
              <a:defRPr/>
            </a:pPr>
            <a:r>
              <a:rPr lang="en-US" dirty="0" smtClean="0"/>
              <a:t>Example </a:t>
            </a:r>
            <a:endParaRPr lang="en-US" dirty="0"/>
          </a:p>
        </p:txBody>
      </p:sp>
      <p:sp>
        <p:nvSpPr>
          <p:cNvPr id="2" name="TextBox 1"/>
          <p:cNvSpPr txBox="1">
            <a:spLocks noRot="1" noChangeAspect="1" noMove="1" noResize="1" noEditPoints="1" noAdjustHandles="1" noChangeArrowheads="1" noChangeShapeType="1" noTextEdit="1"/>
          </p:cNvSpPr>
          <p:nvPr/>
        </p:nvSpPr>
        <p:spPr>
          <a:xfrm>
            <a:off x="1428016" y="3962400"/>
            <a:ext cx="3829784" cy="1517595"/>
          </a:xfrm>
          <a:prstGeom prst="rect">
            <a:avLst/>
          </a:prstGeom>
          <a:blipFill>
            <a:blip r:embed="rId2"/>
            <a:stretch>
              <a:fillRect t="-1606"/>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1"/>
          <p:cNvSpPr>
            <a:spLocks noGrp="1"/>
          </p:cNvSpPr>
          <p:nvPr>
            <p:ph idx="1"/>
          </p:nvPr>
        </p:nvSpPr>
        <p:spPr>
          <a:xfrm>
            <a:off x="290513" y="1295400"/>
            <a:ext cx="8610600" cy="5562600"/>
          </a:xfrm>
        </p:spPr>
        <p:txBody>
          <a:bodyPr/>
          <a:lstStyle/>
          <a:p>
            <a:pPr marL="0" indent="0" algn="just" fontAlgn="base">
              <a:spcAft>
                <a:spcPct val="0"/>
              </a:spcAft>
            </a:pPr>
            <a:r>
              <a:rPr lang="en-US" altLang="en-US" sz="3100" smtClean="0"/>
              <a:t>Most galaxies take the form of a flatten disc, with the major part of the light coming from this very thin fundamental plane. The degree of flattening differs from galaxy to galaxy. In the Milky Way Galaxy most gases are concentrated near the center of the fundamental plane. Let X denote the perpendicular distance from this center to a gaseous mass. X is normally distributed with mean  0 and standard deviation 100 parsecs. (A parsec is equal to approximately 19.2 trillion miles.)</a:t>
            </a:r>
          </a:p>
        </p:txBody>
      </p:sp>
      <p:sp>
        <p:nvSpPr>
          <p:cNvPr id="3" name="Content Placeholder 2"/>
          <p:cNvSpPr>
            <a:spLocks noGrp="1"/>
          </p:cNvSpPr>
          <p:nvPr>
            <p:ph sz="quarter" idx="10"/>
          </p:nvPr>
        </p:nvSpPr>
        <p:spPr/>
        <p:txBody>
          <a:bodyPr/>
          <a:lstStyle/>
          <a:p>
            <a:pPr>
              <a:defRPr/>
            </a:pPr>
            <a:r>
              <a:rPr lang="en-US" dirty="0" smtClean="0"/>
              <a:t>Section 4.4, page no 145, 41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Content Placeholder 1"/>
          <p:cNvSpPr>
            <a:spLocks noGrp="1"/>
          </p:cNvSpPr>
          <p:nvPr>
            <p:ph idx="1"/>
          </p:nvPr>
        </p:nvSpPr>
        <p:spPr>
          <a:xfrm>
            <a:off x="304800" y="1295400"/>
            <a:ext cx="8229600" cy="5059363"/>
          </a:xfrm>
        </p:spPr>
        <p:txBody>
          <a:bodyPr/>
          <a:lstStyle/>
          <a:p>
            <a:pPr marL="514350" indent="-514350" algn="just" fontAlgn="base">
              <a:spcAft>
                <a:spcPct val="0"/>
              </a:spcAft>
              <a:buFont typeface="Arial" pitchFamily="34" charset="0"/>
              <a:buAutoNum type="alphaLcParenBoth"/>
            </a:pPr>
            <a:r>
              <a:rPr lang="en-US" altLang="en-US" sz="2800" smtClean="0"/>
              <a:t>Sketch a graph of the density for X. Indicate on this graph the probability that a gaseous mass is located within 200 parsecs of the center of the fundamental plane. Find this probability.</a:t>
            </a:r>
          </a:p>
          <a:p>
            <a:pPr marL="514350" indent="-514350" algn="just" fontAlgn="base">
              <a:spcAft>
                <a:spcPct val="0"/>
              </a:spcAft>
              <a:buFont typeface="Arial" pitchFamily="34" charset="0"/>
              <a:buAutoNum type="alphaLcParenBoth"/>
            </a:pPr>
            <a:r>
              <a:rPr lang="en-US" altLang="en-US" sz="2800" smtClean="0"/>
              <a:t>Approximately what percentage of the gaseous masses are located more than 250 parsecs from the center of the plane?</a:t>
            </a:r>
          </a:p>
          <a:p>
            <a:pPr marL="514350" indent="-514350" algn="just" fontAlgn="base">
              <a:spcAft>
                <a:spcPct val="0"/>
              </a:spcAft>
              <a:buFont typeface="Arial" pitchFamily="34" charset="0"/>
              <a:buAutoNum type="alphaLcParenBoth"/>
            </a:pPr>
            <a:r>
              <a:rPr lang="en-US" altLang="en-US" sz="2800" smtClean="0"/>
              <a:t>What distance has the property that 20% of the gaseous masses are at least this far from the fundamental plane?</a:t>
            </a:r>
          </a:p>
          <a:p>
            <a:pPr marL="514350" indent="-514350" fontAlgn="base">
              <a:spcAft>
                <a:spcPct val="0"/>
              </a:spcAft>
              <a:buFont typeface="Arial" pitchFamily="34" charset="0"/>
              <a:buAutoNum type="alphaLcParenBoth"/>
            </a:pPr>
            <a:r>
              <a:rPr lang="en-US" altLang="en-US" sz="2800" smtClean="0"/>
              <a:t>What is the moment generating function for X?</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52400" y="949325"/>
            <a:ext cx="8610600" cy="5332413"/>
            <a:chOff x="228600" y="1239354"/>
            <a:chExt cx="8610600" cy="5332956"/>
          </a:xfrm>
        </p:grpSpPr>
        <p:pic>
          <p:nvPicPr>
            <p:cNvPr id="1638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39354"/>
              <a:ext cx="8610600" cy="531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57" name="TextBox 4"/>
            <p:cNvSpPr txBox="1">
              <a:spLocks noChangeArrowheads="1"/>
            </p:cNvSpPr>
            <p:nvPr/>
          </p:nvSpPr>
          <p:spPr bwMode="auto">
            <a:xfrm>
              <a:off x="2286000" y="6172200"/>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- 500</a:t>
              </a:r>
            </a:p>
          </p:txBody>
        </p:sp>
        <p:sp>
          <p:nvSpPr>
            <p:cNvPr id="163858" name="TextBox 5"/>
            <p:cNvSpPr txBox="1">
              <a:spLocks noChangeArrowheads="1"/>
            </p:cNvSpPr>
            <p:nvPr/>
          </p:nvSpPr>
          <p:spPr bwMode="auto">
            <a:xfrm>
              <a:off x="6096000" y="6172200"/>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500</a:t>
              </a:r>
            </a:p>
          </p:txBody>
        </p:sp>
      </p:grpSp>
      <p:cxnSp>
        <p:nvCxnSpPr>
          <p:cNvPr id="9" name="Straight Connector 8"/>
          <p:cNvCxnSpPr/>
          <p:nvPr/>
        </p:nvCxnSpPr>
        <p:spPr>
          <a:xfrm rot="16200000" flipH="1">
            <a:off x="3017838" y="3960813"/>
            <a:ext cx="4495800" cy="76200"/>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524001" y="4037012"/>
            <a:ext cx="4572000" cy="3175"/>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4343400" y="609600"/>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a) P[-200 &lt; X&lt;200]</a:t>
            </a:r>
          </a:p>
        </p:txBody>
      </p:sp>
      <p:cxnSp>
        <p:nvCxnSpPr>
          <p:cNvPr id="22" name="Straight Arrow Connector 21"/>
          <p:cNvCxnSpPr/>
          <p:nvPr/>
        </p:nvCxnSpPr>
        <p:spPr>
          <a:xfrm rot="5400000">
            <a:off x="4610100" y="1485900"/>
            <a:ext cx="762000" cy="533400"/>
          </a:xfrm>
          <a:prstGeom prst="straightConnector1">
            <a:avLst/>
          </a:prstGeom>
          <a:ln w="25400">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381000" y="609600"/>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b) P[|X| &gt; 250]</a:t>
            </a:r>
          </a:p>
        </p:txBody>
      </p:sp>
      <p:cxnSp>
        <p:nvCxnSpPr>
          <p:cNvPr id="25" name="Straight Arrow Connector 24"/>
          <p:cNvCxnSpPr/>
          <p:nvPr/>
        </p:nvCxnSpPr>
        <p:spPr>
          <a:xfrm>
            <a:off x="2286000" y="1143000"/>
            <a:ext cx="838200" cy="2819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19400" y="1143000"/>
            <a:ext cx="3048000" cy="2590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3850" name="TextBox 2"/>
          <p:cNvSpPr txBox="1">
            <a:spLocks noChangeArrowheads="1"/>
          </p:cNvSpPr>
          <p:nvPr/>
        </p:nvSpPr>
        <p:spPr bwMode="auto">
          <a:xfrm>
            <a:off x="4984750" y="588327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200</a:t>
            </a:r>
          </a:p>
        </p:txBody>
      </p:sp>
      <p:sp>
        <p:nvSpPr>
          <p:cNvPr id="163851" name="TextBox 3"/>
          <p:cNvSpPr txBox="1">
            <a:spLocks noChangeArrowheads="1"/>
          </p:cNvSpPr>
          <p:nvPr/>
        </p:nvSpPr>
        <p:spPr bwMode="auto">
          <a:xfrm>
            <a:off x="3770313" y="5905500"/>
            <a:ext cx="83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-200</a:t>
            </a:r>
          </a:p>
        </p:txBody>
      </p:sp>
      <p:cxnSp>
        <p:nvCxnSpPr>
          <p:cNvPr id="6" name="Straight Connector 5"/>
          <p:cNvCxnSpPr/>
          <p:nvPr/>
        </p:nvCxnSpPr>
        <p:spPr>
          <a:xfrm>
            <a:off x="3352800" y="2909888"/>
            <a:ext cx="0" cy="297180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5638800" y="2809875"/>
            <a:ext cx="12700" cy="2981325"/>
          </a:xfrm>
          <a:prstGeom prst="rect">
            <a:avLst/>
          </a:prstGeom>
          <a:ln w="15875">
            <a:solidFill>
              <a:schemeClr val="accent1">
                <a:shade val="95000"/>
                <a:satMod val="105000"/>
              </a:schemeClr>
            </a:solidFill>
          </a:ln>
        </p:spPr>
      </p:pic>
      <p:sp>
        <p:nvSpPr>
          <p:cNvPr id="163854" name="TextBox 7"/>
          <p:cNvSpPr txBox="1">
            <a:spLocks noChangeArrowheads="1"/>
          </p:cNvSpPr>
          <p:nvPr/>
        </p:nvSpPr>
        <p:spPr bwMode="auto">
          <a:xfrm>
            <a:off x="5564188" y="5954713"/>
            <a:ext cx="56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250</a:t>
            </a:r>
          </a:p>
        </p:txBody>
      </p:sp>
      <p:sp>
        <p:nvSpPr>
          <p:cNvPr id="163855" name="TextBox 10"/>
          <p:cNvSpPr txBox="1">
            <a:spLocks noChangeArrowheads="1"/>
          </p:cNvSpPr>
          <p:nvPr/>
        </p:nvSpPr>
        <p:spPr bwMode="auto">
          <a:xfrm>
            <a:off x="2971800" y="5943600"/>
            <a:ext cx="66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-250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304800" y="1493838"/>
            <a:ext cx="8610600" cy="5059362"/>
          </a:xfrm>
        </p:spPr>
        <p:txBody>
          <a:bodyPr/>
          <a:lstStyle/>
          <a:p>
            <a:pPr marL="0" indent="0" algn="just">
              <a:buFontTx/>
              <a:buNone/>
              <a:defRPr/>
            </a:pPr>
            <a:r>
              <a:rPr lang="fi-FI" sz="4000" dirty="0" smtClean="0">
                <a:solidFill>
                  <a:srgbClr val="000000"/>
                </a:solidFill>
              </a:rPr>
              <a:t>The positive random variable Y is said to have a </a:t>
            </a:r>
            <a:r>
              <a:rPr lang="fi-FI" sz="4000" b="1" dirty="0" smtClean="0">
                <a:solidFill>
                  <a:srgbClr val="000000"/>
                </a:solidFill>
              </a:rPr>
              <a:t>log-normal distribution</a:t>
            </a:r>
            <a:r>
              <a:rPr lang="fi-FI" sz="4000" dirty="0" smtClean="0">
                <a:solidFill>
                  <a:srgbClr val="000000"/>
                </a:solidFill>
              </a:rPr>
              <a:t>, if log</a:t>
            </a:r>
            <a:r>
              <a:rPr lang="fi-FI" sz="4000" baseline="-25000" dirty="0" smtClean="0">
                <a:solidFill>
                  <a:srgbClr val="000000"/>
                </a:solidFill>
              </a:rPr>
              <a:t>e</a:t>
            </a:r>
            <a:r>
              <a:rPr lang="fi-FI" sz="4000" dirty="0" smtClean="0">
                <a:solidFill>
                  <a:srgbClr val="000000"/>
                </a:solidFill>
              </a:rPr>
              <a:t>Y is normally distributed with parameters </a:t>
            </a:r>
            <a:r>
              <a:rPr lang="el-GR" sz="4000" dirty="0" smtClean="0">
                <a:solidFill>
                  <a:srgbClr val="000000"/>
                </a:solidFill>
              </a:rPr>
              <a:t>μ</a:t>
            </a:r>
            <a:r>
              <a:rPr lang="en-US" sz="4000" dirty="0" smtClean="0">
                <a:solidFill>
                  <a:srgbClr val="000000"/>
                </a:solidFill>
              </a:rPr>
              <a:t> and </a:t>
            </a:r>
            <a:r>
              <a:rPr lang="el-GR" sz="4000" dirty="0" smtClean="0">
                <a:solidFill>
                  <a:srgbClr val="000000"/>
                </a:solidFill>
              </a:rPr>
              <a:t>σ</a:t>
            </a:r>
            <a:r>
              <a:rPr lang="en-US" sz="4000" dirty="0" smtClean="0">
                <a:solidFill>
                  <a:srgbClr val="000000"/>
                </a:solidFill>
              </a:rPr>
              <a:t>.</a:t>
            </a:r>
            <a:endParaRPr lang="fi-FI" sz="4000" dirty="0" smtClean="0">
              <a:solidFill>
                <a:srgbClr val="000000"/>
              </a:solidFill>
            </a:endParaRPr>
          </a:p>
          <a:p>
            <a:pPr marL="0" indent="0" algn="just">
              <a:buFontTx/>
              <a:buNone/>
              <a:defRPr/>
            </a:pPr>
            <a:r>
              <a:rPr lang="fi-FI" sz="4000" dirty="0" smtClean="0">
                <a:solidFill>
                  <a:srgbClr val="000000"/>
                </a:solidFill>
              </a:rPr>
              <a:t>That is, </a:t>
            </a:r>
          </a:p>
          <a:p>
            <a:pPr algn="ctr">
              <a:buFontTx/>
              <a:buNone/>
              <a:defRPr/>
            </a:pPr>
            <a:r>
              <a:rPr lang="fi-FI" sz="4000" dirty="0" smtClean="0">
                <a:solidFill>
                  <a:srgbClr val="000000"/>
                </a:solidFill>
              </a:rPr>
              <a:t>X=log</a:t>
            </a:r>
            <a:r>
              <a:rPr lang="fi-FI" sz="4000" baseline="-25000" dirty="0" smtClean="0">
                <a:solidFill>
                  <a:srgbClr val="000000"/>
                </a:solidFill>
              </a:rPr>
              <a:t>e</a:t>
            </a:r>
            <a:r>
              <a:rPr lang="fi-FI" sz="4000" dirty="0" smtClean="0">
                <a:solidFill>
                  <a:srgbClr val="000000"/>
                </a:solidFill>
              </a:rPr>
              <a:t>Y is normal</a:t>
            </a:r>
            <a:endParaRPr lang="fi-FI" sz="4000" dirty="0" smtClean="0">
              <a:solidFill>
                <a:srgbClr val="000000"/>
              </a:solidFill>
              <a:sym typeface="Symbol" pitchFamily="18" charset="2"/>
            </a:endParaRPr>
          </a:p>
          <a:p>
            <a:pPr algn="ctr">
              <a:buFontTx/>
              <a:buNone/>
              <a:defRPr/>
            </a:pPr>
            <a:endParaRPr lang="fi-FI" sz="4000" dirty="0" smtClean="0">
              <a:solidFill>
                <a:srgbClr val="000000"/>
              </a:solidFill>
              <a:sym typeface="Symbol" pitchFamily="18" charset="2"/>
            </a:endParaRPr>
          </a:p>
        </p:txBody>
      </p:sp>
      <p:sp>
        <p:nvSpPr>
          <p:cNvPr id="302082" name="Rectangle 2"/>
          <p:cNvSpPr>
            <a:spLocks noGrp="1" noChangeArrowheads="1"/>
          </p:cNvSpPr>
          <p:nvPr>
            <p:ph type="title" idx="4294967295"/>
          </p:nvPr>
        </p:nvSpPr>
        <p:spPr>
          <a:xfrm>
            <a:off x="0" y="228600"/>
            <a:ext cx="7772400" cy="1143000"/>
          </a:xfrm>
        </p:spPr>
        <p:txBody>
          <a:bodyPr/>
          <a:lstStyle/>
          <a:p>
            <a:pPr eaLnBrk="1" hangingPunct="1">
              <a:defRPr/>
            </a:pPr>
            <a:r>
              <a:rPr lang="fi-FI" smtClean="0">
                <a:solidFill>
                  <a:srgbClr val="000000"/>
                </a:solidFill>
              </a:rPr>
              <a:t>Log-Normal Distribution</a:t>
            </a:r>
            <a:endParaRPr lang="en-US" smtClean="0">
              <a:solidFill>
                <a:srgbClr val="000000"/>
              </a:solidFill>
            </a:endParaRPr>
          </a:p>
        </p:txBody>
      </p:sp>
      <p:sp>
        <p:nvSpPr>
          <p:cNvPr id="302084" name="Text Box 4"/>
          <p:cNvSpPr txBox="1">
            <a:spLocks noChangeArrowheads="1"/>
          </p:cNvSpPr>
          <p:nvPr/>
        </p:nvSpPr>
        <p:spPr bwMode="auto">
          <a:xfrm>
            <a:off x="165100" y="5410200"/>
            <a:ext cx="8978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Symbol" panose="05050102010706020507" pitchFamily="18" charset="2"/>
              <a:buChar char="m"/>
            </a:pPr>
            <a:r>
              <a:rPr lang="en-US" altLang="en-US" sz="3600">
                <a:sym typeface="Symbol" panose="05050102010706020507" pitchFamily="18" charset="2"/>
              </a:rPr>
              <a:t> &amp;   are  </a:t>
            </a:r>
            <a:r>
              <a:rPr lang="en-US" altLang="en-US" sz="3600">
                <a:solidFill>
                  <a:srgbClr val="FF0000"/>
                </a:solidFill>
                <a:sym typeface="Symbol" panose="05050102010706020507" pitchFamily="18" charset="2"/>
              </a:rPr>
              <a:t>not</a:t>
            </a:r>
            <a:r>
              <a:rPr lang="en-US" altLang="en-US" sz="3600">
                <a:sym typeface="Symbol" panose="05050102010706020507" pitchFamily="18" charset="2"/>
              </a:rPr>
              <a:t> mean &amp; standard deviations of Log-normal  random variable.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edge">
                                      <p:cBhvr>
                                        <p:cTn id="7" dur="20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wedge">
                                      <p:cBhvr>
                                        <p:cTn id="12" dur="2000"/>
                                        <p:tgtEl>
                                          <p:spTgt spid="302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02084"/>
                                        </p:tgtEl>
                                        <p:attrNameLst>
                                          <p:attrName>style.visibility</p:attrName>
                                        </p:attrNameLst>
                                      </p:cBhvr>
                                      <p:to>
                                        <p:strVal val="visible"/>
                                      </p:to>
                                    </p:set>
                                    <p:animEffect transition="in" filter="wedge">
                                      <p:cBhvr>
                                        <p:cTn id="17" dur="2000"/>
                                        <p:tgtEl>
                                          <p:spTgt spid="30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p:bldP spid="302082" grpId="0"/>
      <p:bldP spid="3020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29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66915" name="TextBox 4"/>
          <p:cNvSpPr txBox="1">
            <a:spLocks noChangeArrowheads="1"/>
          </p:cNvSpPr>
          <p:nvPr/>
        </p:nvSpPr>
        <p:spPr bwMode="auto">
          <a:xfrm>
            <a:off x="7086600" y="5867400"/>
            <a:ext cx="1143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8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646" name="Object 6"/>
          <p:cNvGraphicFramePr>
            <a:graphicFrameLocks noGrp="1" noChangeAspect="1"/>
          </p:cNvGraphicFramePr>
          <p:nvPr>
            <p:ph idx="1"/>
          </p:nvPr>
        </p:nvGraphicFramePr>
        <p:xfrm>
          <a:off x="838200" y="1981200"/>
          <a:ext cx="5334000" cy="4630738"/>
        </p:xfrm>
        <a:graphic>
          <a:graphicData uri="http://schemas.openxmlformats.org/presentationml/2006/ole">
            <mc:AlternateContent xmlns:mc="http://schemas.openxmlformats.org/markup-compatibility/2006">
              <mc:Choice xmlns:v="urn:schemas-microsoft-com:vml" Requires="v">
                <p:oleObj spid="_x0000_s129066" name="Equation" r:id="rId3" imgW="1828800" imgH="1587500" progId="Equation.3">
                  <p:embed/>
                </p:oleObj>
              </mc:Choice>
              <mc:Fallback>
                <p:oleObj name="Equation" r:id="rId3" imgW="1828800" imgH="1587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5334000"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7" name="Object 7"/>
          <p:cNvGraphicFramePr>
            <a:graphicFrameLocks noChangeAspect="1"/>
          </p:cNvGraphicFramePr>
          <p:nvPr/>
        </p:nvGraphicFramePr>
        <p:xfrm>
          <a:off x="990600" y="0"/>
          <a:ext cx="4191000" cy="1511300"/>
        </p:xfrm>
        <a:graphic>
          <a:graphicData uri="http://schemas.openxmlformats.org/presentationml/2006/ole">
            <mc:AlternateContent xmlns:mc="http://schemas.openxmlformats.org/markup-compatibility/2006">
              <mc:Choice xmlns:v="urn:schemas-microsoft-com:vml" Requires="v">
                <p:oleObj spid="_x0000_s129067" name="Equation" r:id="rId5" imgW="1409700" imgH="508000" progId="Equation.3">
                  <p:embed/>
                </p:oleObj>
              </mc:Choice>
              <mc:Fallback>
                <p:oleObj name="Equation" r:id="rId5" imgW="14097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0"/>
                        <a:ext cx="41910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40646"/>
                                        </p:tgtEl>
                                        <p:attrNameLst>
                                          <p:attrName>style.visibility</p:attrName>
                                        </p:attrNameLst>
                                      </p:cBhvr>
                                      <p:to>
                                        <p:strVal val="visible"/>
                                      </p:to>
                                    </p:set>
                                    <p:animEffect transition="in" filter="wedge">
                                      <p:cBhvr>
                                        <p:cTn id="7" dur="2000"/>
                                        <p:tgtEl>
                                          <p:spTgt spid="240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304800" y="1295400"/>
            <a:ext cx="8458200" cy="4525963"/>
          </a:xfrm>
        </p:spPr>
        <p:txBody>
          <a:bodyPr/>
          <a:lstStyle/>
          <a:p>
            <a:pPr marL="0" indent="0" algn="just">
              <a:buFontTx/>
              <a:buNone/>
              <a:defRPr/>
            </a:pPr>
            <a:r>
              <a:rPr lang="fi-FI" sz="4000" dirty="0" smtClean="0">
                <a:solidFill>
                  <a:srgbClr val="000000"/>
                </a:solidFill>
              </a:rPr>
              <a:t>Let X be normal with mean </a:t>
            </a:r>
            <a:r>
              <a:rPr lang="fi-FI" sz="4000" dirty="0" smtClean="0">
                <a:solidFill>
                  <a:srgbClr val="000000"/>
                </a:solidFill>
                <a:sym typeface="Symbol" pitchFamily="18" charset="2"/>
              </a:rPr>
              <a:t> and variance </a:t>
            </a:r>
            <a:r>
              <a:rPr lang="fi-FI" sz="4000" baseline="30000" dirty="0" smtClean="0">
                <a:solidFill>
                  <a:srgbClr val="000000"/>
                </a:solidFill>
                <a:sym typeface="Symbol" pitchFamily="18" charset="2"/>
              </a:rPr>
              <a:t>2</a:t>
            </a:r>
            <a:r>
              <a:rPr lang="fi-FI" sz="4000" dirty="0" smtClean="0">
                <a:solidFill>
                  <a:srgbClr val="000000"/>
                </a:solidFill>
                <a:sym typeface="Symbol" pitchFamily="18" charset="2"/>
              </a:rPr>
              <a:t>. Let G denote the cumulative distribution for Y = e</a:t>
            </a:r>
            <a:r>
              <a:rPr lang="fi-FI" sz="4000" baseline="30000" dirty="0" smtClean="0">
                <a:solidFill>
                  <a:srgbClr val="000000"/>
                </a:solidFill>
                <a:sym typeface="Symbol" pitchFamily="18" charset="2"/>
              </a:rPr>
              <a:t>X  </a:t>
            </a:r>
            <a:r>
              <a:rPr lang="fi-FI" sz="4000" dirty="0" smtClean="0">
                <a:solidFill>
                  <a:srgbClr val="000000"/>
                </a:solidFill>
                <a:sym typeface="Symbol" pitchFamily="18" charset="2"/>
              </a:rPr>
              <a:t>and let F denote the cumulative distribution for X. </a:t>
            </a:r>
          </a:p>
          <a:p>
            <a:pPr marL="0" indent="0">
              <a:buFontTx/>
              <a:buNone/>
              <a:defRPr/>
            </a:pPr>
            <a:r>
              <a:rPr lang="fi-FI" sz="4000" dirty="0" smtClean="0">
                <a:solidFill>
                  <a:srgbClr val="000000"/>
                </a:solidFill>
                <a:sym typeface="Symbol" pitchFamily="18" charset="2"/>
              </a:rPr>
              <a:t>Show that     (i) G(y) = F(lny), y&gt;0 </a:t>
            </a:r>
          </a:p>
          <a:p>
            <a:pPr>
              <a:buFontTx/>
              <a:buNone/>
              <a:defRPr/>
            </a:pPr>
            <a:r>
              <a:rPr lang="fi-FI" sz="4000" dirty="0" smtClean="0">
                <a:solidFill>
                  <a:srgbClr val="000000"/>
                </a:solidFill>
                <a:sym typeface="Symbol" pitchFamily="18" charset="2"/>
              </a:rPr>
              <a:t>                     (ii) G(y) =F(lny)/y, y&gt;0</a:t>
            </a:r>
          </a:p>
          <a:p>
            <a:pPr>
              <a:buFontTx/>
              <a:buNone/>
              <a:defRPr/>
            </a:pPr>
            <a:r>
              <a:rPr lang="fi-FI" sz="4000" dirty="0" smtClean="0">
                <a:solidFill>
                  <a:srgbClr val="000000"/>
                </a:solidFill>
                <a:sym typeface="Symbol" pitchFamily="18" charset="2"/>
              </a:rPr>
              <a:t>                     (iii) Find density of Y  </a:t>
            </a:r>
          </a:p>
        </p:txBody>
      </p:sp>
      <p:sp>
        <p:nvSpPr>
          <p:cNvPr id="140291" name="Rectangle 2"/>
          <p:cNvSpPr>
            <a:spLocks noGrp="1" noChangeArrowheads="1"/>
          </p:cNvSpPr>
          <p:nvPr>
            <p:ph type="title" idx="4294967295"/>
          </p:nvPr>
        </p:nvSpPr>
        <p:spPr>
          <a:xfrm>
            <a:off x="0" y="228600"/>
            <a:ext cx="7772400" cy="639763"/>
          </a:xfrm>
        </p:spPr>
        <p:txBody>
          <a:bodyPr>
            <a:normAutofit fontScale="90000"/>
          </a:bodyPr>
          <a:lstStyle/>
          <a:p>
            <a:pPr eaLnBrk="1" hangingPunct="1">
              <a:defRPr/>
            </a:pPr>
            <a:r>
              <a:rPr lang="fi-FI" dirty="0" smtClean="0">
                <a:solidFill>
                  <a:srgbClr val="000000"/>
                </a:solidFill>
              </a:rPr>
              <a:t>Section 4.4, Problem 45/ p 146</a:t>
            </a:r>
            <a:endParaRPr lang="en-US" dirty="0" smtClean="0">
              <a:solidFill>
                <a:srgbClr val="0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2" name="Object 4"/>
          <p:cNvGraphicFramePr>
            <a:graphicFrameLocks noGrp="1" noChangeAspect="1"/>
          </p:cNvGraphicFramePr>
          <p:nvPr>
            <p:ph idx="1"/>
          </p:nvPr>
        </p:nvGraphicFramePr>
        <p:xfrm>
          <a:off x="914400" y="2819400"/>
          <a:ext cx="7239000" cy="2895600"/>
        </p:xfrm>
        <a:graphic>
          <a:graphicData uri="http://schemas.openxmlformats.org/presentationml/2006/ole">
            <mc:AlternateContent xmlns:mc="http://schemas.openxmlformats.org/markup-compatibility/2006">
              <mc:Choice xmlns:v="urn:schemas-microsoft-com:vml" Requires="v">
                <p:oleObj spid="_x0000_s168983" name="Equation" r:id="rId3" imgW="2159000" imgH="863600" progId="Equation.3">
                  <p:embed/>
                </p:oleObj>
              </mc:Choice>
              <mc:Fallback>
                <p:oleObj name="Equation" r:id="rId3" imgW="2159000" imgH="863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19400"/>
                        <a:ext cx="7239000" cy="2895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70" name="Rectangle 2"/>
          <p:cNvSpPr>
            <a:spLocks noGrp="1" noChangeArrowheads="1"/>
          </p:cNvSpPr>
          <p:nvPr>
            <p:ph type="title" idx="4294967295"/>
          </p:nvPr>
        </p:nvSpPr>
        <p:spPr>
          <a:xfrm>
            <a:off x="304800" y="1524000"/>
            <a:ext cx="8534400" cy="2286000"/>
          </a:xfrm>
        </p:spPr>
        <p:txBody>
          <a:bodyPr>
            <a:normAutofit fontScale="90000"/>
          </a:bodyPr>
          <a:lstStyle/>
          <a:p>
            <a:pPr eaLnBrk="1" hangingPunct="1">
              <a:defRPr/>
            </a:pPr>
            <a:r>
              <a:rPr lang="fi-FI" b="0" dirty="0">
                <a:solidFill>
                  <a:srgbClr val="000000"/>
                </a:solidFill>
              </a:rPr>
              <a:t>i</a:t>
            </a:r>
            <a:r>
              <a:rPr lang="fi-FI" b="0" dirty="0" smtClean="0">
                <a:solidFill>
                  <a:srgbClr val="000000"/>
                </a:solidFill>
              </a:rPr>
              <a:t>) G(y) = P(Y </a:t>
            </a:r>
            <a:r>
              <a:rPr lang="fi-FI" b="0" dirty="0" smtClean="0">
                <a:solidFill>
                  <a:srgbClr val="000000"/>
                </a:solidFill>
                <a:sym typeface="Symbol" pitchFamily="18" charset="2"/>
              </a:rPr>
              <a:t> y) = P(e</a:t>
            </a:r>
            <a:r>
              <a:rPr lang="fi-FI" b="0" baseline="30000" dirty="0" smtClean="0">
                <a:solidFill>
                  <a:srgbClr val="000000"/>
                </a:solidFill>
                <a:sym typeface="Symbol" pitchFamily="18" charset="2"/>
              </a:rPr>
              <a:t>X </a:t>
            </a:r>
            <a:r>
              <a:rPr lang="fi-FI" b="0" dirty="0" smtClean="0">
                <a:solidFill>
                  <a:srgbClr val="000000"/>
                </a:solidFill>
                <a:sym typeface="Symbol" pitchFamily="18" charset="2"/>
              </a:rPr>
              <a:t> y) = P(X  ln y)</a:t>
            </a:r>
            <a:br>
              <a:rPr lang="fi-FI" b="0" dirty="0" smtClean="0">
                <a:solidFill>
                  <a:srgbClr val="000000"/>
                </a:solidFill>
                <a:sym typeface="Symbol" pitchFamily="18" charset="2"/>
              </a:rPr>
            </a:br>
            <a:r>
              <a:rPr lang="fi-FI" b="0" dirty="0" smtClean="0">
                <a:solidFill>
                  <a:srgbClr val="000000"/>
                </a:solidFill>
                <a:sym typeface="Symbol" pitchFamily="18" charset="2"/>
              </a:rPr>
              <a:t>             = F(ln y)       y&gt;0</a:t>
            </a:r>
            <a:br>
              <a:rPr lang="fi-FI" b="0" dirty="0" smtClean="0">
                <a:solidFill>
                  <a:srgbClr val="000000"/>
                </a:solidFill>
                <a:sym typeface="Symbol" pitchFamily="18" charset="2"/>
              </a:rPr>
            </a:br>
            <a:r>
              <a:rPr lang="fi-FI" b="0" dirty="0" smtClean="0">
                <a:solidFill>
                  <a:srgbClr val="000000"/>
                </a:solidFill>
                <a:sym typeface="Symbol" pitchFamily="18" charset="2"/>
              </a:rPr>
              <a:t>G(y)=0,         y</a:t>
            </a:r>
            <a:r>
              <a:rPr lang="fi-FI" b="0" u="sng" dirty="0" smtClean="0">
                <a:solidFill>
                  <a:srgbClr val="000000"/>
                </a:solidFill>
                <a:sym typeface="Symbol" pitchFamily="18" charset="2"/>
              </a:rPr>
              <a:t>&lt;</a:t>
            </a:r>
            <a:r>
              <a:rPr lang="fi-FI" b="0" dirty="0" smtClean="0">
                <a:solidFill>
                  <a:srgbClr val="000000"/>
                </a:solidFill>
                <a:sym typeface="Symbol" pitchFamily="18" charset="2"/>
              </a:rPr>
              <a:t> 0.</a:t>
            </a:r>
            <a:br>
              <a:rPr lang="fi-FI" b="0" dirty="0" smtClean="0">
                <a:solidFill>
                  <a:srgbClr val="000000"/>
                </a:solidFill>
                <a:sym typeface="Symbol" pitchFamily="18" charset="2"/>
              </a:rPr>
            </a:br>
            <a:r>
              <a:rPr lang="fi-FI" b="0" dirty="0" smtClean="0">
                <a:solidFill>
                  <a:srgbClr val="000000"/>
                </a:solidFill>
                <a:sym typeface="Symbol" pitchFamily="18" charset="2"/>
              </a:rPr>
              <a:t/>
            </a:r>
            <a:br>
              <a:rPr lang="fi-FI" b="0" dirty="0" smtClean="0">
                <a:solidFill>
                  <a:srgbClr val="000000"/>
                </a:solidFill>
                <a:sym typeface="Symbol" pitchFamily="18" charset="2"/>
              </a:rPr>
            </a:br>
            <a:r>
              <a:rPr lang="fi-FI" b="0" dirty="0" smtClean="0">
                <a:solidFill>
                  <a:srgbClr val="000000"/>
                </a:solidFill>
                <a:sym typeface="Symbol" pitchFamily="18" charset="2"/>
              </a:rPr>
              <a:t>ii)</a:t>
            </a:r>
            <a:br>
              <a:rPr lang="fi-FI" b="0" dirty="0" smtClean="0">
                <a:solidFill>
                  <a:srgbClr val="000000"/>
                </a:solidFill>
                <a:sym typeface="Symbol" pitchFamily="18" charset="2"/>
              </a:rPr>
            </a:br>
            <a:endParaRPr lang="fi-FI" b="0" dirty="0" smtClean="0">
              <a:solidFill>
                <a:srgbClr val="000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wedge">
                                      <p:cBhvr>
                                        <p:cTn id="7" dur="2000"/>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edge">
                                      <p:cBhvr>
                                        <p:cTn id="12" dur="20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986" name="Rectangle 4"/>
          <p:cNvGraphicFramePr>
            <a:graphicFrameLocks noGrp="1"/>
          </p:cNvGraphicFramePr>
          <p:nvPr>
            <p:ph idx="1"/>
          </p:nvPr>
        </p:nvGraphicFramePr>
        <p:xfrm>
          <a:off x="4419600" y="3757613"/>
          <a:ext cx="0" cy="0"/>
        </p:xfrm>
        <a:graphic>
          <a:graphicData uri="http://schemas.openxmlformats.org/presentationml/2006/ole">
            <mc:AlternateContent xmlns:mc="http://schemas.openxmlformats.org/markup-compatibility/2006">
              <mc:Choice xmlns:v="urn:schemas-microsoft-com:vml" Requires="v">
                <p:oleObj spid="_x0000_s170047" name="Equation" r:id="rId3" imgW="0" imgH="0" progId="Equation.3">
                  <p:embed/>
                </p:oleObj>
              </mc:Choice>
              <mc:Fallback>
                <p:oleObj name="Equation" r:id="rId3"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19600" y="3757613"/>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87" name="Object 7"/>
          <p:cNvGraphicFramePr>
            <a:graphicFrameLocks noGrp="1" noChangeAspect="1"/>
          </p:cNvGraphicFramePr>
          <p:nvPr>
            <p:ph sz="quarter" idx="10"/>
          </p:nvPr>
        </p:nvGraphicFramePr>
        <p:xfrm>
          <a:off x="1508125" y="4343400"/>
          <a:ext cx="5273675" cy="1985963"/>
        </p:xfrm>
        <a:graphic>
          <a:graphicData uri="http://schemas.openxmlformats.org/presentationml/2006/ole">
            <mc:AlternateContent xmlns:mc="http://schemas.openxmlformats.org/markup-compatibility/2006">
              <mc:Choice xmlns:v="urn:schemas-microsoft-com:vml" Requires="v">
                <p:oleObj spid="_x0000_s170048" name="Equation" r:id="rId4" imgW="1955800" imgH="736600" progId="Equation.3">
                  <p:embed/>
                </p:oleObj>
              </mc:Choice>
              <mc:Fallback>
                <p:oleObj name="Equation" r:id="rId4" imgW="1955800" imgH="736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5" y="4343400"/>
                        <a:ext cx="5273675" cy="1985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80" name="Rectangle 8"/>
          <p:cNvSpPr>
            <a:spLocks noGrp="1" noChangeArrowheads="1"/>
          </p:cNvSpPr>
          <p:nvPr>
            <p:ph type="title" idx="4294967295"/>
          </p:nvPr>
        </p:nvSpPr>
        <p:spPr>
          <a:xfrm>
            <a:off x="304800" y="3429000"/>
            <a:ext cx="7543800" cy="1066800"/>
          </a:xfrm>
        </p:spPr>
        <p:txBody>
          <a:bodyPr>
            <a:normAutofit fontScale="90000"/>
          </a:bodyPr>
          <a:lstStyle/>
          <a:p>
            <a:pPr eaLnBrk="1" fontAlgn="auto" hangingPunct="1">
              <a:spcAft>
                <a:spcPts val="0"/>
              </a:spcAft>
              <a:defRPr/>
            </a:pPr>
            <a:r>
              <a:rPr lang="fi-FI" dirty="0">
                <a:solidFill>
                  <a:srgbClr val="000000"/>
                </a:solidFill>
              </a:rPr>
              <a:t>Hence, the density for Y is given by </a:t>
            </a:r>
            <a:endParaRPr lang="en-US" dirty="0">
              <a:solidFill>
                <a:srgbClr val="000000"/>
              </a:solidFill>
            </a:endParaRPr>
          </a:p>
        </p:txBody>
      </p:sp>
      <p:graphicFrame>
        <p:nvGraphicFramePr>
          <p:cNvPr id="169989" name="Object 4"/>
          <p:cNvGraphicFramePr>
            <a:graphicFrameLocks noChangeAspect="1"/>
          </p:cNvGraphicFramePr>
          <p:nvPr/>
        </p:nvGraphicFramePr>
        <p:xfrm>
          <a:off x="762000" y="1295400"/>
          <a:ext cx="6019800" cy="2289175"/>
        </p:xfrm>
        <a:graphic>
          <a:graphicData uri="http://schemas.openxmlformats.org/presentationml/2006/ole">
            <mc:AlternateContent xmlns:mc="http://schemas.openxmlformats.org/markup-compatibility/2006">
              <mc:Choice xmlns:v="urn:schemas-microsoft-com:vml" Requires="v">
                <p:oleObj spid="_x0000_s170049" name="Equation" r:id="rId6" imgW="2070100" imgH="787400" progId="Equation.3">
                  <p:embed/>
                </p:oleObj>
              </mc:Choice>
              <mc:Fallback>
                <p:oleObj name="Equation" r:id="rId6" imgW="2070100" imgH="787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295400"/>
                        <a:ext cx="6019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a:xfrm>
            <a:off x="76200" y="1219200"/>
            <a:ext cx="8839200" cy="5638800"/>
          </a:xfrm>
        </p:spPr>
        <p:txBody>
          <a:bodyPr/>
          <a:lstStyle/>
          <a:p>
            <a:pPr marL="0" indent="0" algn="just">
              <a:buFontTx/>
              <a:buNone/>
              <a:defRPr/>
            </a:pPr>
            <a:r>
              <a:rPr lang="fi-FI" sz="3600" dirty="0" smtClean="0">
                <a:solidFill>
                  <a:srgbClr val="000000"/>
                </a:solidFill>
              </a:rPr>
              <a:t>Let Y denote the diameter in millimeters of styrofoam pellets used in packing. Assume that Y has a log-normal distribution with parameter </a:t>
            </a:r>
            <a:r>
              <a:rPr lang="fi-FI" sz="3600" dirty="0" smtClean="0">
                <a:solidFill>
                  <a:srgbClr val="000000"/>
                </a:solidFill>
                <a:sym typeface="Symbol" pitchFamily="18" charset="2"/>
              </a:rPr>
              <a:t> = 0.8,  = 0.1.</a:t>
            </a:r>
          </a:p>
          <a:p>
            <a:pPr marL="857250" indent="-857250" algn="just">
              <a:buFontTx/>
              <a:buAutoNum type="romanLcParenBoth"/>
              <a:defRPr/>
            </a:pPr>
            <a:r>
              <a:rPr lang="fi-FI" sz="3200" dirty="0" smtClean="0">
                <a:solidFill>
                  <a:srgbClr val="000000"/>
                </a:solidFill>
                <a:sym typeface="Symbol" pitchFamily="18" charset="2"/>
              </a:rPr>
              <a:t>Find the probability that a randomly selected pellet has a diameter that exceeds 2.7 mm</a:t>
            </a:r>
          </a:p>
          <a:p>
            <a:pPr marL="857250" indent="-857250" algn="just">
              <a:buFontTx/>
              <a:buAutoNum type="romanLcParenBoth"/>
              <a:defRPr/>
            </a:pPr>
            <a:r>
              <a:rPr lang="fi-FI" sz="3200" dirty="0" smtClean="0">
                <a:solidFill>
                  <a:srgbClr val="000000"/>
                </a:solidFill>
                <a:sym typeface="Symbol" pitchFamily="18" charset="2"/>
              </a:rPr>
              <a:t>Find  two values of  Y such that probability is approximately 0.95 between these values?</a:t>
            </a:r>
          </a:p>
        </p:txBody>
      </p:sp>
      <p:sp>
        <p:nvSpPr>
          <p:cNvPr id="141315" name="Rectangle 2"/>
          <p:cNvSpPr>
            <a:spLocks noGrp="1" noChangeArrowheads="1"/>
          </p:cNvSpPr>
          <p:nvPr>
            <p:ph type="title" idx="4294967295"/>
          </p:nvPr>
        </p:nvSpPr>
        <p:spPr>
          <a:xfrm>
            <a:off x="0" y="228600"/>
            <a:ext cx="7772400" cy="411163"/>
          </a:xfrm>
        </p:spPr>
        <p:txBody>
          <a:bodyPr>
            <a:normAutofit fontScale="90000"/>
          </a:bodyPr>
          <a:lstStyle/>
          <a:p>
            <a:pPr eaLnBrk="1" hangingPunct="1">
              <a:defRPr/>
            </a:pPr>
            <a:r>
              <a:rPr lang="fi-FI" smtClean="0">
                <a:solidFill>
                  <a:srgbClr val="000000"/>
                </a:solidFill>
              </a:rPr>
              <a:t>Problem 46</a:t>
            </a:r>
            <a:endParaRPr lang="en-US"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edge">
                                      <p:cBhvr>
                                        <p:cTn id="7" dur="2000"/>
                                        <p:tgtEl>
                                          <p:spTgt spid="30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edge">
                                      <p:cBhvr>
                                        <p:cTn id="12" dur="2000"/>
                                        <p:tgtEl>
                                          <p:spTgt spid="308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wedge">
                                      <p:cBhvr>
                                        <p:cTn id="17" dur="2000"/>
                                        <p:tgtEl>
                                          <p:spTgt spid="308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a:xfrm>
            <a:off x="304800" y="1493838"/>
            <a:ext cx="8229600" cy="4525962"/>
          </a:xfrm>
        </p:spPr>
        <p:txBody>
          <a:bodyPr/>
          <a:lstStyle/>
          <a:p>
            <a:pPr fontAlgn="base">
              <a:lnSpc>
                <a:spcPct val="80000"/>
              </a:lnSpc>
              <a:spcAft>
                <a:spcPct val="0"/>
              </a:spcAft>
              <a:buFontTx/>
              <a:buNone/>
            </a:pPr>
            <a:endParaRPr lang="fi-FI" altLang="en-US" sz="2800" dirty="0" smtClean="0">
              <a:solidFill>
                <a:srgbClr val="000000"/>
              </a:solidFill>
            </a:endParaRPr>
          </a:p>
          <a:p>
            <a:pPr fontAlgn="base">
              <a:lnSpc>
                <a:spcPct val="80000"/>
              </a:lnSpc>
              <a:spcAft>
                <a:spcPct val="0"/>
              </a:spcAft>
              <a:buFontTx/>
              <a:buNone/>
            </a:pPr>
            <a:r>
              <a:rPr lang="fi-FI" altLang="en-US" sz="4000" dirty="0" smtClean="0">
                <a:solidFill>
                  <a:srgbClr val="000000"/>
                </a:solidFill>
              </a:rPr>
              <a:t>P(Y &gt; 2.7) = </a:t>
            </a:r>
          </a:p>
          <a:p>
            <a:pPr fontAlgn="base">
              <a:lnSpc>
                <a:spcPct val="80000"/>
              </a:lnSpc>
              <a:spcAft>
                <a:spcPct val="0"/>
              </a:spcAft>
              <a:buFontTx/>
              <a:buNone/>
            </a:pPr>
            <a:r>
              <a:rPr lang="fi-FI" altLang="en-US" sz="4000" dirty="0" smtClean="0">
                <a:solidFill>
                  <a:srgbClr val="000000"/>
                </a:solidFill>
              </a:rPr>
              <a:t>    P(exp(X) &gt; 2.7)</a:t>
            </a:r>
            <a:r>
              <a:rPr lang="fi-FI" altLang="en-US" sz="4000" baseline="30000" dirty="0" smtClean="0">
                <a:solidFill>
                  <a:srgbClr val="000000"/>
                </a:solidFill>
              </a:rPr>
              <a:t> </a:t>
            </a:r>
            <a:r>
              <a:rPr lang="fi-FI" altLang="en-US" sz="4000" dirty="0" smtClean="0">
                <a:solidFill>
                  <a:srgbClr val="000000"/>
                </a:solidFill>
              </a:rPr>
              <a:t>=  P(X &gt; ln(2.7))</a:t>
            </a:r>
          </a:p>
        </p:txBody>
      </p:sp>
      <p:sp>
        <p:nvSpPr>
          <p:cNvPr id="90116" name="Rectangle 2"/>
          <p:cNvSpPr>
            <a:spLocks noGrp="1" noChangeArrowheads="1"/>
          </p:cNvSpPr>
          <p:nvPr>
            <p:ph type="title" idx="4294967295"/>
          </p:nvPr>
        </p:nvSpPr>
        <p:spPr>
          <a:xfrm>
            <a:off x="0" y="762000"/>
            <a:ext cx="8763000" cy="1233488"/>
          </a:xfrm>
        </p:spPr>
        <p:txBody>
          <a:bodyPr>
            <a:normAutofit fontScale="90000"/>
          </a:bodyPr>
          <a:lstStyle/>
          <a:p>
            <a:pPr marL="566738" indent="-566738" eaLnBrk="1" hangingPunct="1">
              <a:defRPr/>
            </a:pPr>
            <a:r>
              <a:rPr lang="fi-FI" dirty="0" smtClean="0">
                <a:solidFill>
                  <a:srgbClr val="000000"/>
                </a:solidFill>
                <a:sym typeface="Symbol" pitchFamily="18" charset="2"/>
              </a:rPr>
              <a:t>(i) Find the probability that a randomly selected pellet has a diameter that exceeds 2.7 mm</a:t>
            </a:r>
            <a:br>
              <a:rPr lang="fi-FI" dirty="0" smtClean="0">
                <a:solidFill>
                  <a:srgbClr val="000000"/>
                </a:solidFill>
                <a:sym typeface="Symbol" pitchFamily="18" charset="2"/>
              </a:rPr>
            </a:br>
            <a:endParaRPr lang="en-US" dirty="0" smtClean="0">
              <a:solidFill>
                <a:srgbClr val="000000"/>
              </a:solidFill>
              <a:sym typeface="Symbol" pitchFamily="18" charset="2"/>
            </a:endParaRPr>
          </a:p>
        </p:txBody>
      </p:sp>
      <p:graphicFrame>
        <p:nvGraphicFramePr>
          <p:cNvPr id="172036" name="Object 4"/>
          <p:cNvGraphicFramePr>
            <a:graphicFrameLocks noChangeAspect="1"/>
          </p:cNvGraphicFramePr>
          <p:nvPr/>
        </p:nvGraphicFramePr>
        <p:xfrm>
          <a:off x="469900" y="3200400"/>
          <a:ext cx="8293100" cy="3297238"/>
        </p:xfrm>
        <a:graphic>
          <a:graphicData uri="http://schemas.openxmlformats.org/presentationml/2006/ole">
            <mc:AlternateContent xmlns:mc="http://schemas.openxmlformats.org/markup-compatibility/2006">
              <mc:Choice xmlns:v="urn:schemas-microsoft-com:vml" Requires="v">
                <p:oleObj spid="_x0000_s172056" name="Equation" r:id="rId3" imgW="2171700" imgH="863600" progId="Equation.3">
                  <p:embed/>
                </p:oleObj>
              </mc:Choice>
              <mc:Fallback>
                <p:oleObj name="Equation" r:id="rId3" imgW="2171700" imgH="863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3200400"/>
                        <a:ext cx="8293100" cy="329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 calcmode="lin" valueType="num">
                                      <p:cBhvr additive="base">
                                        <p:cTn id="7" dur="5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 calcmode="lin" valueType="num">
                                      <p:cBhvr additive="base">
                                        <p:cTn id="13" dur="5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Content Placeholder 1"/>
          <p:cNvSpPr>
            <a:spLocks noGrp="1"/>
          </p:cNvSpPr>
          <p:nvPr>
            <p:ph idx="1"/>
          </p:nvPr>
        </p:nvSpPr>
        <p:spPr>
          <a:xfrm>
            <a:off x="304800" y="1493838"/>
            <a:ext cx="8229600" cy="1782762"/>
          </a:xfrm>
        </p:spPr>
        <p:txBody>
          <a:bodyPr/>
          <a:lstStyle/>
          <a:p>
            <a:pPr fontAlgn="base">
              <a:spcAft>
                <a:spcPct val="0"/>
              </a:spcAft>
            </a:pPr>
            <a:r>
              <a:rPr lang="en-US" altLang="en-US" sz="4000" smtClean="0"/>
              <a:t>P[y</a:t>
            </a:r>
            <a:r>
              <a:rPr lang="en-US" altLang="en-US" sz="4000" baseline="-25000" smtClean="0"/>
              <a:t>1</a:t>
            </a:r>
            <a:r>
              <a:rPr lang="en-US" altLang="en-US" sz="4000" smtClean="0"/>
              <a:t> &lt; Y &lt; y</a:t>
            </a:r>
            <a:r>
              <a:rPr lang="en-US" altLang="en-US" sz="4000" baseline="-25000" smtClean="0"/>
              <a:t>2</a:t>
            </a:r>
            <a:r>
              <a:rPr lang="en-US" altLang="en-US" sz="4000" smtClean="0"/>
              <a:t>] = 0.95</a:t>
            </a:r>
          </a:p>
        </p:txBody>
      </p:sp>
      <p:sp>
        <p:nvSpPr>
          <p:cNvPr id="3" name="Content Placeholder 2"/>
          <p:cNvSpPr>
            <a:spLocks noGrp="1"/>
          </p:cNvSpPr>
          <p:nvPr>
            <p:ph sz="quarter" idx="10"/>
          </p:nvPr>
        </p:nvSpPr>
        <p:spPr/>
        <p:txBody>
          <a:bodyPr/>
          <a:lstStyle/>
          <a:p>
            <a:pPr>
              <a:defRPr/>
            </a:pPr>
            <a:r>
              <a:rPr lang="en-US" dirty="0" smtClean="0"/>
              <a:t>(ii)</a:t>
            </a:r>
            <a:endParaRPr lang="en-US" dirty="0"/>
          </a:p>
        </p:txBody>
      </p:sp>
      <p:graphicFrame>
        <p:nvGraphicFramePr>
          <p:cNvPr id="173060" name="Object 4"/>
          <p:cNvGraphicFramePr>
            <a:graphicFrameLocks noChangeAspect="1"/>
          </p:cNvGraphicFramePr>
          <p:nvPr/>
        </p:nvGraphicFramePr>
        <p:xfrm>
          <a:off x="0" y="3200400"/>
          <a:ext cx="9166225" cy="3394075"/>
        </p:xfrm>
        <a:graphic>
          <a:graphicData uri="http://schemas.openxmlformats.org/presentationml/2006/ole">
            <mc:AlternateContent xmlns:mc="http://schemas.openxmlformats.org/markup-compatibility/2006">
              <mc:Choice xmlns:v="urn:schemas-microsoft-com:vml" Requires="v">
                <p:oleObj spid="_x0000_s173081" name="Equation" r:id="rId3" imgW="2400300" imgH="889000" progId="Equation.3">
                  <p:embed/>
                </p:oleObj>
              </mc:Choice>
              <mc:Fallback>
                <p:oleObj name="Equation" r:id="rId3" imgW="24003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9166225" cy="339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1" name="Rectangle 4"/>
          <p:cNvSpPr>
            <a:spLocks noChangeArrowheads="1"/>
          </p:cNvSpPr>
          <p:nvPr/>
        </p:nvSpPr>
        <p:spPr bwMode="auto">
          <a:xfrm>
            <a:off x="381000" y="2438400"/>
            <a:ext cx="7242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i-FI" altLang="en-US">
                <a:solidFill>
                  <a:srgbClr val="000000"/>
                </a:solidFill>
              </a:rPr>
              <a:t>P(y</a:t>
            </a:r>
            <a:r>
              <a:rPr lang="fi-FI" altLang="en-US" baseline="-25000">
                <a:solidFill>
                  <a:srgbClr val="000000"/>
                </a:solidFill>
              </a:rPr>
              <a:t>1</a:t>
            </a:r>
            <a:r>
              <a:rPr lang="fi-FI" altLang="en-US">
                <a:solidFill>
                  <a:srgbClr val="000000"/>
                </a:solidFill>
              </a:rPr>
              <a:t>&lt; exp(X) &lt; y</a:t>
            </a:r>
            <a:r>
              <a:rPr lang="fi-FI" altLang="en-US" baseline="-25000">
                <a:solidFill>
                  <a:srgbClr val="000000"/>
                </a:solidFill>
              </a:rPr>
              <a:t>2</a:t>
            </a:r>
            <a:r>
              <a:rPr lang="fi-FI" altLang="en-US">
                <a:solidFill>
                  <a:srgbClr val="000000"/>
                </a:solidFill>
              </a:rPr>
              <a:t>)</a:t>
            </a:r>
            <a:r>
              <a:rPr lang="fi-FI" altLang="en-US" baseline="30000">
                <a:solidFill>
                  <a:srgbClr val="000000"/>
                </a:solidFill>
              </a:rPr>
              <a:t> </a:t>
            </a:r>
            <a:r>
              <a:rPr lang="fi-FI" altLang="en-US">
                <a:solidFill>
                  <a:srgbClr val="000000"/>
                </a:solidFill>
              </a:rPr>
              <a:t>=  P(ln y</a:t>
            </a:r>
            <a:r>
              <a:rPr lang="fi-FI" altLang="en-US" baseline="-25000">
                <a:solidFill>
                  <a:srgbClr val="000000"/>
                </a:solidFill>
              </a:rPr>
              <a:t>1</a:t>
            </a:r>
            <a:r>
              <a:rPr lang="fi-FI" altLang="en-US">
                <a:solidFill>
                  <a:srgbClr val="000000"/>
                </a:solidFill>
              </a:rPr>
              <a:t>&lt; X &lt; ln y</a:t>
            </a:r>
            <a:r>
              <a:rPr lang="fi-FI" altLang="en-US" baseline="-25000">
                <a:solidFill>
                  <a:srgbClr val="000000"/>
                </a:solidFill>
              </a:rPr>
              <a:t>2</a:t>
            </a:r>
            <a:r>
              <a:rPr lang="fi-FI" altLang="en-US">
                <a:solidFill>
                  <a:srgbClr val="000000"/>
                </a:solidFill>
              </a:rPr>
              <a:t>)</a:t>
            </a:r>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Content Placeholder 1"/>
          <p:cNvSpPr>
            <a:spLocks noGrp="1"/>
          </p:cNvSpPr>
          <p:nvPr>
            <p:ph idx="1"/>
          </p:nvPr>
        </p:nvSpPr>
        <p:spPr>
          <a:xfrm>
            <a:off x="304800" y="1493838"/>
            <a:ext cx="8229600" cy="4525962"/>
          </a:xfrm>
        </p:spPr>
        <p:txBody>
          <a:bodyPr/>
          <a:lstStyle/>
          <a:p>
            <a:pPr fontAlgn="base">
              <a:spcAft>
                <a:spcPct val="0"/>
              </a:spcAft>
            </a:pPr>
            <a:endParaRPr lang="en-US" altLang="en-US" smtClean="0"/>
          </a:p>
        </p:txBody>
      </p:sp>
      <p:sp>
        <p:nvSpPr>
          <p:cNvPr id="3" name="Content Placeholder 2"/>
          <p:cNvSpPr>
            <a:spLocks noGrp="1"/>
          </p:cNvSpPr>
          <p:nvPr>
            <p:ph sz="quarter" idx="10"/>
          </p:nvPr>
        </p:nvSpPr>
        <p:spPr>
          <a:xfrm>
            <a:off x="381000" y="533400"/>
            <a:ext cx="6324600" cy="1143000"/>
          </a:xfrm>
        </p:spPr>
        <p:txBody>
          <a:bodyPr/>
          <a:lstStyle/>
          <a:p>
            <a:pPr>
              <a:defRPr/>
            </a:pPr>
            <a:endParaRPr lang="en-US"/>
          </a:p>
        </p:txBody>
      </p:sp>
      <p:pic>
        <p:nvPicPr>
          <p:cNvPr id="174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106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rot="16200000" flipH="1">
            <a:off x="4648200" y="3810000"/>
            <a:ext cx="4495800" cy="76200"/>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46832" y="3809206"/>
            <a:ext cx="4572000" cy="1587"/>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3505200" y="3505200"/>
            <a:ext cx="1295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t>0.95</a:t>
            </a:r>
          </a:p>
        </p:txBody>
      </p:sp>
      <p:sp>
        <p:nvSpPr>
          <p:cNvPr id="9" name="TextBox 8"/>
          <p:cNvSpPr txBox="1">
            <a:spLocks noChangeArrowheads="1"/>
          </p:cNvSpPr>
          <p:nvPr/>
        </p:nvSpPr>
        <p:spPr bwMode="auto">
          <a:xfrm>
            <a:off x="533400" y="4038600"/>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t>0.025</a:t>
            </a:r>
          </a:p>
        </p:txBody>
      </p:sp>
      <p:sp>
        <p:nvSpPr>
          <p:cNvPr id="10" name="TextBox 9"/>
          <p:cNvSpPr txBox="1">
            <a:spLocks noChangeArrowheads="1"/>
          </p:cNvSpPr>
          <p:nvPr/>
        </p:nvSpPr>
        <p:spPr bwMode="auto">
          <a:xfrm>
            <a:off x="7239000" y="4114800"/>
            <a:ext cx="1905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a:t>0.025</a:t>
            </a:r>
          </a:p>
        </p:txBody>
      </p:sp>
      <p:cxnSp>
        <p:nvCxnSpPr>
          <p:cNvPr id="12" name="Straight Arrow Connector 11"/>
          <p:cNvCxnSpPr/>
          <p:nvPr/>
        </p:nvCxnSpPr>
        <p:spPr>
          <a:xfrm rot="10800000" flipV="1">
            <a:off x="7239000" y="49530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16200000" flipH="1">
            <a:off x="1299369" y="4956969"/>
            <a:ext cx="677862"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092" name="TextBox 14"/>
          <p:cNvSpPr txBox="1">
            <a:spLocks noChangeArrowheads="1"/>
          </p:cNvSpPr>
          <p:nvPr/>
        </p:nvSpPr>
        <p:spPr bwMode="auto">
          <a:xfrm>
            <a:off x="6477000" y="5907088"/>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z</a:t>
            </a:r>
            <a:r>
              <a:rPr lang="en-US" altLang="en-US" sz="3600" baseline="-25000"/>
              <a:t>0.025</a:t>
            </a:r>
          </a:p>
        </p:txBody>
      </p:sp>
      <p:sp>
        <p:nvSpPr>
          <p:cNvPr id="174093" name="TextBox 18"/>
          <p:cNvSpPr txBox="1">
            <a:spLocks noChangeArrowheads="1"/>
          </p:cNvSpPr>
          <p:nvPr/>
        </p:nvSpPr>
        <p:spPr bwMode="auto">
          <a:xfrm>
            <a:off x="1752600" y="5943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z</a:t>
            </a:r>
            <a:r>
              <a:rPr lang="en-US" altLang="en-US" sz="3600" baseline="-25000"/>
              <a:t>0.975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endParaRPr lang="en-US"/>
          </a:p>
        </p:txBody>
      </p:sp>
      <p:graphicFrame>
        <p:nvGraphicFramePr>
          <p:cNvPr id="175107" name="Object 4"/>
          <p:cNvGraphicFramePr>
            <a:graphicFrameLocks noChangeAspect="1"/>
          </p:cNvGraphicFramePr>
          <p:nvPr/>
        </p:nvGraphicFramePr>
        <p:xfrm>
          <a:off x="171450" y="1295400"/>
          <a:ext cx="8545513" cy="4572000"/>
        </p:xfrm>
        <a:graphic>
          <a:graphicData uri="http://schemas.openxmlformats.org/presentationml/2006/ole">
            <mc:AlternateContent xmlns:mc="http://schemas.openxmlformats.org/markup-compatibility/2006">
              <mc:Choice xmlns:v="urn:schemas-microsoft-com:vml" Requires="v">
                <p:oleObj spid="_x0000_s175127" name="Equation" r:id="rId3" imgW="2349500" imgH="1257300" progId="Equation.3">
                  <p:embed/>
                </p:oleObj>
              </mc:Choice>
              <mc:Fallback>
                <p:oleObj name="Equation" r:id="rId3" imgW="2349500" imgH="1257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1295400"/>
                        <a:ext cx="8545513"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endParaRPr lang="en-US"/>
          </a:p>
        </p:txBody>
      </p:sp>
      <p:pic>
        <p:nvPicPr>
          <p:cNvPr id="1761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916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1752600"/>
            <a:ext cx="8839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7239000" y="1752600"/>
            <a:ext cx="9906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76134" name="Object 5"/>
          <p:cNvGraphicFramePr>
            <a:graphicFrameLocks noChangeAspect="1"/>
          </p:cNvGraphicFramePr>
          <p:nvPr/>
        </p:nvGraphicFramePr>
        <p:xfrm>
          <a:off x="762000" y="3505200"/>
          <a:ext cx="7843838" cy="2743200"/>
        </p:xfrm>
        <a:graphic>
          <a:graphicData uri="http://schemas.openxmlformats.org/presentationml/2006/ole">
            <mc:AlternateContent xmlns:mc="http://schemas.openxmlformats.org/markup-compatibility/2006">
              <mc:Choice xmlns:v="urn:schemas-microsoft-com:vml" Requires="v">
                <p:oleObj spid="_x0000_s176154" name="Equation" r:id="rId5" imgW="2324100" imgH="812800" progId="Equation.3">
                  <p:embed/>
                </p:oleObj>
              </mc:Choice>
              <mc:Fallback>
                <p:oleObj name="Equation" r:id="rId5" imgW="2324100" imgH="812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505200"/>
                        <a:ext cx="78438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4"/>
          <p:cNvSpPr txBox="1">
            <a:spLocks noChangeArrowheads="1"/>
          </p:cNvSpPr>
          <p:nvPr/>
        </p:nvSpPr>
        <p:spPr bwMode="auto">
          <a:xfrm>
            <a:off x="0" y="76200"/>
            <a:ext cx="685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3600" b="1"/>
              <a:t>Normal Probability Rule and Chebyshev’s ineqality</a:t>
            </a:r>
          </a:p>
        </p:txBody>
      </p:sp>
      <p:sp>
        <p:nvSpPr>
          <p:cNvPr id="192515" name="TextBox 3"/>
          <p:cNvSpPr txBox="1">
            <a:spLocks noChangeArrowheads="1"/>
          </p:cNvSpPr>
          <p:nvPr/>
        </p:nvSpPr>
        <p:spPr bwMode="auto">
          <a:xfrm>
            <a:off x="457200" y="1752600"/>
            <a:ext cx="7924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a:t>It is sometimes useful to have a quick way of determining which values of a random variables are common and which are considered to be rare.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5"/>
          <p:cNvGraphicFramePr>
            <a:graphicFrameLocks noGrp="1" noChangeAspect="1"/>
          </p:cNvGraphicFramePr>
          <p:nvPr>
            <p:ph idx="1"/>
          </p:nvPr>
        </p:nvGraphicFramePr>
        <p:xfrm>
          <a:off x="2057400" y="1371600"/>
          <a:ext cx="2514600" cy="1493838"/>
        </p:xfrm>
        <a:graphic>
          <a:graphicData uri="http://schemas.openxmlformats.org/presentationml/2006/ole">
            <mc:AlternateContent xmlns:mc="http://schemas.openxmlformats.org/markup-compatibility/2006">
              <mc:Choice xmlns:v="urn:schemas-microsoft-com:vml" Requires="v">
                <p:oleObj spid="_x0000_s130090" name="Equation" r:id="rId3" imgW="876300" imgH="520700" progId="Equation.3">
                  <p:embed/>
                </p:oleObj>
              </mc:Choice>
              <mc:Fallback>
                <p:oleObj name="Equation" r:id="rId3" imgW="876300" imgH="520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0"/>
                        <a:ext cx="2514600"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1" name="Object 7"/>
          <p:cNvGraphicFramePr>
            <a:graphicFrameLocks noGrp="1" noChangeAspect="1"/>
          </p:cNvGraphicFramePr>
          <p:nvPr>
            <p:ph sz="quarter" idx="10"/>
          </p:nvPr>
        </p:nvGraphicFramePr>
        <p:xfrm>
          <a:off x="1066800" y="3048000"/>
          <a:ext cx="7104063" cy="3200400"/>
        </p:xfrm>
        <a:graphic>
          <a:graphicData uri="http://schemas.openxmlformats.org/presentationml/2006/ole">
            <mc:AlternateContent xmlns:mc="http://schemas.openxmlformats.org/markup-compatibility/2006">
              <mc:Choice xmlns:v="urn:schemas-microsoft-com:vml" Requires="v">
                <p:oleObj spid="_x0000_s130091" name="Equation" r:id="rId5" imgW="2311400" imgH="1041400" progId="Equation.3">
                  <p:embed/>
                </p:oleObj>
              </mc:Choice>
              <mc:Fallback>
                <p:oleObj name="Equation" r:id="rId5" imgW="2311400" imgH="1041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048000"/>
                        <a:ext cx="710406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4"/>
          <p:cNvSpPr txBox="1">
            <a:spLocks noChangeArrowheads="1"/>
          </p:cNvSpPr>
          <p:nvPr/>
        </p:nvSpPr>
        <p:spPr bwMode="auto">
          <a:xfrm>
            <a:off x="76200" y="381000"/>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4200" b="1"/>
              <a:t>Normal Probability Rule</a:t>
            </a:r>
          </a:p>
          <a:p>
            <a:pPr algn="just" eaLnBrk="1" hangingPunct="1">
              <a:spcBef>
                <a:spcPct val="50000"/>
              </a:spcBef>
              <a:buFontTx/>
              <a:buNone/>
            </a:pPr>
            <a:r>
              <a:rPr lang="en-US" altLang="en-US" sz="3400"/>
              <a:t>Let X be normally distributed with parameters mean </a:t>
            </a:r>
            <a:r>
              <a:rPr lang="en-US" altLang="en-US" sz="3600" i="1">
                <a:sym typeface="Symbol" panose="05050102010706020507" pitchFamily="18" charset="2"/>
              </a:rPr>
              <a:t>µ</a:t>
            </a:r>
            <a:r>
              <a:rPr lang="en-US" altLang="en-US" sz="3400"/>
              <a:t> and s.d. </a:t>
            </a:r>
            <a:r>
              <a:rPr lang="en-US" altLang="en-US" sz="3600" i="1">
                <a:sym typeface="Symbol" panose="05050102010706020507" pitchFamily="18" charset="2"/>
              </a:rPr>
              <a:t></a:t>
            </a:r>
            <a:r>
              <a:rPr lang="en-US" altLang="en-US" sz="2400">
                <a:sym typeface="Symbol" panose="05050102010706020507" pitchFamily="18" charset="2"/>
              </a:rPr>
              <a:t> .  </a:t>
            </a:r>
            <a:r>
              <a:rPr lang="en-US" altLang="en-US" sz="3400"/>
              <a:t>Then</a:t>
            </a:r>
          </a:p>
          <a:p>
            <a:pPr algn="just" eaLnBrk="1" hangingPunct="1">
              <a:spcBef>
                <a:spcPct val="50000"/>
              </a:spcBef>
              <a:buFontTx/>
              <a:buNone/>
            </a:pPr>
            <a:r>
              <a:rPr lang="en-US" altLang="en-US" sz="3400"/>
              <a:t>P[-</a:t>
            </a:r>
            <a:r>
              <a:rPr lang="en-US" altLang="en-US" sz="3400" i="1">
                <a:sym typeface="Symbol" panose="05050102010706020507" pitchFamily="18" charset="2"/>
              </a:rPr>
              <a:t> &lt; X-</a:t>
            </a:r>
            <a:r>
              <a:rPr lang="en-US" altLang="en-US" sz="3400" i="1">
                <a:cs typeface="Times New Roman" panose="02020603050405020304" pitchFamily="18" charset="0"/>
                <a:sym typeface="Symbol" panose="05050102010706020507" pitchFamily="18" charset="2"/>
              </a:rPr>
              <a:t>µ &lt; </a:t>
            </a:r>
            <a:r>
              <a:rPr lang="en-US" altLang="en-US" sz="3400" i="1">
                <a:sym typeface="Symbol" panose="05050102010706020507" pitchFamily="18" charset="2"/>
              </a:rPr>
              <a:t></a:t>
            </a:r>
            <a:r>
              <a:rPr lang="en-US" altLang="en-US" sz="3400">
                <a:sym typeface="Symbol" panose="05050102010706020507" pitchFamily="18" charset="2"/>
              </a:rPr>
              <a:t> ]  0.68</a:t>
            </a:r>
          </a:p>
          <a:p>
            <a:pPr algn="just" eaLnBrk="1" hangingPunct="1">
              <a:spcBef>
                <a:spcPct val="50000"/>
              </a:spcBef>
              <a:buFontTx/>
              <a:buNone/>
            </a:pPr>
            <a:r>
              <a:rPr lang="en-US" altLang="en-US" sz="3400"/>
              <a:t>P[-2</a:t>
            </a:r>
            <a:r>
              <a:rPr lang="en-US" altLang="en-US" sz="3400" i="1">
                <a:sym typeface="Symbol" panose="05050102010706020507" pitchFamily="18" charset="2"/>
              </a:rPr>
              <a:t> &lt; X-</a:t>
            </a:r>
            <a:r>
              <a:rPr lang="en-US" altLang="en-US" sz="3400" i="1">
                <a:cs typeface="Times New Roman" panose="02020603050405020304" pitchFamily="18" charset="0"/>
                <a:sym typeface="Symbol" panose="05050102010706020507" pitchFamily="18" charset="2"/>
              </a:rPr>
              <a:t>µ &lt; 2</a:t>
            </a:r>
            <a:r>
              <a:rPr lang="en-US" altLang="en-US" sz="3400" i="1">
                <a:sym typeface="Symbol" panose="05050102010706020507" pitchFamily="18" charset="2"/>
              </a:rPr>
              <a:t></a:t>
            </a:r>
            <a:r>
              <a:rPr lang="en-US" altLang="en-US" sz="3400">
                <a:sym typeface="Symbol" panose="05050102010706020507" pitchFamily="18" charset="2"/>
              </a:rPr>
              <a:t> ]   0.95</a:t>
            </a:r>
          </a:p>
          <a:p>
            <a:pPr algn="just" eaLnBrk="1" hangingPunct="1">
              <a:spcBef>
                <a:spcPct val="50000"/>
              </a:spcBef>
              <a:buFontTx/>
              <a:buNone/>
            </a:pPr>
            <a:r>
              <a:rPr lang="en-US" altLang="en-US" sz="3400"/>
              <a:t>P[-3</a:t>
            </a:r>
            <a:r>
              <a:rPr lang="en-US" altLang="en-US" sz="3400" i="1">
                <a:sym typeface="Symbol" panose="05050102010706020507" pitchFamily="18" charset="2"/>
              </a:rPr>
              <a:t> &lt; X-µ &lt; 3</a:t>
            </a:r>
            <a:r>
              <a:rPr lang="en-US" altLang="en-US" sz="3400">
                <a:sym typeface="Symbol" panose="05050102010706020507" pitchFamily="18" charset="2"/>
              </a:rPr>
              <a:t> ]   0.997</a:t>
            </a:r>
          </a:p>
        </p:txBody>
      </p:sp>
      <p:pic>
        <p:nvPicPr>
          <p:cNvPr id="193539" name="Picture 5" descr="Normal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362200"/>
            <a:ext cx="388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4"/>
          <p:cNvSpPr txBox="1">
            <a:spLocks noChangeArrowheads="1"/>
          </p:cNvSpPr>
          <p:nvPr/>
        </p:nvSpPr>
        <p:spPr bwMode="auto">
          <a:xfrm>
            <a:off x="304800" y="457200"/>
            <a:ext cx="8458200"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4400" b="1"/>
              <a:t>Chebyshev’s Inequality</a:t>
            </a:r>
          </a:p>
          <a:p>
            <a:pPr algn="just" eaLnBrk="1" hangingPunct="1">
              <a:spcBef>
                <a:spcPct val="50000"/>
              </a:spcBef>
              <a:buFontTx/>
              <a:buNone/>
            </a:pPr>
            <a:r>
              <a:rPr lang="en-US" altLang="en-US" sz="3600"/>
              <a:t>Let X be a random variable with mean </a:t>
            </a:r>
            <a:r>
              <a:rPr lang="en-US" altLang="en-US" sz="3600">
                <a:latin typeface="Symbol" panose="05050102010706020507" pitchFamily="18" charset="2"/>
              </a:rPr>
              <a:t>m</a:t>
            </a:r>
            <a:r>
              <a:rPr lang="en-US" altLang="en-US" sz="3600"/>
              <a:t> and standard deviation </a:t>
            </a:r>
            <a:r>
              <a:rPr lang="en-US" altLang="en-US" sz="3600">
                <a:latin typeface="Symbol" panose="05050102010706020507" pitchFamily="18" charset="2"/>
              </a:rPr>
              <a:t>s</a:t>
            </a:r>
            <a:r>
              <a:rPr lang="en-US" altLang="en-US" sz="3600"/>
              <a:t>. then for any positive number k,</a:t>
            </a:r>
          </a:p>
          <a:p>
            <a:pPr algn="just" eaLnBrk="1" hangingPunct="1">
              <a:spcBef>
                <a:spcPct val="50000"/>
              </a:spcBef>
              <a:buFontTx/>
              <a:buNone/>
            </a:pPr>
            <a:r>
              <a:rPr lang="en-US" altLang="en-US" sz="3600"/>
              <a:t>		P[ |</a:t>
            </a:r>
            <a:r>
              <a:rPr lang="en-US" altLang="en-US" sz="3600" i="1"/>
              <a:t>X - </a:t>
            </a:r>
            <a:r>
              <a:rPr lang="en-US" altLang="en-US" sz="3600" i="1">
                <a:cs typeface="Times New Roman" panose="02020603050405020304" pitchFamily="18" charset="0"/>
              </a:rPr>
              <a:t>µ| &lt;</a:t>
            </a:r>
            <a:r>
              <a:rPr lang="en-US" altLang="en-US" sz="3600" i="1">
                <a:cs typeface="Times New Roman" panose="02020603050405020304" pitchFamily="18" charset="0"/>
                <a:sym typeface="Symbol" panose="05050102010706020507" pitchFamily="18" charset="2"/>
              </a:rPr>
              <a:t> k</a:t>
            </a:r>
            <a:r>
              <a:rPr lang="en-US" altLang="en-US" sz="3600">
                <a:cs typeface="Times New Roman" panose="02020603050405020304" pitchFamily="18" charset="0"/>
                <a:sym typeface="Symbol" panose="05050102010706020507" pitchFamily="18" charset="2"/>
              </a:rPr>
              <a:t>] ≥</a:t>
            </a:r>
            <a:r>
              <a:rPr lang="en-US" altLang="en-US" sz="3600">
                <a:sym typeface="Symbol" panose="05050102010706020507" pitchFamily="18" charset="2"/>
              </a:rPr>
              <a:t> 1 - 1/k</a:t>
            </a:r>
            <a:r>
              <a:rPr lang="en-US" altLang="en-US" sz="3600" i="1" baseline="30000">
                <a:sym typeface="Symbol" panose="05050102010706020507" pitchFamily="18" charset="2"/>
              </a:rPr>
              <a:t>2</a:t>
            </a:r>
          </a:p>
          <a:p>
            <a:pPr algn="just" eaLnBrk="1" hangingPunct="1">
              <a:spcBef>
                <a:spcPct val="50000"/>
              </a:spcBef>
              <a:buFontTx/>
              <a:buNone/>
            </a:pPr>
            <a:r>
              <a:rPr lang="en-US" altLang="en-US" sz="3600"/>
              <a:t>		P[ |</a:t>
            </a:r>
            <a:r>
              <a:rPr lang="en-US" altLang="en-US" sz="3600" i="1"/>
              <a:t>X - µ| </a:t>
            </a:r>
            <a:r>
              <a:rPr lang="en-US" altLang="en-US" sz="3600">
                <a:cs typeface="Times New Roman" panose="02020603050405020304" pitchFamily="18" charset="0"/>
                <a:sym typeface="Symbol" panose="05050102010706020507" pitchFamily="18" charset="2"/>
              </a:rPr>
              <a:t>≥  </a:t>
            </a:r>
            <a:r>
              <a:rPr lang="en-US" altLang="en-US" sz="3600" i="1">
                <a:sym typeface="Symbol" panose="05050102010706020507" pitchFamily="18" charset="2"/>
              </a:rPr>
              <a:t> k</a:t>
            </a:r>
            <a:r>
              <a:rPr lang="en-US" altLang="en-US" sz="3600">
                <a:sym typeface="Symbol" panose="05050102010706020507" pitchFamily="18" charset="2"/>
              </a:rPr>
              <a:t>] ≤</a:t>
            </a:r>
            <a:r>
              <a:rPr lang="en-US" altLang="en-US" sz="3600">
                <a:cs typeface="Times New Roman" panose="02020603050405020304" pitchFamily="18" charset="0"/>
                <a:sym typeface="Symbol" panose="05050102010706020507" pitchFamily="18" charset="2"/>
              </a:rPr>
              <a:t> 1/k</a:t>
            </a:r>
            <a:r>
              <a:rPr lang="en-US" altLang="en-US" sz="3600" i="1" baseline="30000">
                <a:cs typeface="Times New Roman" panose="02020603050405020304" pitchFamily="18" charset="0"/>
                <a:sym typeface="Symbol" panose="05050102010706020507" pitchFamily="18" charset="2"/>
              </a:rPr>
              <a:t>2</a:t>
            </a:r>
            <a:endParaRPr lang="en-US" altLang="en-US" sz="3600" baseline="30000">
              <a:cs typeface="Times New Roman" panose="02020603050405020304" pitchFamily="18" charset="0"/>
              <a:sym typeface="Symbol" panose="05050102010706020507" pitchFamily="18" charset="2"/>
            </a:endParaRPr>
          </a:p>
          <a:p>
            <a:pPr algn="just" eaLnBrk="1" hangingPunct="1">
              <a:spcBef>
                <a:spcPct val="0"/>
              </a:spcBef>
              <a:buFontTx/>
              <a:buNone/>
            </a:pPr>
            <a:r>
              <a:rPr lang="fi-FI" altLang="en-US" sz="3600">
                <a:cs typeface="Times New Roman" panose="02020603050405020304" pitchFamily="18" charset="0"/>
                <a:sym typeface="Symbol" panose="05050102010706020507" pitchFamily="18" charset="2"/>
              </a:rPr>
              <a:t>where  is the mean and  is standard deviation.</a:t>
            </a:r>
          </a:p>
          <a:p>
            <a:pPr algn="just" eaLnBrk="1" hangingPunct="1">
              <a:spcBef>
                <a:spcPct val="0"/>
              </a:spcBef>
              <a:buFontTx/>
              <a:buNone/>
            </a:pPr>
            <a:r>
              <a:rPr lang="fi-FI" altLang="en-US" sz="3600">
                <a:cs typeface="Times New Roman" panose="02020603050405020304" pitchFamily="18" charset="0"/>
                <a:sym typeface="Symbol" panose="05050102010706020507" pitchFamily="18" charset="2"/>
              </a:rPr>
              <a:t>Put k = , then </a:t>
            </a:r>
            <a:r>
              <a:rPr lang="en-US" altLang="en-US" sz="3600"/>
              <a:t>P[ |</a:t>
            </a:r>
            <a:r>
              <a:rPr lang="en-US" altLang="en-US" sz="3600" i="1"/>
              <a:t>X - µ| </a:t>
            </a:r>
            <a:r>
              <a:rPr lang="en-US" altLang="en-US" sz="3600">
                <a:cs typeface="Times New Roman" panose="02020603050405020304" pitchFamily="18" charset="0"/>
                <a:sym typeface="Symbol" panose="05050102010706020507" pitchFamily="18" charset="2"/>
              </a:rPr>
              <a:t>≥ </a:t>
            </a:r>
            <a:r>
              <a:rPr lang="en-US" altLang="en-US" sz="3600" i="1">
                <a:sym typeface="Symbol" panose="05050102010706020507" pitchFamily="18" charset="2"/>
              </a:rPr>
              <a:t> </a:t>
            </a:r>
            <a:r>
              <a:rPr lang="en-US" altLang="en-US" sz="3600">
                <a:sym typeface="Symbol" panose="05050102010706020507" pitchFamily="18" charset="2"/>
              </a:rPr>
              <a:t>] ≤ </a:t>
            </a:r>
            <a:r>
              <a:rPr lang="en-US" altLang="en-US" sz="3600" baseline="30000">
                <a:sym typeface="Symbol" panose="05050102010706020507" pitchFamily="18" charset="2"/>
              </a:rPr>
              <a:t>2</a:t>
            </a:r>
            <a:r>
              <a:rPr lang="en-US" altLang="en-US" sz="3600">
                <a:sym typeface="Symbol" panose="05050102010706020507" pitchFamily="18" charset="2"/>
              </a:rPr>
              <a:t>/</a:t>
            </a:r>
            <a:r>
              <a:rPr lang="en-US" altLang="en-US" sz="3600" baseline="30000">
                <a:sym typeface="Symbol" panose="05050102010706020507" pitchFamily="18" charset="2"/>
              </a:rPr>
              <a:t>2</a:t>
            </a:r>
            <a:endParaRPr lang="fi-FI" altLang="en-US" sz="3600" baseline="3000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animEffect transition="in" filter="wedge">
                                      <p:cBhvr>
                                        <p:cTn id="7" dur="2000"/>
                                        <p:tgtEl>
                                          <p:spTgt spid="250882">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50882">
                                            <p:txEl>
                                              <p:pRg st="1" end="1"/>
                                            </p:txEl>
                                          </p:spTgt>
                                        </p:tgtEl>
                                        <p:attrNameLst>
                                          <p:attrName>style.visibility</p:attrName>
                                        </p:attrNameLst>
                                      </p:cBhvr>
                                      <p:to>
                                        <p:strVal val="visible"/>
                                      </p:to>
                                    </p:set>
                                    <p:animEffect transition="in" filter="wedge">
                                      <p:cBhvr>
                                        <p:cTn id="10" dur="2000"/>
                                        <p:tgtEl>
                                          <p:spTgt spid="250882">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250882">
                                            <p:txEl>
                                              <p:pRg st="2" end="2"/>
                                            </p:txEl>
                                          </p:spTgt>
                                        </p:tgtEl>
                                        <p:attrNameLst>
                                          <p:attrName>style.visibility</p:attrName>
                                        </p:attrNameLst>
                                      </p:cBhvr>
                                      <p:to>
                                        <p:strVal val="visible"/>
                                      </p:to>
                                    </p:set>
                                    <p:animEffect transition="in" filter="wedge">
                                      <p:cBhvr>
                                        <p:cTn id="13" dur="2000"/>
                                        <p:tgtEl>
                                          <p:spTgt spid="250882">
                                            <p:txEl>
                                              <p:pRg st="2" end="2"/>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250882">
                                            <p:txEl>
                                              <p:pRg st="3" end="3"/>
                                            </p:txEl>
                                          </p:spTgt>
                                        </p:tgtEl>
                                        <p:attrNameLst>
                                          <p:attrName>style.visibility</p:attrName>
                                        </p:attrNameLst>
                                      </p:cBhvr>
                                      <p:to>
                                        <p:strVal val="visible"/>
                                      </p:to>
                                    </p:set>
                                    <p:animEffect transition="in" filter="wedge">
                                      <p:cBhvr>
                                        <p:cTn id="16" dur="2000"/>
                                        <p:tgtEl>
                                          <p:spTgt spid="250882">
                                            <p:txEl>
                                              <p:pRg st="3" end="3"/>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250882">
                                            <p:txEl>
                                              <p:pRg st="4" end="4"/>
                                            </p:txEl>
                                          </p:spTgt>
                                        </p:tgtEl>
                                        <p:attrNameLst>
                                          <p:attrName>style.visibility</p:attrName>
                                        </p:attrNameLst>
                                      </p:cBhvr>
                                      <p:to>
                                        <p:strVal val="visible"/>
                                      </p:to>
                                    </p:set>
                                    <p:animEffect transition="in" filter="wedge">
                                      <p:cBhvr>
                                        <p:cTn id="19" dur="2000"/>
                                        <p:tgtEl>
                                          <p:spTgt spid="250882">
                                            <p:txEl>
                                              <p:pRg st="4" end="4"/>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250882">
                                            <p:txEl>
                                              <p:pRg st="5" end="5"/>
                                            </p:txEl>
                                          </p:spTgt>
                                        </p:tgtEl>
                                        <p:attrNameLst>
                                          <p:attrName>style.visibility</p:attrName>
                                        </p:attrNameLst>
                                      </p:cBhvr>
                                      <p:to>
                                        <p:strVal val="visible"/>
                                      </p:to>
                                    </p:set>
                                    <p:animEffect transition="in" filter="wedge">
                                      <p:cBhvr>
                                        <p:cTn id="22" dur="2000"/>
                                        <p:tgtEl>
                                          <p:spTgt spid="2508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Rot="1" noChangeAspect="1" noMove="1" noResize="1" noEditPoints="1" noAdjustHandles="1" noChangeArrowheads="1" noChangeShapeType="1" noTextEdit="1"/>
          </p:cNvSpPr>
          <p:nvPr/>
        </p:nvSpPr>
        <p:spPr>
          <a:xfrm>
            <a:off x="533400" y="685800"/>
            <a:ext cx="6172200" cy="2954655"/>
          </a:xfrm>
          <a:prstGeom prst="rect">
            <a:avLst/>
          </a:prstGeom>
          <a:blipFill>
            <a:blip r:embed="rId3"/>
            <a:stretch>
              <a:fillRect l="-4051" t="-4339"/>
            </a:stretch>
          </a:blipFill>
        </p:spPr>
        <p:txBody>
          <a:bodyPr/>
          <a:lstStyle/>
          <a:p>
            <a:pPr>
              <a:defRPr/>
            </a:pPr>
            <a:r>
              <a:rPr lang="en-US">
                <a:noFill/>
              </a:rPr>
              <a:t> </a:t>
            </a:r>
          </a:p>
        </p:txBody>
      </p:sp>
      <p:cxnSp>
        <p:nvCxnSpPr>
          <p:cNvPr id="6" name="Straight Arrow Connector 5"/>
          <p:cNvCxnSpPr/>
          <p:nvPr/>
        </p:nvCxnSpPr>
        <p:spPr>
          <a:xfrm>
            <a:off x="1143000" y="5562600"/>
            <a:ext cx="6400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52600" y="5051425"/>
            <a:ext cx="2286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00709" name="Picture 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009775" y="4602163"/>
            <a:ext cx="207963" cy="990600"/>
          </a:xfrm>
          <a:prstGeom prst="rect">
            <a:avLst/>
          </a:prstGeom>
          <a:solidFill>
            <a:schemeClr val="accent2"/>
          </a:solidFill>
          <a:ln>
            <a:noFill/>
          </a:ln>
        </p:spPr>
      </p:pic>
      <p:pic>
        <p:nvPicPr>
          <p:cNvPr id="200710" name="Picture 8"/>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209800" y="4137025"/>
            <a:ext cx="228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591"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11438" y="5051425"/>
            <a:ext cx="2492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592"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46388" y="4135438"/>
            <a:ext cx="9271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59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52850" y="4143375"/>
            <a:ext cx="9271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14" name="Picture 12"/>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76800" y="4114800"/>
            <a:ext cx="9271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Rot="1" noChangeAspect="1" noMove="1" noResize="1" noEditPoints="1" noAdjustHandles="1" noChangeArrowheads="1" noChangeShapeType="1" noTextEdit="1"/>
          </p:cNvSpPr>
          <p:nvPr/>
        </p:nvSpPr>
        <p:spPr>
          <a:xfrm>
            <a:off x="1981200" y="5611681"/>
            <a:ext cx="1150956" cy="430887"/>
          </a:xfrm>
          <a:prstGeom prst="rect">
            <a:avLst/>
          </a:prstGeom>
          <a:blipFill>
            <a:blip r:embed="rId7"/>
            <a:stretch>
              <a:fillRect/>
            </a:stretch>
          </a:blipFill>
        </p:spPr>
        <p:txBody>
          <a:bodyPr/>
          <a:lstStyle/>
          <a:p>
            <a:pPr>
              <a:defRPr/>
            </a:pPr>
            <a:r>
              <a:rPr lang="en-US">
                <a:noFill/>
              </a:rPr>
              <a:t> </a:t>
            </a:r>
          </a:p>
        </p:txBody>
      </p:sp>
      <p:sp>
        <p:nvSpPr>
          <p:cNvPr id="18" name="TextBox 17"/>
          <p:cNvSpPr txBox="1">
            <a:spLocks noRot="1" noChangeAspect="1" noMove="1" noResize="1" noEditPoints="1" noAdjustHandles="1" noChangeArrowheads="1" noChangeShapeType="1" noTextEdit="1"/>
          </p:cNvSpPr>
          <p:nvPr/>
        </p:nvSpPr>
        <p:spPr>
          <a:xfrm>
            <a:off x="3637910" y="5655885"/>
            <a:ext cx="306174" cy="430887"/>
          </a:xfrm>
          <a:prstGeom prst="rect">
            <a:avLst/>
          </a:prstGeom>
          <a:blipFill>
            <a:blip r:embed="rId8"/>
            <a:stretch>
              <a:fillRect/>
            </a:stretch>
          </a:blipFill>
        </p:spPr>
        <p:txBody>
          <a:bodyPr/>
          <a:lstStyle/>
          <a:p>
            <a:pPr>
              <a:defRPr/>
            </a:pPr>
            <a:r>
              <a:rPr lang="en-US">
                <a:noFill/>
              </a:rPr>
              <a:t> </a:t>
            </a:r>
          </a:p>
        </p:txBody>
      </p:sp>
      <p:sp>
        <p:nvSpPr>
          <p:cNvPr id="19" name="Rectangle 18"/>
          <p:cNvSpPr>
            <a:spLocks noRot="1" noChangeAspect="1" noMove="1" noResize="1" noEditPoints="1" noAdjustHandles="1" noChangeArrowheads="1" noChangeShapeType="1" noTextEdit="1"/>
          </p:cNvSpPr>
          <p:nvPr/>
        </p:nvSpPr>
        <p:spPr>
          <a:xfrm>
            <a:off x="4415202" y="5747220"/>
            <a:ext cx="924292" cy="369332"/>
          </a:xfrm>
          <a:prstGeom prst="rect">
            <a:avLst/>
          </a:prstGeom>
          <a:blipFill>
            <a:blip r:embed="rId9"/>
            <a:stretch>
              <a:fillRect b="-6667"/>
            </a:stretch>
          </a:blipFill>
        </p:spPr>
        <p:txBody>
          <a:bodyPr/>
          <a:lstStyle/>
          <a:p>
            <a:pPr>
              <a:defRPr/>
            </a:pPr>
            <a:r>
              <a:rPr lang="en-US">
                <a:noFill/>
              </a:rPr>
              <a:t> </a:t>
            </a:r>
          </a:p>
        </p:txBody>
      </p:sp>
      <p:cxnSp>
        <p:nvCxnSpPr>
          <p:cNvPr id="21" name="Straight Arrow Connector 20"/>
          <p:cNvCxnSpPr>
            <a:endCxn id="19" idx="2"/>
          </p:cNvCxnSpPr>
          <p:nvPr/>
        </p:nvCxnSpPr>
        <p:spPr>
          <a:xfrm>
            <a:off x="2438400" y="6116638"/>
            <a:ext cx="2438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a:spLocks noRot="1" noChangeAspect="1" noMove="1" noResize="1" noEditPoints="1" noAdjustHandles="1" noChangeArrowheads="1" noChangeShapeType="1" noTextEdit="1"/>
          </p:cNvSpPr>
          <p:nvPr/>
        </p:nvSpPr>
        <p:spPr>
          <a:xfrm>
            <a:off x="3568637" y="6097636"/>
            <a:ext cx="417871" cy="369332"/>
          </a:xfrm>
          <a:prstGeom prst="rect">
            <a:avLst/>
          </a:prstGeom>
          <a:blipFill>
            <a:blip r:embed="rId10"/>
            <a:stretch>
              <a:fillRect l="-14493" r="-2899" b="-16393"/>
            </a:stretch>
          </a:blipFill>
        </p:spPr>
        <p:txBody>
          <a:bodyPr/>
          <a:lstStyle/>
          <a:p>
            <a:pPr>
              <a:defRPr/>
            </a:pPr>
            <a:r>
              <a:rPr lang="en-US">
                <a:noFill/>
              </a:rPr>
              <a:t> </a:t>
            </a:r>
          </a:p>
        </p:txBody>
      </p:sp>
      <p:sp>
        <p:nvSpPr>
          <p:cNvPr id="23" name="Rectangle 22"/>
          <p:cNvSpPr>
            <a:spLocks noRot="1" noChangeAspect="1" noMove="1" noResize="1" noEditPoints="1" noAdjustHandles="1" noChangeArrowheads="1" noChangeShapeType="1" noTextEdit="1"/>
          </p:cNvSpPr>
          <p:nvPr/>
        </p:nvSpPr>
        <p:spPr>
          <a:xfrm>
            <a:off x="1166270" y="5991341"/>
            <a:ext cx="494302" cy="369332"/>
          </a:xfrm>
          <a:prstGeom prst="rect">
            <a:avLst/>
          </a:prstGeom>
          <a:blipFill>
            <a:blip r:embed="rId11"/>
            <a:stretch>
              <a:fillRect b="-1667"/>
            </a:stretch>
          </a:blipFill>
        </p:spPr>
        <p:txBody>
          <a:bodyPr/>
          <a:lstStyle/>
          <a:p>
            <a:pPr>
              <a:defRPr/>
            </a:pPr>
            <a:r>
              <a:rPr lang="en-US">
                <a:noFill/>
              </a:rPr>
              <a:t> </a:t>
            </a:r>
          </a:p>
        </p:txBody>
      </p:sp>
      <p:sp>
        <p:nvSpPr>
          <p:cNvPr id="24" name="Rectangle 23"/>
          <p:cNvSpPr>
            <a:spLocks noRot="1" noChangeAspect="1" noMove="1" noResize="1" noEditPoints="1" noAdjustHandles="1" noChangeArrowheads="1" noChangeShapeType="1" noTextEdit="1"/>
          </p:cNvSpPr>
          <p:nvPr/>
        </p:nvSpPr>
        <p:spPr>
          <a:xfrm>
            <a:off x="5310988" y="6074118"/>
            <a:ext cx="499624" cy="369332"/>
          </a:xfrm>
          <a:prstGeom prst="rect">
            <a:avLst/>
          </a:prstGeom>
          <a:blipFill>
            <a:blip r:embed="rId12"/>
            <a:stretch>
              <a:fillRect/>
            </a:stretch>
          </a:blipFill>
        </p:spPr>
        <p:txBody>
          <a:bodyPr/>
          <a:lstStyle/>
          <a:p>
            <a:pPr>
              <a:defRPr/>
            </a:pPr>
            <a:r>
              <a:rPr lang="en-US">
                <a:noFill/>
              </a:rPr>
              <a:t> </a:t>
            </a:r>
          </a:p>
        </p:txBody>
      </p:sp>
      <p:cxnSp>
        <p:nvCxnSpPr>
          <p:cNvPr id="26" name="Straight Connector 25"/>
          <p:cNvCxnSpPr/>
          <p:nvPr/>
        </p:nvCxnSpPr>
        <p:spPr>
          <a:xfrm>
            <a:off x="2438400" y="5965825"/>
            <a:ext cx="0"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76800" y="5965825"/>
            <a:ext cx="0" cy="317500"/>
          </a:xfrm>
          <a:prstGeom prst="line">
            <a:avLst/>
          </a:prstGeom>
        </p:spPr>
        <p:style>
          <a:lnRef idx="1">
            <a:schemeClr val="accent1"/>
          </a:lnRef>
          <a:fillRef idx="0">
            <a:schemeClr val="accent1"/>
          </a:fillRef>
          <a:effectRef idx="0">
            <a:schemeClr val="accent1"/>
          </a:effectRef>
          <a:fontRef idx="minor">
            <a:schemeClr val="tx1"/>
          </a:fontRef>
        </p:style>
      </p:cxnSp>
      <p:pic>
        <p:nvPicPr>
          <p:cNvPr id="200724" name="Picture 1"/>
          <p:cNvPicPr>
            <a:picLocks noChangeAspect="1"/>
          </p:cNvPicPr>
          <p:nvPr/>
        </p:nvPicPr>
        <p:blipFill>
          <a:blip r:embed="rId1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588000" y="4135438"/>
            <a:ext cx="2317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605" name="Picture 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420938" y="4148138"/>
            <a:ext cx="2317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2" name="Ink 1"/>
              <p14:cNvContentPartPr/>
              <p14:nvPr/>
            </p14:nvContentPartPr>
            <p14:xfrm>
              <a:off x="2393280" y="3464640"/>
              <a:ext cx="2554200" cy="2268720"/>
            </p14:xfrm>
          </p:contentPart>
        </mc:Choice>
        <mc:Fallback xmlns="">
          <p:pic>
            <p:nvPicPr>
              <p:cNvPr id="2" name="Ink 1"/>
              <p:cNvPicPr/>
              <p:nvPr/>
            </p:nvPicPr>
            <p:blipFill>
              <a:blip r:embed="rId15"/>
              <a:stretch>
                <a:fillRect/>
              </a:stretch>
            </p:blipFill>
            <p:spPr>
              <a:xfrm>
                <a:off x="2383920" y="3455280"/>
                <a:ext cx="2572920" cy="2287440"/>
              </a:xfrm>
              <a:prstGeom prst="rect">
                <a:avLst/>
              </a:prstGeom>
            </p:spPr>
          </p:pic>
        </mc:Fallback>
      </mc:AlternateContent>
      <p:pic>
        <p:nvPicPr>
          <p:cNvPr id="195607" name="Picture 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645025" y="4191000"/>
            <a:ext cx="2317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Rot="1" noChangeAspect="1" noMove="1" noResize="1" noEditPoints="1" noAdjustHandles="1" noChangeArrowheads="1" noChangeShapeType="1" noTextEdit="1"/>
          </p:cNvSpPr>
          <p:nvPr/>
        </p:nvSpPr>
        <p:spPr>
          <a:xfrm>
            <a:off x="1828800" y="1371600"/>
            <a:ext cx="3886200" cy="3922356"/>
          </a:xfrm>
          <a:prstGeom prst="rect">
            <a:avLst/>
          </a:prstGeom>
          <a:blipFill>
            <a:blip r:embed="rId2"/>
            <a:stretch>
              <a:fillRect l="-5486"/>
            </a:stretch>
          </a:blipFill>
        </p:spPr>
        <p:txBody>
          <a:bodyPr/>
          <a:lstStyle/>
          <a:p>
            <a:pPr>
              <a:defRPr/>
            </a:pPr>
            <a:r>
              <a:rPr lang="en-US">
                <a:noFill/>
              </a:rPr>
              <a:t> </a:t>
            </a:r>
          </a:p>
        </p:txBody>
      </p:sp>
      <p:sp>
        <p:nvSpPr>
          <p:cNvPr id="5" name="TextBox 4"/>
          <p:cNvSpPr txBox="1">
            <a:spLocks noRot="1" noChangeAspect="1" noMove="1" noResize="1" noEditPoints="1" noAdjustHandles="1" noChangeArrowheads="1" noChangeShapeType="1" noTextEdit="1"/>
          </p:cNvSpPr>
          <p:nvPr/>
        </p:nvSpPr>
        <p:spPr>
          <a:xfrm>
            <a:off x="1828800" y="5207913"/>
            <a:ext cx="4981492" cy="430887"/>
          </a:xfrm>
          <a:prstGeom prst="rect">
            <a:avLst/>
          </a:prstGeom>
          <a:blipFill>
            <a:blip r:embed="rId3"/>
            <a:stretch>
              <a:fillRect t="-25352" r="-2938" b="-49296"/>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152400" y="1219200"/>
            <a:ext cx="8839200" cy="5562600"/>
          </a:xfrm>
        </p:spPr>
        <p:txBody>
          <a:bodyPr/>
          <a:lstStyle/>
          <a:p>
            <a:pPr marL="0" indent="0" algn="just">
              <a:lnSpc>
                <a:spcPct val="90000"/>
              </a:lnSpc>
              <a:defRPr/>
            </a:pPr>
            <a:r>
              <a:rPr lang="fi-FI" sz="4000" dirty="0" smtClean="0">
                <a:latin typeface="Times New Roman" pitchFamily="18" charset="0"/>
              </a:rPr>
              <a:t>Show, by Chebyshev’s inequality, that in 2000 throws with a coin, the probability that the number of heads lies between 900 and 1100 is at least 19/20. (900  and  1100 not included)</a:t>
            </a:r>
          </a:p>
          <a:p>
            <a:pPr>
              <a:lnSpc>
                <a:spcPct val="90000"/>
              </a:lnSpc>
              <a:buFontTx/>
              <a:buNone/>
              <a:defRPr/>
            </a:pPr>
            <a:r>
              <a:rPr lang="fi-FI" sz="4000" dirty="0" smtClean="0">
                <a:latin typeface="Times New Roman" pitchFamily="18" charset="0"/>
              </a:rPr>
              <a:t>Solution: Let X be the number of heads (successes) in throwing of a coin, then </a:t>
            </a:r>
          </a:p>
          <a:p>
            <a:pPr>
              <a:lnSpc>
                <a:spcPct val="90000"/>
              </a:lnSpc>
              <a:buFontTx/>
              <a:buNone/>
              <a:defRPr/>
            </a:pPr>
            <a:r>
              <a:rPr lang="fi-FI" sz="4000" dirty="0" smtClean="0">
                <a:latin typeface="Times New Roman" pitchFamily="18" charset="0"/>
              </a:rPr>
              <a:t>X ~ Bin(n,p), where n = 2000, p = 1/2.     </a:t>
            </a:r>
          </a:p>
          <a:p>
            <a:pPr>
              <a:lnSpc>
                <a:spcPct val="90000"/>
              </a:lnSpc>
              <a:buFontTx/>
              <a:buNone/>
              <a:defRPr/>
            </a:pPr>
            <a:r>
              <a:rPr lang="fi-FI" sz="4000" dirty="0" smtClean="0">
                <a:latin typeface="Times New Roman" pitchFamily="18" charset="0"/>
              </a:rPr>
              <a:t> E(X) = np = 1000, Var(X) = npq = 500.</a:t>
            </a:r>
            <a:endParaRPr lang="en-US" sz="4000" dirty="0" smtClean="0">
              <a:latin typeface="Times New Roman" pitchFamily="18" charset="0"/>
            </a:endParaRPr>
          </a:p>
        </p:txBody>
      </p:sp>
      <p:sp>
        <p:nvSpPr>
          <p:cNvPr id="212995" name="Rectangle 3"/>
          <p:cNvSpPr>
            <a:spLocks noChangeArrowheads="1"/>
          </p:cNvSpPr>
          <p:nvPr/>
        </p:nvSpPr>
        <p:spPr bwMode="auto">
          <a:xfrm>
            <a:off x="152400" y="304800"/>
            <a:ext cx="2646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i-FI" altLang="en-US" sz="5400">
                <a:solidFill>
                  <a:srgbClr val="000000"/>
                </a:solidFill>
                <a:latin typeface="Times New Roman" panose="02020603050405020304" pitchFamily="18" charset="0"/>
              </a:rPr>
              <a:t>Example</a:t>
            </a:r>
            <a:endParaRPr lang="en-US" altLang="en-US"/>
          </a:p>
        </p:txBody>
      </p:sp>
    </p:spTree>
    <p:extLst>
      <p:ext uri="{BB962C8B-B14F-4D97-AF65-F5344CB8AC3E}">
        <p14:creationId xmlns:p14="http://schemas.microsoft.com/office/powerpoint/2010/main" val="2330066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edge">
                                      <p:cBhvr>
                                        <p:cTn id="7" dur="20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edge">
                                      <p:cBhvr>
                                        <p:cTn id="12" dur="2000"/>
                                        <p:tgtEl>
                                          <p:spTgt spid="116739">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animEffect transition="in" filter="wedge">
                                      <p:cBhvr>
                                        <p:cTn id="15" dur="2000"/>
                                        <p:tgtEl>
                                          <p:spTgt spid="116739">
                                            <p:txEl>
                                              <p:pRg st="2" end="2"/>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116739">
                                            <p:txEl>
                                              <p:pRg st="3" end="3"/>
                                            </p:txEl>
                                          </p:spTgt>
                                        </p:tgtEl>
                                        <p:attrNameLst>
                                          <p:attrName>style.visibility</p:attrName>
                                        </p:attrNameLst>
                                      </p:cBhvr>
                                      <p:to>
                                        <p:strVal val="visible"/>
                                      </p:to>
                                    </p:set>
                                    <p:animEffect transition="in" filter="wedge">
                                      <p:cBhvr>
                                        <p:cTn id="18" dur="2000"/>
                                        <p:tgtEl>
                                          <p:spTgt spid="1167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116739">
                                            <p:txEl>
                                              <p:pRg st="3" end="3"/>
                                            </p:txEl>
                                          </p:spTgt>
                                        </p:tgtEl>
                                        <p:attrNameLst>
                                          <p:attrName>style.visibility</p:attrName>
                                        </p:attrNameLst>
                                      </p:cBhvr>
                                      <p:to>
                                        <p:strVal val="visible"/>
                                      </p:to>
                                    </p:set>
                                    <p:animEffect transition="in" filter="wedge">
                                      <p:cBhvr>
                                        <p:cTn id="23" dur="20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40" name="Object 4"/>
          <p:cNvGraphicFramePr>
            <a:graphicFrameLocks noGrp="1" noChangeAspect="1"/>
          </p:cNvGraphicFramePr>
          <p:nvPr>
            <p:ph idx="1"/>
          </p:nvPr>
        </p:nvGraphicFramePr>
        <p:xfrm>
          <a:off x="1149350" y="3532188"/>
          <a:ext cx="5008563" cy="1293812"/>
        </p:xfrm>
        <a:graphic>
          <a:graphicData uri="http://schemas.openxmlformats.org/presentationml/2006/ole">
            <mc:AlternateContent xmlns:mc="http://schemas.openxmlformats.org/markup-compatibility/2006">
              <mc:Choice xmlns:v="urn:schemas-microsoft-com:vml" Requires="v">
                <p:oleObj spid="_x0000_s199745" name="Equation" r:id="rId3" imgW="1524000" imgH="393700" progId="Equation.3">
                  <p:embed/>
                </p:oleObj>
              </mc:Choice>
              <mc:Fallback>
                <p:oleObj name="Equation" r:id="rId3" imgW="15240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3532188"/>
                        <a:ext cx="5008563" cy="12938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3" name="Object 7"/>
          <p:cNvGraphicFramePr>
            <a:graphicFrameLocks noGrp="1" noChangeAspect="1"/>
          </p:cNvGraphicFramePr>
          <p:nvPr>
            <p:ph sz="quarter" idx="10"/>
          </p:nvPr>
        </p:nvGraphicFramePr>
        <p:xfrm>
          <a:off x="457200" y="4906963"/>
          <a:ext cx="6392863" cy="1131887"/>
        </p:xfrm>
        <a:graphic>
          <a:graphicData uri="http://schemas.openxmlformats.org/presentationml/2006/ole">
            <mc:AlternateContent xmlns:mc="http://schemas.openxmlformats.org/markup-compatibility/2006">
              <mc:Choice xmlns:v="urn:schemas-microsoft-com:vml" Requires="v">
                <p:oleObj spid="_x0000_s199746" name="Equation" r:id="rId5" imgW="2222500" imgH="393700" progId="Equation.3">
                  <p:embed/>
                </p:oleObj>
              </mc:Choice>
              <mc:Fallback>
                <p:oleObj name="Equation" r:id="rId5" imgW="22225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06963"/>
                        <a:ext cx="6392863" cy="11318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0" name="TextBox 6"/>
          <p:cNvSpPr txBox="1">
            <a:spLocks noChangeArrowheads="1"/>
          </p:cNvSpPr>
          <p:nvPr/>
        </p:nvSpPr>
        <p:spPr bwMode="auto">
          <a:xfrm>
            <a:off x="7772400" y="3276600"/>
            <a:ext cx="83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(1)</a:t>
            </a:r>
          </a:p>
        </p:txBody>
      </p:sp>
      <p:graphicFrame>
        <p:nvGraphicFramePr>
          <p:cNvPr id="10" name="Object 10"/>
          <p:cNvGraphicFramePr>
            <a:graphicFrameLocks noChangeAspect="1"/>
          </p:cNvGraphicFramePr>
          <p:nvPr/>
        </p:nvGraphicFramePr>
        <p:xfrm>
          <a:off x="457200" y="1357313"/>
          <a:ext cx="5884863" cy="1527175"/>
        </p:xfrm>
        <a:graphic>
          <a:graphicData uri="http://schemas.openxmlformats.org/presentationml/2006/ole">
            <mc:AlternateContent xmlns:mc="http://schemas.openxmlformats.org/markup-compatibility/2006">
              <mc:Choice xmlns:v="urn:schemas-microsoft-com:vml" Requires="v">
                <p:oleObj spid="_x0000_s199747" name="Equation" r:id="rId7" imgW="1663700" imgH="431800" progId="Equation.3">
                  <p:embed/>
                </p:oleObj>
              </mc:Choice>
              <mc:Fallback>
                <p:oleObj name="Equation" r:id="rId7" imgW="16637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357313"/>
                        <a:ext cx="5884863" cy="1527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6" name="TextBox 1"/>
          <p:cNvSpPr txBox="1">
            <a:spLocks noChangeArrowheads="1"/>
          </p:cNvSpPr>
          <p:nvPr/>
        </p:nvSpPr>
        <p:spPr bwMode="auto">
          <a:xfrm>
            <a:off x="984250" y="576263"/>
            <a:ext cx="46688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To find a lower bound for</a:t>
            </a:r>
          </a:p>
        </p:txBody>
      </p:sp>
      <p:sp>
        <p:nvSpPr>
          <p:cNvPr id="3" name="TextBox 2"/>
          <p:cNvSpPr txBox="1">
            <a:spLocks noChangeArrowheads="1"/>
          </p:cNvSpPr>
          <p:nvPr/>
        </p:nvSpPr>
        <p:spPr bwMode="auto">
          <a:xfrm>
            <a:off x="1149350" y="3101975"/>
            <a:ext cx="48466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By Chebyshev’s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46" name="Object 10"/>
          <p:cNvGraphicFramePr>
            <a:graphicFrameLocks noGrp="1" noChangeAspect="1"/>
          </p:cNvGraphicFramePr>
          <p:nvPr>
            <p:ph sz="quarter" idx="4294967295"/>
          </p:nvPr>
        </p:nvGraphicFramePr>
        <p:xfrm>
          <a:off x="1060450" y="5313363"/>
          <a:ext cx="5053013" cy="1316037"/>
        </p:xfrm>
        <a:graphic>
          <a:graphicData uri="http://schemas.openxmlformats.org/presentationml/2006/ole">
            <mc:AlternateContent xmlns:mc="http://schemas.openxmlformats.org/markup-compatibility/2006">
              <mc:Choice xmlns:v="urn:schemas-microsoft-com:vml" Requires="v">
                <p:oleObj spid="_x0000_s200747" name="Equation" r:id="rId3" imgW="1511300" imgH="393700" progId="Equation.3">
                  <p:embed/>
                </p:oleObj>
              </mc:Choice>
              <mc:Fallback>
                <p:oleObj name="Equation" r:id="rId3" imgW="1511300" imgH="3937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5313363"/>
                        <a:ext cx="5053013" cy="13160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7" name="TextBox 6"/>
          <p:cNvSpPr txBox="1">
            <a:spLocks noChangeArrowheads="1"/>
          </p:cNvSpPr>
          <p:nvPr/>
        </p:nvSpPr>
        <p:spPr bwMode="auto">
          <a:xfrm>
            <a:off x="152400" y="609600"/>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Letting</a:t>
            </a:r>
          </a:p>
        </p:txBody>
      </p:sp>
      <p:graphicFrame>
        <p:nvGraphicFramePr>
          <p:cNvPr id="8" name="Object 7"/>
          <p:cNvGraphicFramePr>
            <a:graphicFrameLocks noChangeAspect="1"/>
          </p:cNvGraphicFramePr>
          <p:nvPr/>
        </p:nvGraphicFramePr>
        <p:xfrm>
          <a:off x="395288" y="1447800"/>
          <a:ext cx="6132512" cy="3810000"/>
        </p:xfrm>
        <a:graphic>
          <a:graphicData uri="http://schemas.openxmlformats.org/presentationml/2006/ole">
            <mc:AlternateContent xmlns:mc="http://schemas.openxmlformats.org/markup-compatibility/2006">
              <mc:Choice xmlns:v="urn:schemas-microsoft-com:vml" Requires="v">
                <p:oleObj spid="_x0000_s200748" name="Equation" r:id="rId5" imgW="1981200" imgH="1231900" progId="Equation.3">
                  <p:embed/>
                </p:oleObj>
              </mc:Choice>
              <mc:Fallback>
                <p:oleObj name="Equation" r:id="rId5" imgW="1981200" imgH="1231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47800"/>
                        <a:ext cx="6132512" cy="3810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46" name="Object 10"/>
          <p:cNvGraphicFramePr>
            <a:graphicFrameLocks noGrp="1" noChangeAspect="1"/>
          </p:cNvGraphicFramePr>
          <p:nvPr>
            <p:ph idx="1"/>
          </p:nvPr>
        </p:nvGraphicFramePr>
        <p:xfrm>
          <a:off x="641350" y="1524000"/>
          <a:ext cx="7250113" cy="5194300"/>
        </p:xfrm>
        <a:graphic>
          <a:graphicData uri="http://schemas.openxmlformats.org/presentationml/2006/ole">
            <mc:AlternateContent xmlns:mc="http://schemas.openxmlformats.org/markup-compatibility/2006">
              <mc:Choice xmlns:v="urn:schemas-microsoft-com:vml" Requires="v">
                <p:oleObj spid="_x0000_s202775" name="Equation" r:id="rId3" imgW="2552700" imgH="1828800" progId="Equation.3">
                  <p:embed/>
                </p:oleObj>
              </mc:Choice>
              <mc:Fallback>
                <p:oleObj name="Equation" r:id="rId3" imgW="2552700" imgH="1828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 y="1524000"/>
                        <a:ext cx="7250113" cy="5194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1" name="Text Box 4"/>
          <p:cNvSpPr>
            <a:spLocks noGrp="1" noChangeArrowheads="1"/>
          </p:cNvSpPr>
          <p:nvPr>
            <p:ph type="title" idx="4294967295"/>
          </p:nvPr>
        </p:nvSpPr>
        <p:spPr>
          <a:xfrm>
            <a:off x="0" y="274638"/>
            <a:ext cx="8229600" cy="1143000"/>
          </a:xfrm>
        </p:spPr>
        <p:txBody>
          <a:bodyPr>
            <a:normAutofit fontScale="90000"/>
          </a:bodyPr>
          <a:lstStyle/>
          <a:p>
            <a:pPr eaLnBrk="1" hangingPunct="1">
              <a:spcBef>
                <a:spcPct val="50000"/>
              </a:spcBef>
              <a:defRPr/>
            </a:pPr>
            <a:r>
              <a:rPr lang="en-US" dirty="0" smtClean="0"/>
              <a:t>Find the bound on probability if  900 &amp; 1100 are  included?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Placeholder 2"/>
          <p:cNvSpPr>
            <a:spLocks noGrp="1"/>
          </p:cNvSpPr>
          <p:nvPr>
            <p:ph idx="1"/>
          </p:nvPr>
        </p:nvSpPr>
        <p:spPr>
          <a:xfrm>
            <a:off x="304800" y="1493838"/>
            <a:ext cx="8229600" cy="4525962"/>
          </a:xfrm>
        </p:spPr>
        <p:txBody>
          <a:bodyPr/>
          <a:lstStyle/>
          <a:p>
            <a:pPr marL="0" indent="0" algn="just" fontAlgn="base">
              <a:spcAft>
                <a:spcPct val="0"/>
              </a:spcAft>
            </a:pPr>
            <a:r>
              <a:rPr lang="en-US" altLang="en-US" sz="4000" smtClean="0"/>
              <a:t>From a usual pack of 52 cards, cards are drawn randomly with replacement till the red card appears. If X denotes the number of card drawn, using Chebyshev’s inequality, find a lower bound for   P[I X - 2 I &lt; 2]. </a:t>
            </a:r>
          </a:p>
        </p:txBody>
      </p:sp>
      <p:sp>
        <p:nvSpPr>
          <p:cNvPr id="126978" name="Title 1"/>
          <p:cNvSpPr>
            <a:spLocks noGrp="1"/>
          </p:cNvSpPr>
          <p:nvPr>
            <p:ph type="title" idx="4294967295"/>
          </p:nvPr>
        </p:nvSpPr>
        <p:spPr>
          <a:xfrm>
            <a:off x="0" y="301625"/>
            <a:ext cx="7772400" cy="1462088"/>
          </a:xfrm>
        </p:spPr>
        <p:txBody>
          <a:bodyPr/>
          <a:lstStyle/>
          <a:p>
            <a:pPr>
              <a:defRPr/>
            </a:pPr>
            <a:r>
              <a:rPr lang="en-US" dirty="0" smtClean="0"/>
              <a:t>Example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p:cNvSpPr>
          <p:nvPr>
            <p:ph idx="1"/>
          </p:nvPr>
        </p:nvSpPr>
        <p:spPr>
          <a:xfrm>
            <a:off x="304800" y="1493838"/>
            <a:ext cx="8229600" cy="4525962"/>
          </a:xfrm>
        </p:spPr>
        <p:txBody>
          <a:bodyPr/>
          <a:lstStyle/>
          <a:p>
            <a:pPr marL="0" indent="0" algn="just">
              <a:defRPr/>
            </a:pPr>
            <a:r>
              <a:rPr lang="en-US" sz="4000" dirty="0" smtClean="0"/>
              <a:t>If  X is  Gamma random variable with  </a:t>
            </a:r>
            <a:r>
              <a:rPr lang="en-US" sz="4000" dirty="0" smtClean="0">
                <a:sym typeface="Symbol" pitchFamily="18" charset="2"/>
              </a:rPr>
              <a:t> = 0.05  &amp;  = 100  find  an upper bound  on</a:t>
            </a:r>
          </a:p>
          <a:p>
            <a:pPr>
              <a:defRPr/>
            </a:pPr>
            <a:r>
              <a:rPr lang="en-US" sz="4000" dirty="0" smtClean="0">
                <a:sym typeface="Symbol" pitchFamily="18" charset="2"/>
              </a:rPr>
              <a:t>            P([(X-4)(X-6)]  999).</a:t>
            </a:r>
          </a:p>
        </p:txBody>
      </p:sp>
      <p:sp>
        <p:nvSpPr>
          <p:cNvPr id="3" name="Content Placeholder 2"/>
          <p:cNvSpPr>
            <a:spLocks noGrp="1"/>
          </p:cNvSpPr>
          <p:nvPr>
            <p:ph sz="quarter" idx="10"/>
          </p:nvPr>
        </p:nvSpPr>
        <p:spPr/>
        <p:txBody>
          <a:bodyPr/>
          <a:lstStyle/>
          <a:p>
            <a:pPr>
              <a:defRPr/>
            </a:pPr>
            <a:r>
              <a:rPr lang="en-US" sz="4400" dirty="0" smtClean="0"/>
              <a:t>Example</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4"/>
          <p:cNvSpPr txBox="1">
            <a:spLocks noChangeArrowheads="1"/>
          </p:cNvSpPr>
          <p:nvPr/>
        </p:nvSpPr>
        <p:spPr bwMode="auto">
          <a:xfrm>
            <a:off x="228600" y="622300"/>
            <a:ext cx="838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4200" b="1"/>
              <a:t>Mean and Standard deviation for Normal distribution</a:t>
            </a:r>
            <a:endParaRPr lang="en-US" altLang="en-US" sz="3400" b="1" i="1"/>
          </a:p>
          <a:p>
            <a:pPr algn="just" eaLnBrk="1" hangingPunct="1">
              <a:spcBef>
                <a:spcPct val="50000"/>
              </a:spcBef>
              <a:buFontTx/>
              <a:buNone/>
            </a:pPr>
            <a:r>
              <a:rPr lang="en-US" altLang="en-US" sz="4000" b="1" i="1"/>
              <a:t>Theorem:</a:t>
            </a:r>
            <a:r>
              <a:rPr lang="en-US" altLang="en-US" sz="4000"/>
              <a:t> Let X be a normal random variable with parameters </a:t>
            </a:r>
            <a:r>
              <a:rPr lang="en-US" altLang="en-US" sz="4000">
                <a:latin typeface="Symbol" panose="05050102010706020507" pitchFamily="18" charset="2"/>
              </a:rPr>
              <a:t>m</a:t>
            </a:r>
            <a:r>
              <a:rPr lang="en-US" altLang="en-US" sz="4000"/>
              <a:t> and </a:t>
            </a:r>
            <a:r>
              <a:rPr lang="en-US" altLang="en-US" sz="4000">
                <a:latin typeface="Symbol" panose="05050102010706020507" pitchFamily="18" charset="2"/>
              </a:rPr>
              <a:t>s</a:t>
            </a:r>
            <a:r>
              <a:rPr lang="en-US" altLang="en-US" sz="4000"/>
              <a:t>. Then </a:t>
            </a:r>
            <a:r>
              <a:rPr lang="en-US" altLang="en-US" sz="4000">
                <a:latin typeface="Symbol" panose="05050102010706020507" pitchFamily="18" charset="2"/>
              </a:rPr>
              <a:t>m</a:t>
            </a:r>
            <a:r>
              <a:rPr lang="en-US" altLang="en-US" sz="4000"/>
              <a:t> is the mean of X and </a:t>
            </a:r>
            <a:r>
              <a:rPr lang="en-US" altLang="en-US" sz="4000">
                <a:latin typeface="Symbol" panose="05050102010706020507" pitchFamily="18" charset="2"/>
              </a:rPr>
              <a:t>s</a:t>
            </a:r>
            <a:r>
              <a:rPr lang="en-US" altLang="en-US" sz="4000"/>
              <a:t> is its standard deviation.</a:t>
            </a:r>
          </a:p>
          <a:p>
            <a:pPr algn="just" eaLnBrk="1" hangingPunct="1">
              <a:spcBef>
                <a:spcPct val="50000"/>
              </a:spcBef>
              <a:buFontTx/>
              <a:buNone/>
            </a:pPr>
            <a:r>
              <a:rPr lang="en-US" altLang="en-US" sz="4000"/>
              <a:t>Proof deferred.</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0" y="0"/>
            <a:ext cx="9144000" cy="6858000"/>
          </a:xfrm>
        </p:spPr>
        <p:txBody>
          <a:bodyPr/>
          <a:lstStyle/>
          <a:p>
            <a:pPr>
              <a:buFontTx/>
              <a:buNone/>
            </a:pPr>
            <a:endParaRPr lang="en-US" altLang="en-US" sz="3600" smtClean="0"/>
          </a:p>
          <a:p>
            <a:pPr>
              <a:buFontTx/>
              <a:buNone/>
            </a:pPr>
            <a:r>
              <a:rPr lang="en-US" altLang="en-US" sz="3600" smtClean="0"/>
              <a:t>                             </a:t>
            </a:r>
            <a:r>
              <a:rPr lang="en-US" altLang="en-US" sz="3600" b="1" smtClean="0"/>
              <a:t>Exercise </a:t>
            </a:r>
            <a:endParaRPr lang="en-US" altLang="en-US" sz="3600" smtClean="0"/>
          </a:p>
          <a:p>
            <a:pPr>
              <a:buFontTx/>
              <a:buNone/>
            </a:pPr>
            <a:endParaRPr lang="en-US" altLang="en-US" sz="3600" smtClean="0"/>
          </a:p>
          <a:p>
            <a:pPr>
              <a:buFontTx/>
              <a:buNone/>
            </a:pPr>
            <a:r>
              <a:rPr lang="en-US" altLang="en-US" sz="3600" smtClean="0"/>
              <a:t>   How many times should we toss a balanced coin so that we can assert with probability at least 0.99 that the proportion of heads occurs between 0.45 and 0.55?</a:t>
            </a:r>
          </a:p>
          <a:p>
            <a:pPr>
              <a:buFontTx/>
              <a:buNone/>
            </a:pPr>
            <a:r>
              <a:rPr lang="en-US" altLang="en-US" sz="3600" smtClean="0">
                <a:sym typeface="Symbol" panose="05050102010706020507" pitchFamily="18" charset="2"/>
              </a:rPr>
              <a:t> </a:t>
            </a:r>
            <a:endParaRPr lang="en-US" altLang="en-US" sz="36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304800" y="1066800"/>
            <a:ext cx="83820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3600"/>
              <a:t> </a:t>
            </a:r>
            <a:r>
              <a:rPr lang="en-US" altLang="en-US" sz="3600" b="1"/>
              <a:t>Solution : </a:t>
            </a:r>
            <a:r>
              <a:rPr lang="en-US" altLang="en-US" sz="3600"/>
              <a:t>Let n be number of trials. </a:t>
            </a:r>
          </a:p>
          <a:p>
            <a:pPr>
              <a:spcBef>
                <a:spcPct val="50000"/>
              </a:spcBef>
              <a:buFontTx/>
              <a:buNone/>
            </a:pPr>
            <a:r>
              <a:rPr lang="en-US" altLang="en-US" sz="3600"/>
              <a:t>Now on each trial,  p = probability of head = 0.5.</a:t>
            </a:r>
          </a:p>
          <a:p>
            <a:pPr>
              <a:spcBef>
                <a:spcPct val="50000"/>
              </a:spcBef>
              <a:buFontTx/>
              <a:buNone/>
            </a:pPr>
            <a:r>
              <a:rPr lang="en-US" altLang="en-US" sz="3600"/>
              <a:t>X = number of heads in n trials. </a:t>
            </a:r>
          </a:p>
          <a:p>
            <a:pPr>
              <a:spcBef>
                <a:spcPct val="50000"/>
              </a:spcBef>
              <a:buFontTx/>
              <a:buNone/>
            </a:pPr>
            <a:r>
              <a:rPr lang="en-US" altLang="en-US" sz="3600"/>
              <a:t>X has binomial distribution with parameters n and p=0.5, thus </a:t>
            </a:r>
            <a:r>
              <a:rPr lang="en-US" altLang="en-US" sz="3600">
                <a:sym typeface="Symbol" panose="05050102010706020507" pitchFamily="18" charset="2"/>
              </a:rPr>
              <a:t>=n/2 and </a:t>
            </a:r>
            <a:r>
              <a:rPr lang="en-US" altLang="en-US" sz="3600" baseline="30000">
                <a:sym typeface="Symbol" panose="05050102010706020507" pitchFamily="18" charset="2"/>
              </a:rPr>
              <a:t>2</a:t>
            </a:r>
            <a:r>
              <a:rPr lang="en-US" altLang="en-US" sz="3600">
                <a:sym typeface="Symbol" panose="05050102010706020507" pitchFamily="18" charset="2"/>
              </a:rPr>
              <a:t>=n/4.</a:t>
            </a:r>
          </a:p>
          <a:p>
            <a:pPr>
              <a:spcBef>
                <a:spcPct val="50000"/>
              </a:spcBef>
              <a:buFontTx/>
              <a:buNone/>
            </a:pPr>
            <a:r>
              <a:rPr lang="en-US" altLang="en-US" sz="360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body" idx="1"/>
          </p:nvPr>
        </p:nvSpPr>
        <p:spPr>
          <a:xfrm>
            <a:off x="685800" y="533400"/>
            <a:ext cx="7772400" cy="6019800"/>
          </a:xfrm>
        </p:spPr>
        <p:txBody>
          <a:bodyPr/>
          <a:lstStyle/>
          <a:p>
            <a:pPr>
              <a:spcBef>
                <a:spcPct val="50000"/>
              </a:spcBef>
              <a:buFontTx/>
              <a:buNone/>
            </a:pPr>
            <a:r>
              <a:rPr lang="en-US" altLang="en-US" sz="3600" smtClean="0">
                <a:sym typeface="Symbol" panose="05050102010706020507" pitchFamily="18" charset="2"/>
              </a:rPr>
              <a:t>Proportion of heads =X/n is between 0.45 and 0.55</a:t>
            </a:r>
          </a:p>
          <a:p>
            <a:pPr>
              <a:spcBef>
                <a:spcPct val="50000"/>
              </a:spcBef>
              <a:buFontTx/>
              <a:buNone/>
            </a:pPr>
            <a:r>
              <a:rPr lang="en-US" altLang="en-US" sz="3600" smtClean="0">
                <a:sym typeface="Symbol" panose="05050102010706020507" pitchFamily="18" charset="2"/>
              </a:rPr>
              <a:t>  if and only if 0.45n &lt; X &lt; 0.55n.  (*)</a:t>
            </a:r>
          </a:p>
          <a:p>
            <a:pPr>
              <a:spcBef>
                <a:spcPct val="50000"/>
              </a:spcBef>
              <a:buFontTx/>
              <a:buNone/>
            </a:pPr>
            <a:r>
              <a:rPr lang="en-US" altLang="en-US" sz="3600" smtClean="0">
                <a:sym typeface="Symbol" panose="05050102010706020507" pitchFamily="18" charset="2"/>
              </a:rPr>
              <a:t>Since X has binomial dist. With p=1</a:t>
            </a:r>
            <a:r>
              <a:rPr lang="en-US" altLang="en-US" sz="3600" b="1" smtClean="0">
                <a:sym typeface="Symbol" panose="05050102010706020507" pitchFamily="18" charset="2"/>
              </a:rPr>
              <a:t>/</a:t>
            </a:r>
            <a:r>
              <a:rPr lang="en-US" altLang="en-US" sz="3600" smtClean="0">
                <a:sym typeface="Symbol" panose="05050102010706020507" pitchFamily="18" charset="2"/>
              </a:rPr>
              <a:t>2, </a:t>
            </a:r>
          </a:p>
          <a:p>
            <a:pPr>
              <a:spcBef>
                <a:spcPct val="50000"/>
              </a:spcBef>
              <a:buFontTx/>
              <a:buNone/>
            </a:pPr>
            <a:r>
              <a:rPr lang="en-US" altLang="en-US" sz="3600" smtClean="0">
                <a:sym typeface="Symbol" panose="05050102010706020507" pitchFamily="18" charset="2"/>
              </a:rPr>
              <a:t>=0.5n.</a:t>
            </a:r>
          </a:p>
          <a:p>
            <a:pPr>
              <a:spcBef>
                <a:spcPct val="50000"/>
              </a:spcBef>
              <a:buFontTx/>
              <a:buNone/>
            </a:pPr>
            <a:r>
              <a:rPr lang="en-US" altLang="en-US" sz="3600" smtClean="0">
                <a:sym typeface="Symbol" panose="05050102010706020507" pitchFamily="18" charset="2"/>
              </a:rPr>
              <a:t>Thus (*) is equivalent to                         |X- | &lt; 0.05n.</a:t>
            </a:r>
          </a:p>
          <a:p>
            <a:pPr>
              <a:buFontTx/>
              <a:buNone/>
            </a:pPr>
            <a:endParaRPr lang="en-US" alt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2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2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32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32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0" y="0"/>
            <a:ext cx="9144000" cy="6858000"/>
          </a:xfrm>
        </p:spPr>
        <p:txBody>
          <a:bodyPr/>
          <a:lstStyle/>
          <a:p>
            <a:pPr>
              <a:lnSpc>
                <a:spcPct val="90000"/>
              </a:lnSpc>
              <a:buFontTx/>
              <a:buNone/>
            </a:pPr>
            <a:endParaRPr lang="en-US" altLang="en-US" sz="3600" smtClean="0"/>
          </a:p>
          <a:p>
            <a:pPr>
              <a:lnSpc>
                <a:spcPct val="90000"/>
              </a:lnSpc>
              <a:buFontTx/>
              <a:buNone/>
            </a:pPr>
            <a:r>
              <a:rPr lang="en-US" altLang="en-US" sz="3600" smtClean="0"/>
              <a:t>  The required probability = P(|X-</a:t>
            </a:r>
            <a:r>
              <a:rPr lang="en-US" altLang="en-US" sz="3600" smtClean="0">
                <a:sym typeface="Symbol" panose="05050102010706020507" pitchFamily="18" charset="2"/>
              </a:rPr>
              <a:t>| </a:t>
            </a:r>
            <a:r>
              <a:rPr lang="en-US" altLang="en-US" sz="3600" b="1" smtClean="0">
                <a:sym typeface="Symbol" panose="05050102010706020507" pitchFamily="18" charset="2"/>
              </a:rPr>
              <a:t>&lt;</a:t>
            </a:r>
            <a:r>
              <a:rPr lang="en-US" altLang="en-US" sz="3600" smtClean="0">
                <a:sym typeface="Symbol" panose="05050102010706020507" pitchFamily="18" charset="2"/>
              </a:rPr>
              <a:t> 0.05n) </a:t>
            </a:r>
          </a:p>
          <a:p>
            <a:pPr>
              <a:lnSpc>
                <a:spcPct val="90000"/>
              </a:lnSpc>
              <a:buFontTx/>
              <a:buNone/>
            </a:pPr>
            <a:r>
              <a:rPr lang="en-US" altLang="en-US" sz="3600" smtClean="0">
                <a:sym typeface="Symbol" panose="05050102010706020507" pitchFamily="18" charset="2"/>
              </a:rPr>
              <a:t>     which will be at least 1 –1</a:t>
            </a:r>
            <a:r>
              <a:rPr lang="en-US" altLang="en-US" sz="3600" b="1" smtClean="0">
                <a:sym typeface="Symbol" panose="05050102010706020507" pitchFamily="18" charset="2"/>
              </a:rPr>
              <a:t>/</a:t>
            </a:r>
            <a:r>
              <a:rPr lang="en-US" altLang="en-US" sz="3600" smtClean="0">
                <a:sym typeface="Symbol" panose="05050102010706020507" pitchFamily="18" charset="2"/>
              </a:rPr>
              <a:t>k</a:t>
            </a:r>
            <a:r>
              <a:rPr lang="en-US" altLang="en-US" sz="3600" baseline="30000" smtClean="0">
                <a:sym typeface="Symbol" panose="05050102010706020507" pitchFamily="18" charset="2"/>
              </a:rPr>
              <a:t>2</a:t>
            </a:r>
            <a:r>
              <a:rPr lang="en-US" altLang="en-US" sz="3600" smtClean="0">
                <a:sym typeface="Symbol" panose="05050102010706020507" pitchFamily="18" charset="2"/>
              </a:rPr>
              <a:t> </a:t>
            </a:r>
          </a:p>
          <a:p>
            <a:pPr>
              <a:lnSpc>
                <a:spcPct val="90000"/>
              </a:lnSpc>
              <a:buFontTx/>
              <a:buNone/>
            </a:pPr>
            <a:r>
              <a:rPr lang="en-US" altLang="en-US" sz="3600" smtClean="0">
                <a:sym typeface="Symbol" panose="05050102010706020507" pitchFamily="18" charset="2"/>
              </a:rPr>
              <a:t>         where k =k n</a:t>
            </a:r>
            <a:r>
              <a:rPr lang="en-US" altLang="en-US" sz="3600" baseline="30000" smtClean="0">
                <a:sym typeface="Symbol" panose="05050102010706020507" pitchFamily="18" charset="2"/>
              </a:rPr>
              <a:t>1/2</a:t>
            </a:r>
            <a:r>
              <a:rPr lang="en-US" altLang="en-US" sz="3600" b="1" smtClean="0">
                <a:sym typeface="Symbol" panose="05050102010706020507" pitchFamily="18" charset="2"/>
              </a:rPr>
              <a:t>/</a:t>
            </a:r>
            <a:r>
              <a:rPr lang="en-US" altLang="en-US" sz="3600" smtClean="0">
                <a:sym typeface="Symbol" panose="05050102010706020507" pitchFamily="18" charset="2"/>
              </a:rPr>
              <a:t>2 =0.05n.</a:t>
            </a:r>
          </a:p>
          <a:p>
            <a:pPr>
              <a:lnSpc>
                <a:spcPct val="90000"/>
              </a:lnSpc>
              <a:buFontTx/>
              <a:buNone/>
            </a:pPr>
            <a:r>
              <a:rPr lang="en-US" altLang="en-US" sz="3600" smtClean="0">
                <a:sym typeface="Symbol" panose="05050102010706020507" pitchFamily="18" charset="2"/>
              </a:rPr>
              <a:t>     This gives k=0.1 n</a:t>
            </a:r>
            <a:r>
              <a:rPr lang="en-US" altLang="en-US" sz="3600" baseline="30000" smtClean="0">
                <a:sym typeface="Symbol" panose="05050102010706020507" pitchFamily="18" charset="2"/>
              </a:rPr>
              <a:t>1/2</a:t>
            </a:r>
            <a:r>
              <a:rPr lang="en-US" altLang="en-US" sz="3600" smtClean="0">
                <a:sym typeface="Symbol" panose="05050102010706020507" pitchFamily="18" charset="2"/>
              </a:rPr>
              <a:t>. </a:t>
            </a:r>
          </a:p>
          <a:p>
            <a:pPr>
              <a:lnSpc>
                <a:spcPct val="90000"/>
              </a:lnSpc>
              <a:buFontTx/>
              <a:buNone/>
            </a:pPr>
            <a:r>
              <a:rPr lang="en-US" altLang="en-US" sz="3600" smtClean="0">
                <a:sym typeface="Symbol" panose="05050102010706020507" pitchFamily="18" charset="2"/>
              </a:rPr>
              <a:t>  Thus if we choose n such that</a:t>
            </a:r>
          </a:p>
          <a:p>
            <a:pPr>
              <a:lnSpc>
                <a:spcPct val="90000"/>
              </a:lnSpc>
              <a:buFontTx/>
              <a:buNone/>
            </a:pPr>
            <a:r>
              <a:rPr lang="en-US" altLang="en-US" sz="3600" smtClean="0">
                <a:sym typeface="Symbol" panose="05050102010706020507" pitchFamily="18" charset="2"/>
              </a:rPr>
              <a:t>        1 –1/k</a:t>
            </a:r>
            <a:r>
              <a:rPr lang="en-US" altLang="en-US" sz="3600" baseline="30000" smtClean="0">
                <a:sym typeface="Symbol" panose="05050102010706020507" pitchFamily="18" charset="2"/>
              </a:rPr>
              <a:t>2</a:t>
            </a:r>
            <a:r>
              <a:rPr lang="en-US" altLang="en-US" sz="3600" smtClean="0">
                <a:sym typeface="Symbol" panose="05050102010706020507" pitchFamily="18" charset="2"/>
              </a:rPr>
              <a:t> = 1- 100</a:t>
            </a:r>
            <a:r>
              <a:rPr lang="en-US" altLang="en-US" sz="3600" b="1" smtClean="0">
                <a:sym typeface="Symbol" panose="05050102010706020507" pitchFamily="18" charset="2"/>
              </a:rPr>
              <a:t>/</a:t>
            </a:r>
            <a:r>
              <a:rPr lang="en-US" altLang="en-US" sz="3600" smtClean="0">
                <a:sym typeface="Symbol" panose="05050102010706020507" pitchFamily="18" charset="2"/>
              </a:rPr>
              <a:t>n </a:t>
            </a:r>
            <a:r>
              <a:rPr lang="en-US" altLang="en-US" sz="3600" b="1" smtClean="0">
                <a:sym typeface="Symbol" panose="05050102010706020507" pitchFamily="18" charset="2"/>
              </a:rPr>
              <a:t>&gt;</a:t>
            </a:r>
            <a:r>
              <a:rPr lang="en-US" altLang="en-US" sz="3600" smtClean="0">
                <a:sym typeface="Symbol" panose="05050102010706020507" pitchFamily="18" charset="2"/>
              </a:rPr>
              <a:t> 0.99 </a:t>
            </a:r>
          </a:p>
          <a:p>
            <a:pPr>
              <a:lnSpc>
                <a:spcPct val="90000"/>
              </a:lnSpc>
              <a:buFontTx/>
              <a:buNone/>
            </a:pPr>
            <a:r>
              <a:rPr lang="en-US" altLang="en-US" sz="3600" smtClean="0">
                <a:sym typeface="Symbol" panose="05050102010706020507" pitchFamily="18" charset="2"/>
              </a:rPr>
              <a:t>    then we get what was desired. </a:t>
            </a:r>
          </a:p>
          <a:p>
            <a:pPr>
              <a:lnSpc>
                <a:spcPct val="90000"/>
              </a:lnSpc>
              <a:buFontTx/>
              <a:buNone/>
            </a:pPr>
            <a:endParaRPr lang="en-US" altLang="en-US" sz="3600" smtClean="0">
              <a:sym typeface="Symbol" panose="05050102010706020507" pitchFamily="18" charset="2"/>
            </a:endParaRPr>
          </a:p>
          <a:p>
            <a:pPr>
              <a:lnSpc>
                <a:spcPct val="90000"/>
              </a:lnSpc>
              <a:buFontTx/>
              <a:buNone/>
            </a:pPr>
            <a:r>
              <a:rPr lang="en-US" altLang="en-US" sz="3600" smtClean="0">
                <a:sym typeface="Symbol" panose="05050102010706020507" pitchFamily="18" charset="2"/>
              </a:rPr>
              <a:t>Now if n </a:t>
            </a:r>
            <a:r>
              <a:rPr lang="en-US" altLang="en-US" sz="3600" b="1" smtClean="0">
                <a:sym typeface="Symbol" panose="05050102010706020507" pitchFamily="18" charset="2"/>
              </a:rPr>
              <a:t>&gt;</a:t>
            </a:r>
            <a:r>
              <a:rPr lang="en-US" altLang="en-US" sz="3600" smtClean="0">
                <a:sym typeface="Symbol" panose="05050102010706020507" pitchFamily="18" charset="2"/>
              </a:rPr>
              <a:t> 10000, then this condition is satisfied.</a:t>
            </a:r>
          </a:p>
          <a:p>
            <a:pPr>
              <a:lnSpc>
                <a:spcPct val="90000"/>
              </a:lnSpc>
              <a:buFontTx/>
              <a:buNone/>
            </a:pPr>
            <a:endParaRPr lang="en-US" altLang="en-US" sz="3600" smtClean="0">
              <a:sym typeface="Symbol" panose="05050102010706020507" pitchFamily="18" charset="2"/>
            </a:endParaRPr>
          </a:p>
          <a:p>
            <a:pPr>
              <a:lnSpc>
                <a:spcPct val="90000"/>
              </a:lnSpc>
              <a:buFontTx/>
              <a:buNone/>
            </a:pPr>
            <a:endParaRPr lang="en-US" altLang="en-US" sz="360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Box 3"/>
          <p:cNvSpPr txBox="1">
            <a:spLocks noChangeArrowheads="1"/>
          </p:cNvSpPr>
          <p:nvPr/>
        </p:nvSpPr>
        <p:spPr bwMode="auto">
          <a:xfrm>
            <a:off x="374650" y="1219200"/>
            <a:ext cx="87693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This justifies the relative frequency approach </a:t>
            </a:r>
          </a:p>
          <a:p>
            <a:pPr>
              <a:spcBef>
                <a:spcPct val="0"/>
              </a:spcBef>
              <a:buFontTx/>
              <a:buNone/>
            </a:pPr>
            <a:r>
              <a:rPr lang="en-US" altLang="en-US"/>
              <a:t>to the probability. The proportion of successes </a:t>
            </a:r>
          </a:p>
          <a:p>
            <a:pPr>
              <a:spcBef>
                <a:spcPct val="0"/>
              </a:spcBef>
              <a:buFontTx/>
              <a:buNone/>
            </a:pPr>
            <a:r>
              <a:rPr lang="en-US" altLang="en-US"/>
              <a:t>(i.e. relative freq) can be brought as close to </a:t>
            </a:r>
          </a:p>
          <a:p>
            <a:pPr>
              <a:spcBef>
                <a:spcPct val="0"/>
              </a:spcBef>
              <a:buFontTx/>
              <a:buNone/>
            </a:pPr>
            <a:r>
              <a:rPr lang="en-US" altLang="en-US"/>
              <a:t>the actual probability by increasing the number </a:t>
            </a:r>
          </a:p>
          <a:p>
            <a:pPr>
              <a:spcBef>
                <a:spcPct val="0"/>
              </a:spcBef>
              <a:buFontTx/>
              <a:buNone/>
            </a:pPr>
            <a:r>
              <a:rPr lang="en-US" altLang="en-US"/>
              <a:t>of trials.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Placeholder 2"/>
          <p:cNvSpPr>
            <a:spLocks noGrp="1"/>
          </p:cNvSpPr>
          <p:nvPr>
            <p:ph idx="1"/>
          </p:nvPr>
        </p:nvSpPr>
        <p:spPr>
          <a:xfrm>
            <a:off x="304800" y="1493838"/>
            <a:ext cx="8534400" cy="5059362"/>
          </a:xfrm>
        </p:spPr>
        <p:txBody>
          <a:bodyPr/>
          <a:lstStyle/>
          <a:p>
            <a:pPr marL="0" indent="0" algn="just" fontAlgn="base">
              <a:spcAft>
                <a:spcPct val="0"/>
              </a:spcAft>
            </a:pPr>
            <a:r>
              <a:rPr lang="en-US" altLang="en-US" sz="4000" smtClean="0"/>
              <a:t>In one out of 6 cases, material for bulletproof vests fails to meet puncture standards. If 405 specimens are tested, what does Chebyshev’s theorem tell us about the probability of getting at most 30 or more than105 cases that do not meet puncture standards?</a:t>
            </a:r>
          </a:p>
        </p:txBody>
      </p:sp>
      <p:sp>
        <p:nvSpPr>
          <p:cNvPr id="129026" name="Title 1"/>
          <p:cNvSpPr>
            <a:spLocks noGrp="1"/>
          </p:cNvSpPr>
          <p:nvPr>
            <p:ph type="title" idx="4294967295"/>
          </p:nvPr>
        </p:nvSpPr>
        <p:spPr>
          <a:xfrm>
            <a:off x="0" y="301625"/>
            <a:ext cx="7772400" cy="1462088"/>
          </a:xfrm>
        </p:spPr>
        <p:txBody>
          <a:bodyPr/>
          <a:lstStyle/>
          <a:p>
            <a:pPr>
              <a:defRPr/>
            </a:pPr>
            <a:r>
              <a:rPr lang="en-US" smtClean="0"/>
              <a:t>Example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Box 3"/>
          <p:cNvSpPr txBox="1">
            <a:spLocks noChangeArrowheads="1"/>
          </p:cNvSpPr>
          <p:nvPr/>
        </p:nvSpPr>
        <p:spPr bwMode="auto">
          <a:xfrm>
            <a:off x="381000" y="838200"/>
            <a:ext cx="87963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X = number of bulletproof vests out of 405 </a:t>
            </a:r>
          </a:p>
          <a:p>
            <a:pPr>
              <a:spcBef>
                <a:spcPct val="0"/>
              </a:spcBef>
              <a:buFontTx/>
              <a:buNone/>
            </a:pPr>
            <a:r>
              <a:rPr lang="en-US" altLang="en-US"/>
              <a:t>which fail to meet puncture standards.</a:t>
            </a:r>
          </a:p>
          <a:p>
            <a:pPr>
              <a:spcBef>
                <a:spcPct val="0"/>
              </a:spcBef>
              <a:buFontTx/>
              <a:buNone/>
            </a:pPr>
            <a:endParaRPr lang="en-US" altLang="en-US"/>
          </a:p>
          <a:p>
            <a:pPr>
              <a:spcBef>
                <a:spcPct val="0"/>
              </a:spcBef>
              <a:buFontTx/>
              <a:buNone/>
            </a:pPr>
            <a:r>
              <a:rPr lang="en-US" altLang="en-US"/>
              <a:t>X has binomial distribution with n = 405, p =1/6.</a:t>
            </a:r>
          </a:p>
          <a:p>
            <a:pPr>
              <a:spcBef>
                <a:spcPct val="0"/>
              </a:spcBef>
              <a:buFontTx/>
              <a:buNone/>
            </a:pPr>
            <a:endParaRPr lang="en-US" altLang="en-US"/>
          </a:p>
          <a:p>
            <a:pPr>
              <a:spcBef>
                <a:spcPct val="0"/>
              </a:spcBef>
              <a:buFontTx/>
              <a:buNone/>
            </a:pPr>
            <a:r>
              <a:rPr lang="el-GR" altLang="en-US"/>
              <a:t>μ</a:t>
            </a:r>
            <a:r>
              <a:rPr lang="en-US" altLang="en-US"/>
              <a:t>= 405/6 = 67.5, </a:t>
            </a:r>
            <a:r>
              <a:rPr lang="el-GR" altLang="en-US"/>
              <a:t>σ</a:t>
            </a:r>
            <a:r>
              <a:rPr lang="en-US" altLang="en-US"/>
              <a:t> = </a:t>
            </a:r>
            <a:r>
              <a:rPr lang="en-US" altLang="en-US">
                <a:sym typeface="Symbol" panose="05050102010706020507" pitchFamily="18" charset="2"/>
              </a:rPr>
              <a:t>((67.5)5/6) = 7.5.</a:t>
            </a:r>
            <a:endParaRPr lang="en-US" altLang="en-US"/>
          </a:p>
        </p:txBody>
      </p:sp>
      <p:sp>
        <p:nvSpPr>
          <p:cNvPr id="6" name="TextBox 5"/>
          <p:cNvSpPr txBox="1">
            <a:spLocks noRot="1" noChangeAspect="1" noMove="1" noResize="1" noEditPoints="1" noAdjustHandles="1" noChangeArrowheads="1" noChangeShapeType="1" noTextEdit="1"/>
          </p:cNvSpPr>
          <p:nvPr/>
        </p:nvSpPr>
        <p:spPr>
          <a:xfrm>
            <a:off x="381000" y="4114800"/>
            <a:ext cx="8004179" cy="2175339"/>
          </a:xfrm>
          <a:prstGeom prst="rect">
            <a:avLst/>
          </a:prstGeom>
          <a:blipFill>
            <a:blip r:embed="rId2"/>
            <a:stretch>
              <a:fillRect l="-3123" t="-5602" b="-4762"/>
            </a:stretch>
          </a:blipFill>
        </p:spPr>
        <p:txBody>
          <a:bodyPr/>
          <a:lstStyle/>
          <a:p>
            <a:pPr>
              <a:defRPr/>
            </a:pPr>
            <a:r>
              <a:rPr lang="en-US">
                <a:noFill/>
              </a:rPr>
              <a:t> </a:t>
            </a:r>
          </a:p>
        </p:txBody>
      </p:sp>
    </p:spTree>
    <p:extLst>
      <p:ext uri="{BB962C8B-B14F-4D97-AF65-F5344CB8AC3E}">
        <p14:creationId xmlns:p14="http://schemas.microsoft.com/office/powerpoint/2010/main" val="19744091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latin typeface="Times New Roman" pitchFamily="18" charset="0"/>
              </a:rPr>
              <a:t>Question 4.5.50,pg.147</a:t>
            </a:r>
          </a:p>
        </p:txBody>
      </p:sp>
      <p:sp>
        <p:nvSpPr>
          <p:cNvPr id="216067" name="Text Box 4"/>
          <p:cNvSpPr>
            <a:spLocks noGrp="1" noChangeArrowheads="1"/>
          </p:cNvSpPr>
          <p:nvPr>
            <p:ph idx="1"/>
          </p:nvPr>
        </p:nvSpPr>
        <p:spPr>
          <a:xfrm>
            <a:off x="457200" y="1493838"/>
            <a:ext cx="8229600" cy="4400550"/>
          </a:xfrm>
        </p:spPr>
        <p:txBody>
          <a:bodyPr>
            <a:spAutoFit/>
          </a:bodyPr>
          <a:lstStyle/>
          <a:p>
            <a:pPr marL="0" indent="0" algn="just" fontAlgn="base">
              <a:spcBef>
                <a:spcPct val="50000"/>
              </a:spcBef>
              <a:spcAft>
                <a:spcPct val="0"/>
              </a:spcAft>
            </a:pPr>
            <a:r>
              <a:rPr lang="en-US" altLang="en-US" sz="4000" smtClean="0">
                <a:latin typeface="Times New Roman" panose="02020603050405020304" pitchFamily="18" charset="0"/>
              </a:rPr>
              <a:t>For a normal distribution                    P[|</a:t>
            </a:r>
            <a:r>
              <a:rPr lang="en-US" altLang="en-US" sz="4000" i="1" smtClean="0">
                <a:latin typeface="Times New Roman" panose="02020603050405020304" pitchFamily="18" charset="0"/>
              </a:rPr>
              <a:t>X-µ| &lt; 3</a:t>
            </a:r>
            <a:r>
              <a:rPr lang="en-US" altLang="en-US" sz="4000" smtClean="0">
                <a:latin typeface="Times New Roman" panose="02020603050405020304" pitchFamily="18" charset="0"/>
                <a:sym typeface="Symbol" panose="05050102010706020507" pitchFamily="18" charset="2"/>
              </a:rPr>
              <a:t>] = 0.997. What value is associated to this probability via Chebyshev’s inequality? Are the results consistent? Which rule gives a stronger statement in case of a normal variable?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4"/>
          <p:cNvGraphicFramePr>
            <a:graphicFrameLocks noGrp="1" noChangeAspect="1"/>
          </p:cNvGraphicFramePr>
          <p:nvPr>
            <p:ph idx="1"/>
          </p:nvPr>
        </p:nvGraphicFramePr>
        <p:xfrm>
          <a:off x="2286000" y="2947988"/>
          <a:ext cx="4505325" cy="657225"/>
        </p:xfrm>
        <a:graphic>
          <a:graphicData uri="http://schemas.openxmlformats.org/presentationml/2006/ole">
            <mc:AlternateContent xmlns:mc="http://schemas.openxmlformats.org/markup-compatibility/2006">
              <mc:Choice xmlns:v="urn:schemas-microsoft-com:vml" Requires="v">
                <p:oleObj spid="_x0000_s203780" name="Equation" r:id="rId3" imgW="1739900" imgH="254000" progId="Equation.3">
                  <p:embed/>
                </p:oleObj>
              </mc:Choice>
              <mc:Fallback>
                <p:oleObj name="Equation" r:id="rId3" imgW="1739900" imgH="254000" progId="Equation.3">
                  <p:embed/>
                  <p:pic>
                    <p:nvPicPr>
                      <p:cNvPr id="880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47988"/>
                        <a:ext cx="4505325" cy="657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Rectangle 2"/>
          <p:cNvSpPr>
            <a:spLocks noGrp="1" noChangeArrowheads="1"/>
          </p:cNvSpPr>
          <p:nvPr>
            <p:ph type="title" idx="4294967295"/>
          </p:nvPr>
        </p:nvSpPr>
        <p:spPr>
          <a:xfrm>
            <a:off x="152400" y="0"/>
            <a:ext cx="6629400" cy="1371600"/>
          </a:xfrm>
        </p:spPr>
        <p:txBody>
          <a:bodyPr/>
          <a:lstStyle/>
          <a:p>
            <a:pPr eaLnBrk="1" hangingPunct="1">
              <a:defRPr/>
            </a:pPr>
            <a:r>
              <a:rPr lang="fi-FI" dirty="0" smtClean="0"/>
              <a:t>Normal Approximation to the Binomial Distribution</a:t>
            </a:r>
            <a:endParaRPr lang="en-US" dirty="0" smtClean="0"/>
          </a:p>
        </p:txBody>
      </p:sp>
      <p:sp>
        <p:nvSpPr>
          <p:cNvPr id="88068" name="Text Box 5"/>
          <p:cNvSpPr txBox="1">
            <a:spLocks noChangeArrowheads="1"/>
          </p:cNvSpPr>
          <p:nvPr/>
        </p:nvSpPr>
        <p:spPr bwMode="auto">
          <a:xfrm>
            <a:off x="228600" y="167640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t>If   X  is Binomial with  parameters n &amp; p for large n </a:t>
            </a:r>
          </a:p>
        </p:txBody>
      </p:sp>
      <p:sp>
        <p:nvSpPr>
          <p:cNvPr id="88069" name="Text Box 6"/>
          <p:cNvSpPr txBox="1">
            <a:spLocks noChangeArrowheads="1"/>
          </p:cNvSpPr>
          <p:nvPr/>
        </p:nvSpPr>
        <p:spPr bwMode="auto">
          <a:xfrm>
            <a:off x="228600" y="3886200"/>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3600" b="1"/>
              <a:t>Remark</a:t>
            </a:r>
            <a:r>
              <a:rPr lang="en-US" altLang="en-US" sz="3600"/>
              <a:t>: For practical purposes  approximation is acceptable  for values of n &amp; p such that </a:t>
            </a:r>
          </a:p>
          <a:p>
            <a:pPr algn="just" eaLnBrk="1" hangingPunct="1">
              <a:spcBef>
                <a:spcPct val="0"/>
              </a:spcBef>
              <a:buFontTx/>
              <a:buNone/>
            </a:pPr>
            <a:r>
              <a:rPr lang="en-US" altLang="en-US" sz="3600"/>
              <a:t>[p ≤ 0.5  &amp; np &gt; 5] or [p &gt; 0.5 &amp; n(1-p) &gt; 5]</a:t>
            </a:r>
          </a:p>
        </p:txBody>
      </p:sp>
    </p:spTree>
    <p:extLst>
      <p:ext uri="{BB962C8B-B14F-4D97-AF65-F5344CB8AC3E}">
        <p14:creationId xmlns:p14="http://schemas.microsoft.com/office/powerpoint/2010/main" val="140933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edge">
                                      <p:cBhvr>
                                        <p:cTn id="7" dur="20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88066"/>
                                        </p:tgtEl>
                                        <p:attrNameLst>
                                          <p:attrName>style.visibility</p:attrName>
                                        </p:attrNameLst>
                                      </p:cBhvr>
                                      <p:to>
                                        <p:strVal val="visible"/>
                                      </p:to>
                                    </p:set>
                                    <p:animEffect transition="in" filter="wedge">
                                      <p:cBhvr>
                                        <p:cTn id="12" dur="2000"/>
                                        <p:tgtEl>
                                          <p:spTgt spid="88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edge">
                                      <p:cBhvr>
                                        <p:cTn id="17" dur="2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6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2188"/>
            <a:ext cx="8991600"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283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t>The density Curves</a:t>
            </a:r>
            <a:endParaRPr lang="en-US" dirty="0"/>
          </a:p>
        </p:txBody>
      </p:sp>
      <p:grpSp>
        <p:nvGrpSpPr>
          <p:cNvPr id="132099" name="Group 6"/>
          <p:cNvGrpSpPr>
            <a:grpSpLocks/>
          </p:cNvGrpSpPr>
          <p:nvPr/>
        </p:nvGrpSpPr>
        <p:grpSpPr bwMode="auto">
          <a:xfrm>
            <a:off x="76200" y="1143000"/>
            <a:ext cx="9067800" cy="5715000"/>
            <a:chOff x="76200" y="1143000"/>
            <a:chExt cx="9067800" cy="5715000"/>
          </a:xfrm>
        </p:grpSpPr>
        <p:pic>
          <p:nvPicPr>
            <p:cNvPr id="132100" name="Picture 2" descr="File:Normal Distribution PDF.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5" y="1143000"/>
              <a:ext cx="894521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 y="2362200"/>
              <a:ext cx="5334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4724400" y="6508750"/>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458200" cy="538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9953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152400" y="0"/>
            <a:ext cx="87630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4400" b="1"/>
              <a:t>Half unit Correction (for continuity)</a:t>
            </a:r>
          </a:p>
          <a:p>
            <a:pPr eaLnBrk="1" hangingPunct="1">
              <a:spcBef>
                <a:spcPct val="50000"/>
              </a:spcBef>
              <a:buFontTx/>
              <a:buNone/>
            </a:pPr>
            <a:r>
              <a:rPr lang="en-US" altLang="en-US" b="1"/>
              <a:t>For integers a, b between 0 and n,</a:t>
            </a:r>
          </a:p>
          <a:p>
            <a:pPr eaLnBrk="1" hangingPunct="1">
              <a:spcBef>
                <a:spcPct val="50000"/>
              </a:spcBef>
              <a:buFontTx/>
              <a:buNone/>
            </a:pPr>
            <a:r>
              <a:rPr lang="en-US" altLang="en-US" b="1"/>
              <a:t>1</a:t>
            </a:r>
            <a:r>
              <a:rPr lang="en-US" altLang="en-US"/>
              <a:t>. </a:t>
            </a:r>
            <a:r>
              <a:rPr lang="en-US" altLang="en-US" b="1"/>
              <a:t>P(</a:t>
            </a:r>
            <a:r>
              <a:rPr lang="en-US" altLang="en-US" b="1" i="1"/>
              <a:t>X</a:t>
            </a:r>
            <a:r>
              <a:rPr lang="en-US" altLang="en-US" b="1"/>
              <a:t> </a:t>
            </a:r>
            <a:r>
              <a:rPr lang="en-US" altLang="en-US" b="1">
                <a:cs typeface="Times New Roman" panose="02020603050405020304" pitchFamily="18" charset="0"/>
              </a:rPr>
              <a:t>= a) = </a:t>
            </a:r>
            <a:r>
              <a:rPr lang="en-US" altLang="en-US" b="1"/>
              <a:t>P(a - 0.5 &lt; </a:t>
            </a:r>
            <a:r>
              <a:rPr lang="en-US" altLang="en-US" b="1" i="1"/>
              <a:t>X*</a:t>
            </a:r>
            <a:r>
              <a:rPr lang="en-US" altLang="en-US" b="1"/>
              <a:t> &lt; a + 0.5)</a:t>
            </a:r>
          </a:p>
          <a:p>
            <a:pPr eaLnBrk="1" hangingPunct="1">
              <a:spcBef>
                <a:spcPct val="50000"/>
              </a:spcBef>
              <a:buFontTx/>
              <a:buNone/>
            </a:pPr>
            <a:r>
              <a:rPr lang="en-US" altLang="en-US" b="1"/>
              <a:t>2. P(</a:t>
            </a:r>
            <a:r>
              <a:rPr lang="en-US" altLang="en-US" b="1" i="1"/>
              <a:t>X </a:t>
            </a:r>
            <a:r>
              <a:rPr lang="en-US" altLang="en-US" b="1"/>
              <a:t>≤ b) = P(-</a:t>
            </a:r>
            <a:r>
              <a:rPr lang="en-US" altLang="en-US" b="1">
                <a:cs typeface="Times New Roman" panose="02020603050405020304" pitchFamily="18" charset="0"/>
              </a:rPr>
              <a:t>∞ </a:t>
            </a:r>
            <a:r>
              <a:rPr lang="en-US" altLang="en-US" b="1"/>
              <a:t>&lt; </a:t>
            </a:r>
            <a:r>
              <a:rPr lang="en-US" altLang="en-US" b="1" i="1"/>
              <a:t>X</a:t>
            </a:r>
            <a:r>
              <a:rPr lang="en-US" altLang="en-US" b="1"/>
              <a:t> ≤ b)</a:t>
            </a:r>
          </a:p>
          <a:p>
            <a:pPr eaLnBrk="1" hangingPunct="1">
              <a:spcBef>
                <a:spcPct val="50000"/>
              </a:spcBef>
              <a:buFontTx/>
              <a:buNone/>
            </a:pPr>
            <a:r>
              <a:rPr lang="en-US" altLang="en-US" b="1"/>
              <a:t>		          = P(</a:t>
            </a:r>
            <a:r>
              <a:rPr lang="en-US" altLang="en-US" b="1" i="1"/>
              <a:t>X</a:t>
            </a:r>
            <a:r>
              <a:rPr lang="en-US" altLang="en-US" b="1"/>
              <a:t> *≤ b + 0.5)</a:t>
            </a:r>
          </a:p>
          <a:p>
            <a:pPr eaLnBrk="1" hangingPunct="1">
              <a:spcBef>
                <a:spcPct val="50000"/>
              </a:spcBef>
              <a:buFontTx/>
              <a:buNone/>
            </a:pPr>
            <a:r>
              <a:rPr lang="en-US" altLang="en-US" b="1"/>
              <a:t>3. P(</a:t>
            </a:r>
            <a:r>
              <a:rPr lang="en-US" altLang="en-US" b="1" i="1"/>
              <a:t>X </a:t>
            </a:r>
            <a:r>
              <a:rPr lang="en-US" altLang="en-US" b="1">
                <a:cs typeface="Times New Roman" panose="02020603050405020304" pitchFamily="18" charset="0"/>
              </a:rPr>
              <a:t>≥</a:t>
            </a:r>
            <a:r>
              <a:rPr lang="en-US" altLang="en-US" b="1"/>
              <a:t> a) = P(a ≤ </a:t>
            </a:r>
            <a:r>
              <a:rPr lang="en-US" altLang="en-US" b="1" i="1"/>
              <a:t>X</a:t>
            </a:r>
            <a:r>
              <a:rPr lang="en-US" altLang="en-US" b="1"/>
              <a:t> &lt; ∞)</a:t>
            </a:r>
          </a:p>
          <a:p>
            <a:pPr eaLnBrk="1" hangingPunct="1">
              <a:spcBef>
                <a:spcPct val="50000"/>
              </a:spcBef>
              <a:buFontTx/>
              <a:buNone/>
            </a:pPr>
            <a:r>
              <a:rPr lang="en-US" altLang="en-US" b="1"/>
              <a:t>	         = P(a - 0.5 ≤ </a:t>
            </a:r>
            <a:r>
              <a:rPr lang="en-US" altLang="en-US" b="1" i="1"/>
              <a:t>X*</a:t>
            </a:r>
            <a:r>
              <a:rPr lang="en-US" altLang="en-US" b="1"/>
              <a:t> &lt; ∞)=P( X* ≥ a - 0.5)</a:t>
            </a:r>
          </a:p>
          <a:p>
            <a:pPr eaLnBrk="1" hangingPunct="1">
              <a:spcBef>
                <a:spcPct val="50000"/>
              </a:spcBef>
              <a:buFontTx/>
              <a:buNone/>
            </a:pPr>
            <a:r>
              <a:rPr lang="en-US" altLang="en-US" b="1"/>
              <a:t>4. P(a ≤ </a:t>
            </a:r>
            <a:r>
              <a:rPr lang="en-US" altLang="en-US" b="1" i="1"/>
              <a:t>X</a:t>
            </a:r>
            <a:r>
              <a:rPr lang="en-US" altLang="en-US" b="1"/>
              <a:t> ≤ b) = P(a - 0.5 ≤ </a:t>
            </a:r>
            <a:r>
              <a:rPr lang="en-US" altLang="en-US" b="1" i="1"/>
              <a:t>X*</a:t>
            </a:r>
            <a:r>
              <a:rPr lang="en-US" altLang="en-US" b="1"/>
              <a:t> ≤ b + 0.5)</a:t>
            </a:r>
          </a:p>
        </p:txBody>
      </p:sp>
    </p:spTree>
    <p:extLst>
      <p:ext uri="{BB962C8B-B14F-4D97-AF65-F5344CB8AC3E}">
        <p14:creationId xmlns:p14="http://schemas.microsoft.com/office/powerpoint/2010/main" val="1544302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14370">
                                            <p:txEl>
                                              <p:pRg st="2" end="2"/>
                                            </p:txEl>
                                          </p:spTgt>
                                        </p:tgtEl>
                                        <p:attrNameLst>
                                          <p:attrName>style.visibility</p:attrName>
                                        </p:attrNameLst>
                                      </p:cBhvr>
                                      <p:to>
                                        <p:strVal val="visible"/>
                                      </p:to>
                                    </p:set>
                                    <p:animEffect transition="in" filter="wedge">
                                      <p:cBhvr>
                                        <p:cTn id="7" dur="2000"/>
                                        <p:tgtEl>
                                          <p:spTgt spid="31437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14370">
                                            <p:txEl>
                                              <p:pRg st="3" end="3"/>
                                            </p:txEl>
                                          </p:spTgt>
                                        </p:tgtEl>
                                        <p:attrNameLst>
                                          <p:attrName>style.visibility</p:attrName>
                                        </p:attrNameLst>
                                      </p:cBhvr>
                                      <p:to>
                                        <p:strVal val="visible"/>
                                      </p:to>
                                    </p:set>
                                    <p:animEffect transition="in" filter="wedge">
                                      <p:cBhvr>
                                        <p:cTn id="12" dur="2000"/>
                                        <p:tgtEl>
                                          <p:spTgt spid="314370">
                                            <p:txEl>
                                              <p:pRg st="3" end="3"/>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314370">
                                            <p:txEl>
                                              <p:pRg st="4" end="4"/>
                                            </p:txEl>
                                          </p:spTgt>
                                        </p:tgtEl>
                                        <p:attrNameLst>
                                          <p:attrName>style.visibility</p:attrName>
                                        </p:attrNameLst>
                                      </p:cBhvr>
                                      <p:to>
                                        <p:strVal val="visible"/>
                                      </p:to>
                                    </p:set>
                                    <p:animEffect transition="in" filter="wedge">
                                      <p:cBhvr>
                                        <p:cTn id="15" dur="2000"/>
                                        <p:tgtEl>
                                          <p:spTgt spid="314370">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nodeType="clickEffect">
                                  <p:stCondLst>
                                    <p:cond delay="0"/>
                                  </p:stCondLst>
                                  <p:childTnLst>
                                    <p:set>
                                      <p:cBhvr>
                                        <p:cTn id="19" dur="1" fill="hold">
                                          <p:stCondLst>
                                            <p:cond delay="0"/>
                                          </p:stCondLst>
                                        </p:cTn>
                                        <p:tgtEl>
                                          <p:spTgt spid="314370">
                                            <p:txEl>
                                              <p:pRg st="5" end="5"/>
                                            </p:txEl>
                                          </p:spTgt>
                                        </p:tgtEl>
                                        <p:attrNameLst>
                                          <p:attrName>style.visibility</p:attrName>
                                        </p:attrNameLst>
                                      </p:cBhvr>
                                      <p:to>
                                        <p:strVal val="visible"/>
                                      </p:to>
                                    </p:set>
                                    <p:animEffect transition="in" filter="wedge">
                                      <p:cBhvr>
                                        <p:cTn id="20" dur="2000"/>
                                        <p:tgtEl>
                                          <p:spTgt spid="314370">
                                            <p:txEl>
                                              <p:pRg st="5" end="5"/>
                                            </p:txEl>
                                          </p:spTgt>
                                        </p:tgtEl>
                                      </p:cBhvr>
                                    </p:animEffect>
                                  </p:childTnLst>
                                </p:cTn>
                              </p:par>
                              <p:par>
                                <p:cTn id="21" presetID="20" presetClass="entr" presetSubtype="0" fill="hold" nodeType="withEffect">
                                  <p:stCondLst>
                                    <p:cond delay="0"/>
                                  </p:stCondLst>
                                  <p:childTnLst>
                                    <p:set>
                                      <p:cBhvr>
                                        <p:cTn id="22" dur="1" fill="hold">
                                          <p:stCondLst>
                                            <p:cond delay="0"/>
                                          </p:stCondLst>
                                        </p:cTn>
                                        <p:tgtEl>
                                          <p:spTgt spid="314370">
                                            <p:txEl>
                                              <p:pRg st="6" end="6"/>
                                            </p:txEl>
                                          </p:spTgt>
                                        </p:tgtEl>
                                        <p:attrNameLst>
                                          <p:attrName>style.visibility</p:attrName>
                                        </p:attrNameLst>
                                      </p:cBhvr>
                                      <p:to>
                                        <p:strVal val="visible"/>
                                      </p:to>
                                    </p:set>
                                    <p:animEffect transition="in" filter="wedge">
                                      <p:cBhvr>
                                        <p:cTn id="23" dur="2000"/>
                                        <p:tgtEl>
                                          <p:spTgt spid="314370">
                                            <p:txEl>
                                              <p:pRg st="6" end="6"/>
                                            </p:txEl>
                                          </p:spTgt>
                                        </p:tgtEl>
                                      </p:cBhvr>
                                    </p:animEffect>
                                  </p:childTnLst>
                                </p:cTn>
                              </p:par>
                              <p:par>
                                <p:cTn id="24" presetID="20" presetClass="entr" presetSubtype="0" fill="hold" nodeType="withEffect">
                                  <p:stCondLst>
                                    <p:cond delay="0"/>
                                  </p:stCondLst>
                                  <p:childTnLst>
                                    <p:set>
                                      <p:cBhvr>
                                        <p:cTn id="25" dur="1" fill="hold">
                                          <p:stCondLst>
                                            <p:cond delay="0"/>
                                          </p:stCondLst>
                                        </p:cTn>
                                        <p:tgtEl>
                                          <p:spTgt spid="314370">
                                            <p:txEl>
                                              <p:pRg st="7" end="7"/>
                                            </p:txEl>
                                          </p:spTgt>
                                        </p:tgtEl>
                                        <p:attrNameLst>
                                          <p:attrName>style.visibility</p:attrName>
                                        </p:attrNameLst>
                                      </p:cBhvr>
                                      <p:to>
                                        <p:strVal val="visible"/>
                                      </p:to>
                                    </p:set>
                                    <p:animEffect transition="in" filter="wedge">
                                      <p:cBhvr>
                                        <p:cTn id="26" dur="2000"/>
                                        <p:tgtEl>
                                          <p:spTgt spid="3143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4"/>
          <p:cNvSpPr>
            <a:spLocks noGrp="1" noChangeArrowheads="1"/>
          </p:cNvSpPr>
          <p:nvPr>
            <p:ph idx="1"/>
          </p:nvPr>
        </p:nvSpPr>
        <p:spPr>
          <a:xfrm>
            <a:off x="304800" y="1493838"/>
            <a:ext cx="8229600" cy="4525962"/>
          </a:xfrm>
        </p:spPr>
        <p:txBody>
          <a:bodyPr/>
          <a:lstStyle/>
          <a:p>
            <a:pPr marL="0" indent="0" algn="just">
              <a:buFontTx/>
              <a:buNone/>
              <a:defRPr/>
            </a:pPr>
            <a:r>
              <a:rPr lang="en-US" sz="3600" dirty="0" smtClean="0"/>
              <a:t>Let X be binomial with n = 20 and         p = 0.3. Use the normal approximation to each of the following. Compare the results with values obtained from Table I of App. A</a:t>
            </a:r>
          </a:p>
          <a:p>
            <a:pPr>
              <a:buFontTx/>
              <a:buNone/>
              <a:defRPr/>
            </a:pPr>
            <a:r>
              <a:rPr lang="en-US" sz="3600" dirty="0" smtClean="0"/>
              <a:t>(</a:t>
            </a:r>
            <a:r>
              <a:rPr lang="en-US" sz="3600" dirty="0" err="1" smtClean="0"/>
              <a:t>i</a:t>
            </a:r>
            <a:r>
              <a:rPr lang="en-US" sz="3600" dirty="0" smtClean="0"/>
              <a:t>) P[X</a:t>
            </a:r>
            <a:r>
              <a:rPr lang="en-US" sz="3600" i="1" dirty="0" smtClean="0"/>
              <a:t> ≤ </a:t>
            </a:r>
            <a:r>
              <a:rPr lang="en-US" sz="3600" dirty="0" smtClean="0"/>
              <a:t>3]		(ii) P[3</a:t>
            </a:r>
            <a:r>
              <a:rPr lang="en-US" sz="3600" i="1" dirty="0" smtClean="0"/>
              <a:t>≤ X ≤ 8</a:t>
            </a:r>
            <a:r>
              <a:rPr lang="en-US" sz="3600" dirty="0" smtClean="0"/>
              <a:t>]</a:t>
            </a:r>
          </a:p>
          <a:p>
            <a:pPr>
              <a:buFontTx/>
              <a:buNone/>
              <a:defRPr/>
            </a:pPr>
            <a:r>
              <a:rPr lang="en-US" sz="3600" dirty="0" smtClean="0"/>
              <a:t>(iii) P[X ≥ 4]		(iv) P[X = 4]</a:t>
            </a:r>
          </a:p>
        </p:txBody>
      </p:sp>
      <p:sp>
        <p:nvSpPr>
          <p:cNvPr id="132099" name="Rectangle 3"/>
          <p:cNvSpPr>
            <a:spLocks noGrp="1" noChangeArrowheads="1"/>
          </p:cNvSpPr>
          <p:nvPr>
            <p:ph type="title" idx="4294967295"/>
          </p:nvPr>
        </p:nvSpPr>
        <p:spPr>
          <a:xfrm>
            <a:off x="0" y="274638"/>
            <a:ext cx="8229600" cy="1143000"/>
          </a:xfrm>
        </p:spPr>
        <p:txBody>
          <a:bodyPr/>
          <a:lstStyle/>
          <a:p>
            <a:pPr eaLnBrk="1" hangingPunct="1">
              <a:defRPr/>
            </a:pPr>
            <a:r>
              <a:rPr lang="fi-FI" dirty="0" smtClean="0"/>
              <a:t>Example </a:t>
            </a:r>
            <a:endParaRPr lang="en-US" dirty="0" smtClean="0"/>
          </a:p>
        </p:txBody>
      </p:sp>
    </p:spTree>
    <p:extLst>
      <p:ext uri="{BB962C8B-B14F-4D97-AF65-F5344CB8AC3E}">
        <p14:creationId xmlns:p14="http://schemas.microsoft.com/office/powerpoint/2010/main" val="1532085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edge">
                                      <p:cBhvr>
                                        <p:cTn id="7" dur="20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edge">
                                      <p:cBhvr>
                                        <p:cTn id="12" dur="2000"/>
                                        <p:tgtEl>
                                          <p:spTgt spid="144387">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animEffect transition="in" filter="wedge">
                                      <p:cBhvr>
                                        <p:cTn id="15" dur="2000"/>
                                        <p:tgtEl>
                                          <p:spTgt spid="144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6" name="Object 4"/>
          <p:cNvGraphicFramePr>
            <a:graphicFrameLocks noGrp="1" noChangeAspect="1"/>
          </p:cNvGraphicFramePr>
          <p:nvPr>
            <p:ph idx="1"/>
          </p:nvPr>
        </p:nvGraphicFramePr>
        <p:xfrm>
          <a:off x="914400" y="1390650"/>
          <a:ext cx="5562600" cy="2314575"/>
        </p:xfrm>
        <a:graphic>
          <a:graphicData uri="http://schemas.openxmlformats.org/presentationml/2006/ole">
            <mc:AlternateContent xmlns:mc="http://schemas.openxmlformats.org/markup-compatibility/2006">
              <mc:Choice xmlns:v="urn:schemas-microsoft-com:vml" Requires="v">
                <p:oleObj spid="_x0000_s204806" name="Equation" r:id="rId3" imgW="1587500" imgH="660400" progId="Equation.3">
                  <p:embed/>
                </p:oleObj>
              </mc:Choice>
              <mc:Fallback>
                <p:oleObj name="Equation" r:id="rId3" imgW="1587500" imgH="660400" progId="Equation.3">
                  <p:embed/>
                  <p:pic>
                    <p:nvPicPr>
                      <p:cNvPr id="300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90650"/>
                        <a:ext cx="5562600" cy="231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38" name="Object 6"/>
          <p:cNvGraphicFramePr>
            <a:graphicFrameLocks noGrp="1" noChangeAspect="1"/>
          </p:cNvGraphicFramePr>
          <p:nvPr>
            <p:ph sz="quarter" idx="10"/>
          </p:nvPr>
        </p:nvGraphicFramePr>
        <p:xfrm>
          <a:off x="1038225" y="3581400"/>
          <a:ext cx="7924800" cy="2895600"/>
        </p:xfrm>
        <a:graphic>
          <a:graphicData uri="http://schemas.openxmlformats.org/presentationml/2006/ole">
            <mc:AlternateContent xmlns:mc="http://schemas.openxmlformats.org/markup-compatibility/2006">
              <mc:Choice xmlns:v="urn:schemas-microsoft-com:vml" Requires="v">
                <p:oleObj spid="_x0000_s204807" name="Equation" r:id="rId5" imgW="2641600" imgH="965200" progId="Equation.3">
                  <p:embed/>
                </p:oleObj>
              </mc:Choice>
              <mc:Fallback>
                <p:oleObj name="Equation" r:id="rId5" imgW="2641600" imgH="965200" progId="Equation.3">
                  <p:embed/>
                  <p:pic>
                    <p:nvPicPr>
                      <p:cNvPr id="3000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225" y="3581400"/>
                        <a:ext cx="7924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0034" name="Rectangle 2"/>
          <p:cNvSpPr>
            <a:spLocks noGrp="1" noChangeArrowheads="1"/>
          </p:cNvSpPr>
          <p:nvPr>
            <p:ph type="title" idx="4294967295"/>
          </p:nvPr>
        </p:nvSpPr>
        <p:spPr>
          <a:xfrm>
            <a:off x="0" y="0"/>
            <a:ext cx="7772400" cy="1143000"/>
          </a:xfrm>
        </p:spPr>
        <p:txBody>
          <a:bodyPr/>
          <a:lstStyle/>
          <a:p>
            <a:pPr>
              <a:defRPr/>
            </a:pPr>
            <a:r>
              <a:rPr lang="en-US" dirty="0" smtClean="0"/>
              <a:t>(ii) P[3</a:t>
            </a:r>
            <a:r>
              <a:rPr lang="en-US" i="1" dirty="0" smtClean="0"/>
              <a:t>≤ X ≤ 8</a:t>
            </a:r>
            <a:r>
              <a:rPr lang="en-US" dirty="0" smtClean="0"/>
              <a:t>]</a:t>
            </a:r>
          </a:p>
        </p:txBody>
      </p:sp>
    </p:spTree>
    <p:extLst>
      <p:ext uri="{BB962C8B-B14F-4D97-AF65-F5344CB8AC3E}">
        <p14:creationId xmlns:p14="http://schemas.microsoft.com/office/powerpoint/2010/main" val="3248980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00034"/>
                                        </p:tgtEl>
                                        <p:attrNameLst>
                                          <p:attrName>style.visibility</p:attrName>
                                        </p:attrNameLst>
                                      </p:cBhvr>
                                      <p:to>
                                        <p:strVal val="visible"/>
                                      </p:to>
                                    </p:set>
                                    <p:animEffect transition="in" filter="wedge">
                                      <p:cBhvr>
                                        <p:cTn id="7" dur="2000"/>
                                        <p:tgtEl>
                                          <p:spTgt spid="300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00036"/>
                                        </p:tgtEl>
                                        <p:attrNameLst>
                                          <p:attrName>style.visibility</p:attrName>
                                        </p:attrNameLst>
                                      </p:cBhvr>
                                      <p:to>
                                        <p:strVal val="visible"/>
                                      </p:to>
                                    </p:set>
                                    <p:animEffect transition="in" filter="wedge">
                                      <p:cBhvr>
                                        <p:cTn id="12" dur="2000"/>
                                        <p:tgtEl>
                                          <p:spTgt spid="300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300038"/>
                                        </p:tgtEl>
                                        <p:attrNameLst>
                                          <p:attrName>style.visibility</p:attrName>
                                        </p:attrNameLst>
                                      </p:cBhvr>
                                      <p:to>
                                        <p:strVal val="visible"/>
                                      </p:to>
                                    </p:set>
                                    <p:animEffect transition="in" filter="wedge">
                                      <p:cBhvr>
                                        <p:cTn id="17" dur="2000"/>
                                        <p:tgtEl>
                                          <p:spTgt spid="30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0" y="114935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buFontTx/>
              <a:buNone/>
            </a:pPr>
            <a:r>
              <a:rPr lang="en-US" altLang="en-US"/>
              <a:t>53. Although errors are likely when taking measurements from photographic images, these errors are often very small. For sharp images with negligible distortion, errors in measuring distances are often no larger then 0.0004 inch. Assume that the probability of a serious measurement error is 0.05. A series of 150 independent measurements are made. Let X denote the number of serious errors made.</a:t>
            </a:r>
          </a:p>
          <a:p>
            <a:pPr algn="just" eaLnBrk="1" hangingPunct="1">
              <a:spcBef>
                <a:spcPct val="50000"/>
              </a:spcBef>
              <a:buFontTx/>
              <a:buNone/>
            </a:pPr>
            <a:endParaRPr lang="en-US" altLang="en-US"/>
          </a:p>
        </p:txBody>
      </p:sp>
    </p:spTree>
    <p:extLst>
      <p:ext uri="{BB962C8B-B14F-4D97-AF65-F5344CB8AC3E}">
        <p14:creationId xmlns:p14="http://schemas.microsoft.com/office/powerpoint/2010/main" val="368493529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304800" y="1493838"/>
            <a:ext cx="8534400" cy="5059362"/>
          </a:xfrm>
        </p:spPr>
        <p:txBody>
          <a:bodyPr/>
          <a:lstStyle/>
          <a:p>
            <a:pPr marL="688975" indent="-688975" algn="just">
              <a:buFontTx/>
              <a:buNone/>
              <a:defRPr/>
            </a:pPr>
            <a:r>
              <a:rPr lang="en-US" sz="4000" dirty="0" smtClean="0"/>
              <a:t>(</a:t>
            </a:r>
            <a:r>
              <a:rPr lang="en-US" sz="4000" dirty="0" err="1" smtClean="0"/>
              <a:t>i</a:t>
            </a:r>
            <a:r>
              <a:rPr lang="en-US" sz="4000" dirty="0" smtClean="0"/>
              <a:t>) In finding the probability of making at least one serious error, is the normal approximation appropriate? If so, approximate the probability using this method.</a:t>
            </a:r>
          </a:p>
          <a:p>
            <a:pPr marL="749300" indent="-749300" algn="just">
              <a:buFontTx/>
              <a:buNone/>
              <a:defRPr/>
            </a:pPr>
            <a:r>
              <a:rPr lang="en-US" sz="4000" dirty="0" smtClean="0"/>
              <a:t>(ii) Approximate the probability that at most three serious errors will be made.</a:t>
            </a:r>
          </a:p>
          <a:p>
            <a:pPr algn="just">
              <a:defRPr/>
            </a:pPr>
            <a:endParaRPr lang="en-US" sz="4000" dirty="0" smtClean="0"/>
          </a:p>
        </p:txBody>
      </p:sp>
    </p:spTree>
    <p:extLst>
      <p:ext uri="{BB962C8B-B14F-4D97-AF65-F5344CB8AC3E}">
        <p14:creationId xmlns:p14="http://schemas.microsoft.com/office/powerpoint/2010/main" val="21394871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304800" y="1371600"/>
            <a:ext cx="8458200" cy="4525963"/>
          </a:xfrm>
        </p:spPr>
        <p:txBody>
          <a:bodyPr/>
          <a:lstStyle/>
          <a:p>
            <a:pPr marL="465138" indent="-465138" algn="just">
              <a:buFontTx/>
              <a:buNone/>
              <a:defRPr/>
            </a:pPr>
            <a:r>
              <a:rPr lang="en-US" sz="3600" dirty="0" smtClean="0"/>
              <a:t>(</a:t>
            </a:r>
            <a:r>
              <a:rPr lang="en-US" sz="3600" dirty="0" err="1" smtClean="0"/>
              <a:t>i</a:t>
            </a:r>
            <a:r>
              <a:rPr lang="en-US" sz="3600" dirty="0" smtClean="0"/>
              <a:t>) In finding the probability of making at least one serious error, is the normal approximation appropriate? If so, approximate the probability using this method.</a:t>
            </a:r>
          </a:p>
          <a:p>
            <a:pPr>
              <a:buFontTx/>
              <a:buNone/>
              <a:defRPr/>
            </a:pPr>
            <a:r>
              <a:rPr lang="en-US" sz="3600" dirty="0" smtClean="0"/>
              <a:t>p = 0.05,  n = 150  i.e.  p </a:t>
            </a:r>
            <a:r>
              <a:rPr lang="en-US" sz="3600" smtClean="0"/>
              <a:t>≤ </a:t>
            </a:r>
            <a:r>
              <a:rPr lang="en-US" sz="3600" smtClean="0"/>
              <a:t>0.5  </a:t>
            </a:r>
            <a:endParaRPr lang="en-US" sz="3600" dirty="0" smtClean="0"/>
          </a:p>
          <a:p>
            <a:pPr>
              <a:buFontTx/>
              <a:buNone/>
              <a:defRPr/>
            </a:pPr>
            <a:r>
              <a:rPr lang="en-US" sz="3600" dirty="0" smtClean="0"/>
              <a:t>&amp; </a:t>
            </a:r>
            <a:r>
              <a:rPr lang="en-US" sz="3600" dirty="0" err="1" smtClean="0"/>
              <a:t>np</a:t>
            </a:r>
            <a:r>
              <a:rPr lang="en-US" sz="3600" dirty="0" smtClean="0"/>
              <a:t> = (150)(5)/100  = 7.5 &gt; 5</a:t>
            </a:r>
          </a:p>
          <a:p>
            <a:pPr>
              <a:buFontTx/>
              <a:buNone/>
              <a:defRPr/>
            </a:pPr>
            <a:r>
              <a:rPr lang="en-US" sz="3600" dirty="0" smtClean="0"/>
              <a:t>i.e. Normal approximation  is appropriate </a:t>
            </a:r>
          </a:p>
        </p:txBody>
      </p:sp>
    </p:spTree>
    <p:extLst>
      <p:ext uri="{BB962C8B-B14F-4D97-AF65-F5344CB8AC3E}">
        <p14:creationId xmlns:p14="http://schemas.microsoft.com/office/powerpoint/2010/main" val="9863916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20" name="Object 4"/>
          <p:cNvGraphicFramePr>
            <a:graphicFrameLocks noGrp="1" noChangeAspect="1"/>
          </p:cNvGraphicFramePr>
          <p:nvPr>
            <p:ph idx="1"/>
          </p:nvPr>
        </p:nvGraphicFramePr>
        <p:xfrm>
          <a:off x="263525" y="1263650"/>
          <a:ext cx="8516938" cy="1412875"/>
        </p:xfrm>
        <a:graphic>
          <a:graphicData uri="http://schemas.openxmlformats.org/presentationml/2006/ole">
            <mc:AlternateContent xmlns:mc="http://schemas.openxmlformats.org/markup-compatibility/2006">
              <mc:Choice xmlns:v="urn:schemas-microsoft-com:vml" Requires="v">
                <p:oleObj spid="_x0000_s205830" name="Equation" r:id="rId3" imgW="2603500" imgH="431800" progId="Equation.3">
                  <p:embed/>
                </p:oleObj>
              </mc:Choice>
              <mc:Fallback>
                <p:oleObj name="Equation" r:id="rId3" imgW="2603500" imgH="431800" progId="Equation.3">
                  <p:embed/>
                  <p:pic>
                    <p:nvPicPr>
                      <p:cNvPr id="290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1263650"/>
                        <a:ext cx="8516938"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0822" name="Object 6"/>
          <p:cNvGraphicFramePr>
            <a:graphicFrameLocks noGrp="1" noChangeAspect="1"/>
          </p:cNvGraphicFramePr>
          <p:nvPr>
            <p:ph sz="quarter" idx="10"/>
          </p:nvPr>
        </p:nvGraphicFramePr>
        <p:xfrm>
          <a:off x="1219200" y="2571750"/>
          <a:ext cx="6965950" cy="3806825"/>
        </p:xfrm>
        <a:graphic>
          <a:graphicData uri="http://schemas.openxmlformats.org/presentationml/2006/ole">
            <mc:AlternateContent xmlns:mc="http://schemas.openxmlformats.org/markup-compatibility/2006">
              <mc:Choice xmlns:v="urn:schemas-microsoft-com:vml" Requires="v">
                <p:oleObj spid="_x0000_s205831" name="Equation" r:id="rId5" imgW="2184400" imgH="1193800" progId="Equation.3">
                  <p:embed/>
                </p:oleObj>
              </mc:Choice>
              <mc:Fallback>
                <p:oleObj name="Equation" r:id="rId5" imgW="2184400" imgH="1193800" progId="Equation.3">
                  <p:embed/>
                  <p:pic>
                    <p:nvPicPr>
                      <p:cNvPr id="2908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571750"/>
                        <a:ext cx="696595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2" name="TextBox 1"/>
          <p:cNvSpPr txBox="1">
            <a:spLocks noChangeArrowheads="1"/>
          </p:cNvSpPr>
          <p:nvPr/>
        </p:nvSpPr>
        <p:spPr bwMode="auto">
          <a:xfrm flipH="1">
            <a:off x="263525" y="309563"/>
            <a:ext cx="6049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t>Let X* be a normal random variable with parameters </a:t>
            </a:r>
            <a:r>
              <a:rPr lang="en-US" altLang="en-US" sz="2800" i="1"/>
              <a:t>np</a:t>
            </a:r>
            <a:r>
              <a:rPr lang="en-US" altLang="en-US" sz="2800"/>
              <a:t> and </a:t>
            </a:r>
            <a:r>
              <a:rPr lang="en-US" altLang="en-US" sz="2800">
                <a:sym typeface="Symbol" panose="05050102010706020507" pitchFamily="18" charset="2"/>
              </a:rPr>
              <a:t>(</a:t>
            </a:r>
            <a:r>
              <a:rPr lang="en-US" altLang="en-US" sz="2800" i="1"/>
              <a:t>npq)</a:t>
            </a:r>
            <a:r>
              <a:rPr lang="en-US" altLang="en-US" sz="2800"/>
              <a:t>.</a:t>
            </a:r>
          </a:p>
        </p:txBody>
      </p:sp>
    </p:spTree>
    <p:extLst>
      <p:ext uri="{BB962C8B-B14F-4D97-AF65-F5344CB8AC3E}">
        <p14:creationId xmlns:p14="http://schemas.microsoft.com/office/powerpoint/2010/main" val="3488642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wedge">
                                      <p:cBhvr>
                                        <p:cTn id="7" dur="2000"/>
                                        <p:tgtEl>
                                          <p:spTgt spid="29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90822"/>
                                        </p:tgtEl>
                                        <p:attrNameLst>
                                          <p:attrName>style.visibility</p:attrName>
                                        </p:attrNameLst>
                                      </p:cBhvr>
                                      <p:to>
                                        <p:strVal val="visible"/>
                                      </p:to>
                                    </p:set>
                                    <p:animEffect transition="in" filter="wedge">
                                      <p:cBhvr>
                                        <p:cTn id="12" dur="20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868" name="Object 4"/>
          <p:cNvGraphicFramePr>
            <a:graphicFrameLocks noGrp="1" noChangeAspect="1"/>
          </p:cNvGraphicFramePr>
          <p:nvPr>
            <p:ph idx="1"/>
          </p:nvPr>
        </p:nvGraphicFramePr>
        <p:xfrm>
          <a:off x="544513" y="1905000"/>
          <a:ext cx="7705725" cy="1371600"/>
        </p:xfrm>
        <a:graphic>
          <a:graphicData uri="http://schemas.openxmlformats.org/presentationml/2006/ole">
            <mc:AlternateContent xmlns:mc="http://schemas.openxmlformats.org/markup-compatibility/2006">
              <mc:Choice xmlns:v="urn:schemas-microsoft-com:vml" Requires="v">
                <p:oleObj spid="_x0000_s206854" name="Equation" r:id="rId3" imgW="2425700" imgH="431800" progId="Equation.3">
                  <p:embed/>
                </p:oleObj>
              </mc:Choice>
              <mc:Fallback>
                <p:oleObj name="Equation" r:id="rId3" imgW="2425700" imgH="431800" progId="Equation.3">
                  <p:embed/>
                  <p:pic>
                    <p:nvPicPr>
                      <p:cNvPr id="292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1905000"/>
                        <a:ext cx="770572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1" name="Object 7"/>
          <p:cNvGraphicFramePr>
            <a:graphicFrameLocks noGrp="1" noChangeAspect="1"/>
          </p:cNvGraphicFramePr>
          <p:nvPr>
            <p:ph sz="quarter" idx="10"/>
          </p:nvPr>
        </p:nvGraphicFramePr>
        <p:xfrm>
          <a:off x="773113" y="3328988"/>
          <a:ext cx="5540375" cy="3275012"/>
        </p:xfrm>
        <a:graphic>
          <a:graphicData uri="http://schemas.openxmlformats.org/presentationml/2006/ole">
            <mc:AlternateContent xmlns:mc="http://schemas.openxmlformats.org/markup-compatibility/2006">
              <mc:Choice xmlns:v="urn:schemas-microsoft-com:vml" Requires="v">
                <p:oleObj spid="_x0000_s206855" name="Equation" r:id="rId5" imgW="2019300" imgH="1193800" progId="Equation.3">
                  <p:embed/>
                </p:oleObj>
              </mc:Choice>
              <mc:Fallback>
                <p:oleObj name="Equation" r:id="rId5" imgW="2019300" imgH="1193800" progId="Equation.3">
                  <p:embed/>
                  <p:pic>
                    <p:nvPicPr>
                      <p:cNvPr id="2928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3328988"/>
                        <a:ext cx="5540375"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67" name="Rectangle 3"/>
          <p:cNvSpPr>
            <a:spLocks noGrp="1" noChangeArrowheads="1"/>
          </p:cNvSpPr>
          <p:nvPr>
            <p:ph type="body" sz="half" idx="4294967295"/>
          </p:nvPr>
        </p:nvSpPr>
        <p:spPr>
          <a:xfrm>
            <a:off x="0" y="152400"/>
            <a:ext cx="7467600" cy="1752600"/>
          </a:xfrm>
        </p:spPr>
        <p:txBody>
          <a:bodyPr/>
          <a:lstStyle/>
          <a:p>
            <a:pPr marL="749300" indent="-749300" algn="just">
              <a:spcBef>
                <a:spcPct val="0"/>
              </a:spcBef>
              <a:buFontTx/>
              <a:buNone/>
            </a:pPr>
            <a:r>
              <a:rPr lang="en-US" altLang="en-US" sz="4000" smtClean="0"/>
              <a:t>(ii) Approximate the probability that at most three serious errors will be made.</a:t>
            </a:r>
          </a:p>
        </p:txBody>
      </p:sp>
    </p:spTree>
    <p:extLst>
      <p:ext uri="{BB962C8B-B14F-4D97-AF65-F5344CB8AC3E}">
        <p14:creationId xmlns:p14="http://schemas.microsoft.com/office/powerpoint/2010/main" val="738689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edge">
                                      <p:cBhvr>
                                        <p:cTn id="7" dur="20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92867">
                                            <p:txEl>
                                              <p:pRg st="0" end="0"/>
                                            </p:txEl>
                                          </p:spTgt>
                                        </p:tgtEl>
                                        <p:attrNameLst>
                                          <p:attrName>style.visibility</p:attrName>
                                        </p:attrNameLst>
                                      </p:cBhvr>
                                      <p:to>
                                        <p:strVal val="visible"/>
                                      </p:to>
                                    </p:set>
                                    <p:animEffect transition="in" filter="wedge">
                                      <p:cBhvr>
                                        <p:cTn id="12" dur="2000"/>
                                        <p:tgtEl>
                                          <p:spTgt spid="292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292868"/>
                                        </p:tgtEl>
                                        <p:attrNameLst>
                                          <p:attrName>style.visibility</p:attrName>
                                        </p:attrNameLst>
                                      </p:cBhvr>
                                      <p:to>
                                        <p:strVal val="visible"/>
                                      </p:to>
                                    </p:set>
                                    <p:animEffect transition="in" filter="wedge">
                                      <p:cBhvr>
                                        <p:cTn id="17" dur="2000"/>
                                        <p:tgtEl>
                                          <p:spTgt spid="292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edge">
                                      <p:cBhvr>
                                        <p:cTn id="22" dur="2000"/>
                                        <p:tgtEl>
                                          <p:spTgt spid="292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4"/>
          <p:cNvGraphicFramePr>
            <a:graphicFrameLocks noGrp="1" noChangeAspect="1"/>
          </p:cNvGraphicFramePr>
          <p:nvPr>
            <p:ph idx="1"/>
          </p:nvPr>
        </p:nvGraphicFramePr>
        <p:xfrm>
          <a:off x="1219200" y="2743200"/>
          <a:ext cx="7204075" cy="1676400"/>
        </p:xfrm>
        <a:graphic>
          <a:graphicData uri="http://schemas.openxmlformats.org/presentationml/2006/ole">
            <mc:AlternateContent xmlns:mc="http://schemas.openxmlformats.org/markup-compatibility/2006">
              <mc:Choice xmlns:v="urn:schemas-microsoft-com:vml" Requires="v">
                <p:oleObj spid="_x0000_s207876" name="Equation" r:id="rId3" imgW="2019300" imgH="469900" progId="Equation.3">
                  <p:embed/>
                </p:oleObj>
              </mc:Choice>
              <mc:Fallback>
                <p:oleObj name="Equation" r:id="rId3" imgW="2019300" imgH="469900" progId="Equation.3">
                  <p:embed/>
                  <p:pic>
                    <p:nvPicPr>
                      <p:cNvPr id="890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7204075" cy="1676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2" name="Rectangle 3"/>
          <p:cNvSpPr>
            <a:spLocks noGrp="1" noChangeArrowheads="1"/>
          </p:cNvSpPr>
          <p:nvPr>
            <p:ph sz="quarter" idx="10"/>
          </p:nvPr>
        </p:nvSpPr>
        <p:spPr>
          <a:xfrm>
            <a:off x="304800" y="1752600"/>
            <a:ext cx="8305800" cy="4267200"/>
          </a:xfrm>
        </p:spPr>
        <p:txBody>
          <a:bodyPr>
            <a:noAutofit/>
          </a:bodyPr>
          <a:lstStyle/>
          <a:p>
            <a:pPr eaLnBrk="1" hangingPunct="1">
              <a:buFontTx/>
              <a:buNone/>
              <a:defRPr/>
            </a:pPr>
            <a:r>
              <a:rPr lang="fi-FI" dirty="0" smtClean="0"/>
              <a:t>Let X be Poisson with parameter </a:t>
            </a:r>
            <a:r>
              <a:rPr lang="fi-FI" dirty="0" smtClean="0">
                <a:sym typeface="Symbol" pitchFamily="18" charset="2"/>
              </a:rPr>
              <a:t>s. </a:t>
            </a:r>
          </a:p>
          <a:p>
            <a:pPr eaLnBrk="1" hangingPunct="1">
              <a:defRPr/>
            </a:pPr>
            <a:endParaRPr lang="fi-FI" dirty="0" smtClean="0">
              <a:sym typeface="Symbol" pitchFamily="18" charset="2"/>
            </a:endParaRPr>
          </a:p>
          <a:p>
            <a:pPr eaLnBrk="1" hangingPunct="1">
              <a:buFontTx/>
              <a:buNone/>
              <a:defRPr/>
            </a:pPr>
            <a:r>
              <a:rPr lang="fi-FI" dirty="0" smtClean="0">
                <a:sym typeface="Symbol" pitchFamily="18" charset="2"/>
              </a:rPr>
              <a:t>  </a:t>
            </a:r>
          </a:p>
          <a:p>
            <a:pPr eaLnBrk="1" hangingPunct="1">
              <a:buFontTx/>
              <a:buNone/>
              <a:defRPr/>
            </a:pPr>
            <a:r>
              <a:rPr lang="fi-FI" dirty="0" smtClean="0">
                <a:sym typeface="Symbol" pitchFamily="18" charset="2"/>
              </a:rPr>
              <a:t>   </a:t>
            </a:r>
          </a:p>
          <a:p>
            <a:pPr eaLnBrk="1" hangingPunct="1">
              <a:buFontTx/>
              <a:buNone/>
              <a:defRPr/>
            </a:pPr>
            <a:endParaRPr lang="fi-FI" dirty="0" smtClean="0">
              <a:sym typeface="Symbol" pitchFamily="18" charset="2"/>
            </a:endParaRPr>
          </a:p>
          <a:p>
            <a:pPr eaLnBrk="1" hangingPunct="1">
              <a:buFontTx/>
              <a:buNone/>
              <a:defRPr/>
            </a:pPr>
            <a:endParaRPr lang="fi-FI" dirty="0" smtClean="0">
              <a:sym typeface="Symbol" pitchFamily="18" charset="2"/>
            </a:endParaRPr>
          </a:p>
          <a:p>
            <a:pPr algn="just" eaLnBrk="1" hangingPunct="1">
              <a:buFontTx/>
              <a:buNone/>
              <a:defRPr/>
            </a:pPr>
            <a:r>
              <a:rPr lang="fi-FI" dirty="0" smtClean="0">
                <a:sym typeface="Symbol" pitchFamily="18" charset="2"/>
              </a:rPr>
              <a:t>Then for large values of s, X is approximately normal with mean s and variance s.</a:t>
            </a:r>
          </a:p>
        </p:txBody>
      </p:sp>
      <p:sp>
        <p:nvSpPr>
          <p:cNvPr id="84996" name="Rectangle 2"/>
          <p:cNvSpPr>
            <a:spLocks noGrp="1" noChangeArrowheads="1"/>
          </p:cNvSpPr>
          <p:nvPr>
            <p:ph type="title" idx="4294967295"/>
          </p:nvPr>
        </p:nvSpPr>
        <p:spPr>
          <a:xfrm>
            <a:off x="0" y="-76200"/>
            <a:ext cx="7772400" cy="1462088"/>
          </a:xfrm>
        </p:spPr>
        <p:txBody>
          <a:bodyPr/>
          <a:lstStyle/>
          <a:p>
            <a:pPr eaLnBrk="1" hangingPunct="1">
              <a:defRPr/>
            </a:pPr>
            <a:r>
              <a:rPr lang="fi-FI" dirty="0" smtClean="0"/>
              <a:t>Normal Approximation to the Poisson Distribution</a:t>
            </a:r>
            <a:r>
              <a:rPr lang="en-US" dirty="0" smtClean="0"/>
              <a:t> </a:t>
            </a:r>
          </a:p>
        </p:txBody>
      </p:sp>
    </p:spTree>
    <p:extLst>
      <p:ext uri="{BB962C8B-B14F-4D97-AF65-F5344CB8AC3E}">
        <p14:creationId xmlns:p14="http://schemas.microsoft.com/office/powerpoint/2010/main" val="583632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edge">
                                      <p:cBhvr>
                                        <p:cTn id="7" dur="20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89092">
                                            <p:txEl>
                                              <p:pRg st="6" end="6"/>
                                            </p:txEl>
                                          </p:spTgt>
                                        </p:tgtEl>
                                        <p:attrNameLst>
                                          <p:attrName>style.visibility</p:attrName>
                                        </p:attrNameLst>
                                      </p:cBhvr>
                                      <p:to>
                                        <p:strVal val="visible"/>
                                      </p:to>
                                    </p:set>
                                    <p:animEffect transition="in" filter="wedge">
                                      <p:cBhvr>
                                        <p:cTn id="12" dur="2000"/>
                                        <p:tgtEl>
                                          <p:spTgt spid="890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t>Cumulative Distribution Function</a:t>
            </a:r>
            <a:endParaRPr lang="en-US" dirty="0"/>
          </a:p>
        </p:txBody>
      </p:sp>
      <p:grpSp>
        <p:nvGrpSpPr>
          <p:cNvPr id="133123" name="Group 6"/>
          <p:cNvGrpSpPr>
            <a:grpSpLocks/>
          </p:cNvGrpSpPr>
          <p:nvPr/>
        </p:nvGrpSpPr>
        <p:grpSpPr bwMode="auto">
          <a:xfrm>
            <a:off x="319088" y="1206500"/>
            <a:ext cx="8443912" cy="5307013"/>
            <a:chOff x="89940" y="1206500"/>
            <a:chExt cx="8444460" cy="5306482"/>
          </a:xfrm>
        </p:grpSpPr>
        <p:pic>
          <p:nvPicPr>
            <p:cNvPr id="13312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6500"/>
              <a:ext cx="8305800" cy="530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940" y="2743046"/>
              <a:ext cx="533435" cy="18127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122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7741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3"/>
          <p:cNvSpPr>
            <a:spLocks noGrp="1" noChangeArrowheads="1"/>
          </p:cNvSpPr>
          <p:nvPr>
            <p:ph idx="1"/>
          </p:nvPr>
        </p:nvSpPr>
        <p:spPr>
          <a:xfrm>
            <a:off x="228600" y="1265238"/>
            <a:ext cx="8686800" cy="5592762"/>
          </a:xfrm>
        </p:spPr>
        <p:txBody>
          <a:bodyPr/>
          <a:lstStyle/>
          <a:p>
            <a:pPr marL="749300" indent="-749300" algn="just">
              <a:lnSpc>
                <a:spcPct val="90000"/>
              </a:lnSpc>
              <a:buFontTx/>
              <a:buNone/>
              <a:defRPr/>
            </a:pPr>
            <a:r>
              <a:rPr lang="fi-FI" sz="3800" dirty="0" smtClean="0"/>
              <a:t>12 The average number of jets either arriving at or departing from O’Hare Airport is one every 40 seconds. </a:t>
            </a:r>
          </a:p>
          <a:p>
            <a:pPr marL="688975" indent="-688975" algn="just">
              <a:lnSpc>
                <a:spcPct val="90000"/>
              </a:lnSpc>
              <a:buFontTx/>
              <a:buNone/>
              <a:defRPr/>
            </a:pPr>
            <a:r>
              <a:rPr lang="fi-FI" sz="3800" dirty="0" smtClean="0"/>
              <a:t> What is the approximate probability that at least 75 such flights will occur during a randomly selected hour? </a:t>
            </a:r>
          </a:p>
          <a:p>
            <a:pPr marL="688975" indent="-688975" algn="just">
              <a:lnSpc>
                <a:spcPct val="90000"/>
              </a:lnSpc>
              <a:buFontTx/>
              <a:buNone/>
              <a:defRPr/>
            </a:pPr>
            <a:endParaRPr lang="en-US" sz="3800" dirty="0" smtClean="0"/>
          </a:p>
        </p:txBody>
      </p:sp>
    </p:spTree>
    <p:extLst>
      <p:ext uri="{BB962C8B-B14F-4D97-AF65-F5344CB8AC3E}">
        <p14:creationId xmlns:p14="http://schemas.microsoft.com/office/powerpoint/2010/main" val="39027391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6200" y="609600"/>
            <a:ext cx="8915400" cy="1752600"/>
          </a:xfrm>
          <a:prstGeom prst="rect">
            <a:avLst/>
          </a:prstGeom>
          <a:noFill/>
          <a:ln w="9525">
            <a:noFill/>
            <a:miter lim="800000"/>
            <a:headEnd/>
            <a:tailEnd/>
          </a:ln>
        </p:spPr>
        <p:txBody>
          <a:bodyPr/>
          <a:lstStyle/>
          <a:p>
            <a:pPr marL="688975" indent="-688975" algn="just">
              <a:spcBef>
                <a:spcPct val="20000"/>
              </a:spcBef>
              <a:defRPr/>
            </a:pPr>
            <a:r>
              <a:rPr lang="en-US" sz="3600" dirty="0">
                <a:sym typeface="Symbol" pitchFamily="18" charset="2"/>
              </a:rPr>
              <a:t>  = 1   for  unit of 40 sec. But interval has length one hour  i.e. 3600  sec. Thus s = 3600/40, hence parameter </a:t>
            </a:r>
            <a:r>
              <a:rPr lang="en-US" sz="3600" dirty="0">
                <a:latin typeface="Symbol" pitchFamily="18" charset="2"/>
                <a:sym typeface="Symbol" pitchFamily="18" charset="2"/>
              </a:rPr>
              <a:t>l</a:t>
            </a:r>
            <a:r>
              <a:rPr lang="en-US" sz="3600" dirty="0">
                <a:sym typeface="Symbol" pitchFamily="18" charset="2"/>
              </a:rPr>
              <a:t>s = 90  </a:t>
            </a:r>
          </a:p>
          <a:p>
            <a:pPr marL="342900" indent="-342900">
              <a:spcBef>
                <a:spcPct val="20000"/>
              </a:spcBef>
              <a:defRPr/>
            </a:pPr>
            <a:endParaRPr lang="en-US" sz="3600" dirty="0">
              <a:sym typeface="Symbol" pitchFamily="18" charset="2"/>
            </a:endParaRPr>
          </a:p>
        </p:txBody>
      </p:sp>
      <p:graphicFrame>
        <p:nvGraphicFramePr>
          <p:cNvPr id="297988" name="Object 4"/>
          <p:cNvGraphicFramePr>
            <a:graphicFrameLocks noChangeAspect="1"/>
          </p:cNvGraphicFramePr>
          <p:nvPr/>
        </p:nvGraphicFramePr>
        <p:xfrm>
          <a:off x="685800" y="2743200"/>
          <a:ext cx="7169150" cy="3817938"/>
        </p:xfrm>
        <a:graphic>
          <a:graphicData uri="http://schemas.openxmlformats.org/presentationml/2006/ole">
            <mc:AlternateContent xmlns:mc="http://schemas.openxmlformats.org/markup-compatibility/2006">
              <mc:Choice xmlns:v="urn:schemas-microsoft-com:vml" Requires="v">
                <p:oleObj spid="_x0000_s208900" name="Equation" r:id="rId3" imgW="2552700" imgH="1358900" progId="Equation.3">
                  <p:embed/>
                </p:oleObj>
              </mc:Choice>
              <mc:Fallback>
                <p:oleObj name="Equation" r:id="rId3" imgW="2552700" imgH="1358900" progId="Equation.3">
                  <p:embed/>
                  <p:pic>
                    <p:nvPicPr>
                      <p:cNvPr id="297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743200"/>
                        <a:ext cx="7169150" cy="381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0130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97988"/>
                                        </p:tgtEl>
                                        <p:attrNameLst>
                                          <p:attrName>style.visibility</p:attrName>
                                        </p:attrNameLst>
                                      </p:cBhvr>
                                      <p:to>
                                        <p:strVal val="visible"/>
                                      </p:to>
                                    </p:set>
                                    <p:animEffect transition="in" filter="wedge">
                                      <p:cBhvr>
                                        <p:cTn id="12" dur="20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152400" y="1219200"/>
            <a:ext cx="8839200" cy="5562600"/>
          </a:xfrm>
        </p:spPr>
        <p:txBody>
          <a:bodyPr/>
          <a:lstStyle/>
          <a:p>
            <a:pPr marL="0" indent="0" algn="just">
              <a:lnSpc>
                <a:spcPct val="90000"/>
              </a:lnSpc>
              <a:defRPr/>
            </a:pPr>
            <a:r>
              <a:rPr lang="fi-FI" sz="4000" dirty="0" smtClean="0">
                <a:latin typeface="Times New Roman" pitchFamily="18" charset="0"/>
              </a:rPr>
              <a:t>Show, by Chebyshev’s inequality, that in 2000 throws with a coin, the probability that the number of heads lies between 900 and 1100 is at least 19/20. (900  and  1100 not included)</a:t>
            </a:r>
          </a:p>
          <a:p>
            <a:pPr>
              <a:lnSpc>
                <a:spcPct val="90000"/>
              </a:lnSpc>
              <a:buFontTx/>
              <a:buNone/>
              <a:defRPr/>
            </a:pPr>
            <a:r>
              <a:rPr lang="fi-FI" sz="4000" dirty="0" smtClean="0">
                <a:latin typeface="Times New Roman" pitchFamily="18" charset="0"/>
              </a:rPr>
              <a:t>Solution: Let X be the number of heads (successes) in throwing of a coin, then </a:t>
            </a:r>
          </a:p>
          <a:p>
            <a:pPr>
              <a:lnSpc>
                <a:spcPct val="90000"/>
              </a:lnSpc>
              <a:buFontTx/>
              <a:buNone/>
              <a:defRPr/>
            </a:pPr>
            <a:r>
              <a:rPr lang="fi-FI" sz="4000" dirty="0" smtClean="0">
                <a:latin typeface="Times New Roman" pitchFamily="18" charset="0"/>
              </a:rPr>
              <a:t>X ~ Bin(n,p), where n = 2000, p = 1/2.     </a:t>
            </a:r>
          </a:p>
          <a:p>
            <a:pPr>
              <a:lnSpc>
                <a:spcPct val="90000"/>
              </a:lnSpc>
              <a:buFontTx/>
              <a:buNone/>
              <a:defRPr/>
            </a:pPr>
            <a:r>
              <a:rPr lang="fi-FI" sz="4000" dirty="0" smtClean="0">
                <a:latin typeface="Times New Roman" pitchFamily="18" charset="0"/>
              </a:rPr>
              <a:t> E(X) = np = 1000, Var(X) = npq = 500.</a:t>
            </a:r>
            <a:endParaRPr lang="en-US" sz="4000" dirty="0" smtClean="0">
              <a:latin typeface="Times New Roman" pitchFamily="18" charset="0"/>
            </a:endParaRPr>
          </a:p>
        </p:txBody>
      </p:sp>
      <p:sp>
        <p:nvSpPr>
          <p:cNvPr id="198659" name="Rectangle 3"/>
          <p:cNvSpPr>
            <a:spLocks noChangeArrowheads="1"/>
          </p:cNvSpPr>
          <p:nvPr/>
        </p:nvSpPr>
        <p:spPr bwMode="auto">
          <a:xfrm>
            <a:off x="152400" y="304800"/>
            <a:ext cx="2646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i-FI" altLang="en-US" sz="5400">
                <a:solidFill>
                  <a:srgbClr val="000000"/>
                </a:solidFill>
                <a:latin typeface="Times New Roman" panose="02020603050405020304" pitchFamily="18" charset="0"/>
              </a:rPr>
              <a:t>Example</a:t>
            </a:r>
            <a:endParaRPr lang="en-US" altLang="en-US"/>
          </a:p>
        </p:txBody>
      </p:sp>
    </p:spTree>
    <p:extLst>
      <p:ext uri="{BB962C8B-B14F-4D97-AF65-F5344CB8AC3E}">
        <p14:creationId xmlns:p14="http://schemas.microsoft.com/office/powerpoint/2010/main" val="1891852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edge">
                                      <p:cBhvr>
                                        <p:cTn id="7" dur="20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edge">
                                      <p:cBhvr>
                                        <p:cTn id="12" dur="2000"/>
                                        <p:tgtEl>
                                          <p:spTgt spid="116739">
                                            <p:txEl>
                                              <p:pRg st="1" end="1"/>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animEffect transition="in" filter="wedge">
                                      <p:cBhvr>
                                        <p:cTn id="15" dur="2000"/>
                                        <p:tgtEl>
                                          <p:spTgt spid="116739">
                                            <p:txEl>
                                              <p:pRg st="2" end="2"/>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116739">
                                            <p:txEl>
                                              <p:pRg st="3" end="3"/>
                                            </p:txEl>
                                          </p:spTgt>
                                        </p:tgtEl>
                                        <p:attrNameLst>
                                          <p:attrName>style.visibility</p:attrName>
                                        </p:attrNameLst>
                                      </p:cBhvr>
                                      <p:to>
                                        <p:strVal val="visible"/>
                                      </p:to>
                                    </p:set>
                                    <p:animEffect transition="in" filter="wedge">
                                      <p:cBhvr>
                                        <p:cTn id="18" dur="2000"/>
                                        <p:tgtEl>
                                          <p:spTgt spid="1167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116739">
                                            <p:txEl>
                                              <p:pRg st="3" end="3"/>
                                            </p:txEl>
                                          </p:spTgt>
                                        </p:tgtEl>
                                        <p:attrNameLst>
                                          <p:attrName>style.visibility</p:attrName>
                                        </p:attrNameLst>
                                      </p:cBhvr>
                                      <p:to>
                                        <p:strVal val="visible"/>
                                      </p:to>
                                    </p:set>
                                    <p:animEffect transition="in" filter="wedge">
                                      <p:cBhvr>
                                        <p:cTn id="23" dur="20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buFont typeface="Arial" charset="0"/>
              <a:buNone/>
              <a:defRPr/>
            </a:pPr>
            <a:r>
              <a:rPr lang="en-US" dirty="0" smtClean="0"/>
              <a:t>Standard Normal Distribution</a:t>
            </a:r>
          </a:p>
          <a:p>
            <a:pPr>
              <a:buFont typeface="Arial" charset="0"/>
              <a:buNone/>
              <a:defRPr/>
            </a:pPr>
            <a:endParaRPr lang="en-US" dirty="0"/>
          </a:p>
        </p:txBody>
      </p:sp>
      <p:sp>
        <p:nvSpPr>
          <p:cNvPr id="134147" name="Text Box 4"/>
          <p:cNvSpPr txBox="1">
            <a:spLocks noRot="1" noChangeAspect="1" noMove="1" noResize="1" noEditPoints="1" noAdjustHandles="1" noChangeArrowheads="1" noChangeShapeType="1" noTextEdit="1"/>
          </p:cNvSpPr>
          <p:nvPr/>
        </p:nvSpPr>
        <p:spPr bwMode="auto">
          <a:xfrm>
            <a:off x="762000" y="2971800"/>
            <a:ext cx="7391400" cy="3426323"/>
          </a:xfrm>
          <a:prstGeom prst="rect">
            <a:avLst/>
          </a:prstGeom>
          <a:blipFill>
            <a:blip r:embed="rId2"/>
            <a:stretch>
              <a:fillRect l="-2308" t="-2669" r="-2226" b="-5338"/>
            </a:stretch>
          </a:bli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defRPr/>
            </a:pPr>
            <a:r>
              <a:rPr lang="en-US">
                <a:noFill/>
              </a:rPr>
              <a:t> </a:t>
            </a:r>
          </a:p>
        </p:txBody>
      </p:sp>
      <p:sp>
        <p:nvSpPr>
          <p:cNvPr id="134148" name="Rectangle 1"/>
          <p:cNvSpPr>
            <a:spLocks noChangeArrowheads="1"/>
          </p:cNvSpPr>
          <p:nvPr/>
        </p:nvSpPr>
        <p:spPr bwMode="auto">
          <a:xfrm>
            <a:off x="625475" y="1622425"/>
            <a:ext cx="85185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a:t>A random variable Z is called standard normal</a:t>
            </a:r>
          </a:p>
          <a:p>
            <a:pPr>
              <a:spcBef>
                <a:spcPct val="0"/>
              </a:spcBef>
              <a:buFontTx/>
              <a:buNone/>
            </a:pPr>
            <a:r>
              <a:rPr lang="en-US" altLang="en-US"/>
              <a:t>if it is normal and with parameters </a:t>
            </a:r>
            <a:r>
              <a:rPr lang="en-US" altLang="en-US">
                <a:latin typeface="Symbol" panose="05050102010706020507" pitchFamily="18" charset="2"/>
              </a:rPr>
              <a:t>m=0, s=1.</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ITS Pilani presentation&amp;quot;&quot;/&gt;&lt;property id=&quot;20307&quot; value=&quot;262&quot;/&gt;&lt;/object&gt;&lt;object type=&quot;3&quot; unique_id=&quot;10005&quot;&gt;&lt;property id=&quot;20148&quot; value=&quot;5&quot;/&gt;&lt;property id=&quot;20300&quot; value=&quot;Slide 2 - &amp;quot;&amp;#x0D;&amp;#x0A;MATH F111 &amp;amp; AAOC C111&amp;#x0D;&amp;#x0A;Probability and Statistics&amp;quot;&quot;/&gt;&lt;property id=&quot;20307&quot; value=&quot;316&quot;/&gt;&lt;/object&gt;&lt;object type=&quot;3&quot; unique_id=&quot;10006&quot;&gt;&lt;property id=&quot;20148&quot; value=&quot;5&quot;/&gt;&lt;property id=&quot;20300&quot; value=&quot;Slide 3 - &amp;quot;Text Book&amp;quot;&quot;/&gt;&lt;property id=&quot;20307&quot; value=&quot;477&quot;/&gt;&lt;/object&gt;&lt;object type=&quot;3&quot; unique_id=&quot;10008&quot;&gt;&lt;property id=&quot;20148&quot; value=&quot;5&quot;/&gt;&lt;property id=&quot;20300&quot; value=&quot;Slide 4 - &amp;quot;Reference Books&amp;quot;&quot;/&gt;&lt;property id=&quot;20307&quot; value=&quot;479&quot;/&gt;&lt;/object&gt;&lt;object type=&quot;3&quot; unique_id=&quot;10009&quot;&gt;&lt;property id=&quot;20148&quot; value=&quot;5&quot;/&gt;&lt;property id=&quot;20300&quot; value=&quot;Slide 6 - &amp;quot;Evaluation Components&amp;quot;&quot;/&gt;&lt;property id=&quot;20307&quot; value=&quot;480&quot;/&gt;&lt;/object&gt;&lt;object type=&quot;3&quot; unique_id=&quot;10011&quot;&gt;&lt;property id=&quot;20148&quot; value=&quot;5&quot;/&gt;&lt;property id=&quot;20300&quot; value=&quot;Slide 8&quot;/&gt;&lt;property id=&quot;20307&quot; value=&quot;263&quot;/&gt;&lt;/object&gt;&lt;object type=&quot;3&quot; unique_id=&quot;10012&quot;&gt;&lt;property id=&quot;20148&quot; value=&quot;5&quot;/&gt;&lt;property id=&quot;20300&quot; value=&quot;Slide 9&quot;/&gt;&lt;property id=&quot;20307&quot; value=&quot;471&quot;/&gt;&lt;/object&gt;&lt;object type=&quot;3&quot; unique_id=&quot;10031&quot;&gt;&lt;property id=&quot;20148&quot; value=&quot;5&quot;/&gt;&lt;property id=&quot;20300&quot; value=&quot;Slide 54&quot;/&gt;&lt;property id=&quot;20307&quot; value=&quot;289&quot;/&gt;&lt;/object&gt;&lt;object type=&quot;3&quot; unique_id=&quot;10182&quot;&gt;&lt;property id=&quot;20148&quot; value=&quot;5&quot;/&gt;&lt;property id=&quot;20300&quot; value=&quot;Slide 7 - &amp;quot;Announcements&amp;quot;&quot;/&gt;&lt;property id=&quot;20307&quot; value=&quot;481&quot;/&gt;&lt;/object&gt;&lt;object type=&quot;3&quot; unique_id=&quot;10545&quot;&gt;&lt;property id=&quot;20148&quot; value=&quot;5&quot;/&gt;&lt;property id=&quot;20300&quot; value=&quot;Slide 10&quot;/&gt;&lt;property id=&quot;20307&quot; value=&quot;482&quot;/&gt;&lt;/object&gt;&lt;object type=&quot;3&quot; unique_id=&quot;10546&quot;&gt;&lt;property id=&quot;20148&quot; value=&quot;5&quot;/&gt;&lt;property id=&quot;20300&quot; value=&quot;Slide 11&quot;/&gt;&lt;property id=&quot;20307&quot; value=&quot;483&quot;/&gt;&lt;/object&gt;&lt;object type=&quot;3&quot; unique_id=&quot;10547&quot;&gt;&lt;property id=&quot;20148&quot; value=&quot;5&quot;/&gt;&lt;property id=&quot;20300&quot; value=&quot;Slide 12&quot;/&gt;&lt;property id=&quot;20307&quot; value=&quot;484&quot;/&gt;&lt;/object&gt;&lt;object type=&quot;3&quot; unique_id=&quot;10548&quot;&gt;&lt;property id=&quot;20148&quot; value=&quot;5&quot;/&gt;&lt;property id=&quot;20300&quot; value=&quot;Slide 13&quot;/&gt;&lt;property id=&quot;20307&quot; value=&quot;485&quot;/&gt;&lt;/object&gt;&lt;object type=&quot;3&quot; unique_id=&quot;10549&quot;&gt;&lt;property id=&quot;20148&quot; value=&quot;5&quot;/&gt;&lt;property id=&quot;20300&quot; value=&quot;Slide 14&quot;/&gt;&lt;property id=&quot;20307&quot; value=&quot;486&quot;/&gt;&lt;/object&gt;&lt;object type=&quot;3&quot; unique_id=&quot;10550&quot;&gt;&lt;property id=&quot;20148&quot; value=&quot;5&quot;/&gt;&lt;property id=&quot;20300&quot; value=&quot;Slide 15&quot;/&gt;&lt;property id=&quot;20307&quot; value=&quot;487&quot;/&gt;&lt;/object&gt;&lt;object type=&quot;3&quot; unique_id=&quot;10551&quot;&gt;&lt;property id=&quot;20148&quot; value=&quot;5&quot;/&gt;&lt;property id=&quot;20300&quot; value=&quot;Slide 16&quot;/&gt;&lt;property id=&quot;20307&quot; value=&quot;488&quot;/&gt;&lt;/object&gt;&lt;object type=&quot;3&quot; unique_id=&quot;10552&quot;&gt;&lt;property id=&quot;20148&quot; value=&quot;5&quot;/&gt;&lt;property id=&quot;20300&quot; value=&quot;Slide 17&quot;/&gt;&lt;property id=&quot;20307&quot; value=&quot;489&quot;/&gt;&lt;/object&gt;&lt;object type=&quot;3&quot; unique_id=&quot;10553&quot;&gt;&lt;property id=&quot;20148&quot; value=&quot;5&quot;/&gt;&lt;property id=&quot;20300&quot; value=&quot;Slide 18&quot;/&gt;&lt;property id=&quot;20307&quot; value=&quot;490&quot;/&gt;&lt;/object&gt;&lt;object type=&quot;3&quot; unique_id=&quot;10816&quot;&gt;&lt;property id=&quot;20148&quot; value=&quot;5&quot;/&gt;&lt;property id=&quot;20300&quot; value=&quot;Slide 19&quot;/&gt;&lt;property id=&quot;20307&quot; value=&quot;491&quot;/&gt;&lt;/object&gt;&lt;object type=&quot;3&quot; unique_id=&quot;10817&quot;&gt;&lt;property id=&quot;20148&quot; value=&quot;5&quot;/&gt;&lt;property id=&quot;20300&quot; value=&quot;Slide 20&quot;/&gt;&lt;property id=&quot;20307&quot; value=&quot;492&quot;/&gt;&lt;/object&gt;&lt;object type=&quot;3&quot; unique_id=&quot;10818&quot;&gt;&lt;property id=&quot;20148&quot; value=&quot;5&quot;/&gt;&lt;property id=&quot;20300&quot; value=&quot;Slide 21&quot;/&gt;&lt;property id=&quot;20307&quot; value=&quot;493&quot;/&gt;&lt;/object&gt;&lt;object type=&quot;3&quot; unique_id=&quot;10819&quot;&gt;&lt;property id=&quot;20148&quot; value=&quot;5&quot;/&gt;&lt;property id=&quot;20300&quot; value=&quot;Slide 22&quot;/&gt;&lt;property id=&quot;20307&quot; value=&quot;494&quot;/&gt;&lt;/object&gt;&lt;object type=&quot;3&quot; unique_id=&quot;10820&quot;&gt;&lt;property id=&quot;20148&quot; value=&quot;5&quot;/&gt;&lt;property id=&quot;20300&quot; value=&quot;Slide 23&quot;/&gt;&lt;property id=&quot;20307&quot; value=&quot;495&quot;/&gt;&lt;/object&gt;&lt;object type=&quot;3&quot; unique_id=&quot;11903&quot;&gt;&lt;property id=&quot;20148&quot; value=&quot;5&quot;/&gt;&lt;property id=&quot;20300&quot; value=&quot;Slide 24 - &amp;quot;Examples&amp;quot;&quot;/&gt;&lt;property id=&quot;20307&quot; value=&quot;500&quot;/&gt;&lt;/object&gt;&lt;object type=&quot;3&quot; unique_id=&quot;11904&quot;&gt;&lt;property id=&quot;20148&quot; value=&quot;5&quot;/&gt;&lt;property id=&quot;20300&quot; value=&quot;Slide 25&quot;/&gt;&lt;property id=&quot;20307&quot; value=&quot;501&quot;/&gt;&lt;/object&gt;&lt;object type=&quot;3&quot; unique_id=&quot;11905&quot;&gt;&lt;property id=&quot;20148&quot; value=&quot;5&quot;/&gt;&lt;property id=&quot;20300&quot; value=&quot;Slide 26&quot;/&gt;&lt;property id=&quot;20307&quot; value=&quot;502&quot;/&gt;&lt;/object&gt;&lt;object type=&quot;3&quot; unique_id=&quot;11906&quot;&gt;&lt;property id=&quot;20148&quot; value=&quot;5&quot;/&gt;&lt;property id=&quot;20300&quot; value=&quot;Slide 27&quot;/&gt;&lt;property id=&quot;20307&quot; value=&quot;503&quot;/&gt;&lt;/object&gt;&lt;object type=&quot;3&quot; unique_id=&quot;11907&quot;&gt;&lt;property id=&quot;20148&quot; value=&quot;5&quot;/&gt;&lt;property id=&quot;20300&quot; value=&quot;Slide 28&quot;/&gt;&lt;property id=&quot;20307&quot; value=&quot;504&quot;/&gt;&lt;/object&gt;&lt;object type=&quot;3&quot; unique_id=&quot;11908&quot;&gt;&lt;property id=&quot;20148&quot; value=&quot;5&quot;/&gt;&lt;property id=&quot;20300&quot; value=&quot;Slide 29&quot;/&gt;&lt;property id=&quot;20307&quot; value=&quot;505&quot;/&gt;&lt;/object&gt;&lt;object type=&quot;3&quot; unique_id=&quot;11909&quot;&gt;&lt;property id=&quot;20148&quot; value=&quot;5&quot;/&gt;&lt;property id=&quot;20300&quot; value=&quot;Slide 30&quot;/&gt;&lt;property id=&quot;20307&quot; value=&quot;507&quot;/&gt;&lt;/object&gt;&lt;object type=&quot;3&quot; unique_id=&quot;11910&quot;&gt;&lt;property id=&quot;20148&quot; value=&quot;5&quot;/&gt;&lt;property id=&quot;20300&quot; value=&quot;Slide 31&quot;/&gt;&lt;property id=&quot;20307&quot; value=&quot;506&quot;/&gt;&lt;/object&gt;&lt;object type=&quot;3&quot; unique_id=&quot;11911&quot;&gt;&lt;property id=&quot;20148&quot; value=&quot;5&quot;/&gt;&lt;property id=&quot;20300&quot; value=&quot;Slide 32&quot;/&gt;&lt;property id=&quot;20307&quot; value=&quot;508&quot;/&gt;&lt;/object&gt;&lt;object type=&quot;3&quot; unique_id=&quot;11912&quot;&gt;&lt;property id=&quot;20148&quot; value=&quot;5&quot;/&gt;&lt;property id=&quot;20300&quot; value=&quot;Slide 33&quot;/&gt;&lt;property id=&quot;20307&quot; value=&quot;529&quot;/&gt;&lt;/object&gt;&lt;object type=&quot;3&quot; unique_id=&quot;11913&quot;&gt;&lt;property id=&quot;20148&quot; value=&quot;5&quot;/&gt;&lt;property id=&quot;20300&quot; value=&quot;Slide 34&quot;/&gt;&lt;property id=&quot;20307&quot; value=&quot;509&quot;/&gt;&lt;/object&gt;&lt;object type=&quot;3&quot; unique_id=&quot;11914&quot;&gt;&lt;property id=&quot;20148&quot; value=&quot;5&quot;/&gt;&lt;property id=&quot;20300&quot; value=&quot;Slide 35&quot;/&gt;&lt;property id=&quot;20307&quot; value=&quot;510&quot;/&gt;&lt;/object&gt;&lt;object type=&quot;3&quot; unique_id=&quot;11915&quot;&gt;&lt;property id=&quot;20148&quot; value=&quot;5&quot;/&gt;&lt;property id=&quot;20300&quot; value=&quot;Slide 36&quot;/&gt;&lt;property id=&quot;20307&quot; value=&quot;511&quot;/&gt;&lt;/object&gt;&lt;object type=&quot;3&quot; unique_id=&quot;11916&quot;&gt;&lt;property id=&quot;20148&quot; value=&quot;5&quot;/&gt;&lt;property id=&quot;20300&quot; value=&quot;Slide 37&quot;/&gt;&lt;property id=&quot;20307&quot; value=&quot;512&quot;/&gt;&lt;/object&gt;&lt;object type=&quot;3&quot; unique_id=&quot;11917&quot;&gt;&lt;property id=&quot;20148&quot; value=&quot;5&quot;/&gt;&lt;property id=&quot;20300&quot; value=&quot;Slide 38&quot;/&gt;&lt;property id=&quot;20307&quot; value=&quot;513&quot;/&gt;&lt;/object&gt;&lt;object type=&quot;3&quot; unique_id=&quot;11918&quot;&gt;&lt;property id=&quot;20148&quot; value=&quot;5&quot;/&gt;&lt;property id=&quot;20300&quot; value=&quot;Slide 39 - &amp;quot;(ii) Similarly the probability that the largest  badge number is 5 =&amp;#x0D;&amp;#x0A; &amp;quot;&quot;/&gt;&lt;property id=&quot;20307&quot; value=&quot;514&quot;/&gt;&lt;/object&gt;&lt;object type=&quot;3&quot; unique_id=&quot;11919&quot;&gt;&lt;property id=&quot;20148&quot; value=&quot;5&quot;/&gt;&lt;property id=&quot;20300&quot; value=&quot;Slide 40&quot;/&gt;&lt;property id=&quot;20307&quot; value=&quot;515&quot;/&gt;&lt;/object&gt;&lt;object type=&quot;3&quot; unique_id=&quot;11920&quot;&gt;&lt;property id=&quot;20148&quot; value=&quot;5&quot;/&gt;&lt;property id=&quot;20300&quot; value=&quot;Slide 41&quot;/&gt;&lt;property id=&quot;20307&quot; value=&quot;516&quot;/&gt;&lt;/object&gt;&lt;object type=&quot;3&quot; unique_id=&quot;11921&quot;&gt;&lt;property id=&quot;20148&quot; value=&quot;5&quot;/&gt;&lt;property id=&quot;20300&quot; value=&quot;Slide 42&quot;/&gt;&lt;property id=&quot;20307&quot; value=&quot;517&quot;/&gt;&lt;/object&gt;&lt;object type=&quot;3&quot; unique_id=&quot;11922&quot;&gt;&lt;property id=&quot;20148&quot; value=&quot;5&quot;/&gt;&lt;property id=&quot;20300&quot; value=&quot;Slide 43 - &amp;quot;(ii) If the customer insists that one particular engineer with whom he or she has worked before be assigned to the&quot;/&gt;&lt;property id=&quot;20307&quot; value=&quot;518&quot;/&gt;&lt;/object&gt;&lt;object type=&quot;3&quot; unique_id=&quot;11923&quot;&gt;&lt;property id=&quot;20148&quot; value=&quot;5&quot;/&gt;&lt;property id=&quot;20300&quot; value=&quot;Slide 44&quot;/&gt;&lt;property id=&quot;20307&quot; value=&quot;519&quot;/&gt;&lt;/object&gt;&lt;object type=&quot;3&quot; unique_id=&quot;11924&quot;&gt;&lt;property id=&quot;20148&quot; value=&quot;5&quot;/&gt;&lt;property id=&quot;20300&quot; value=&quot;Slide 45&quot;/&gt;&lt;property id=&quot;20307&quot; value=&quot;520&quot;/&gt;&lt;/object&gt;&lt;object type=&quot;3&quot; unique_id=&quot;11925&quot;&gt;&lt;property id=&quot;20148&quot; value=&quot;5&quot;/&gt;&lt;property id=&quot;20300&quot; value=&quot;Slide 46&quot;/&gt;&lt;property id=&quot;20307&quot; value=&quot;521&quot;/&gt;&lt;/object&gt;&lt;object type=&quot;3&quot; unique_id=&quot;11926&quot;&gt;&lt;property id=&quot;20148&quot; value=&quot;5&quot;/&gt;&lt;property id=&quot;20300&quot; value=&quot;Slide 47 - &amp;quot;Example: A box contains tags marked   1,2,…….m , two tags are chosen at random .Find the probability that numbers &quot;/&gt;&lt;property id=&quot;20307&quot; value=&quot;522&quot;/&gt;&lt;/object&gt;&lt;object type=&quot;3&quot; unique_id=&quot;11927&quot;&gt;&lt;property id=&quot;20148&quot; value=&quot;5&quot;/&gt;&lt;property id=&quot;20300&quot; value=&quot;Slide 48 - &amp;quot;Answer : (i)2/m (ii)  2(m-1)/m2&amp;quot;&quot;/&gt;&lt;property id=&quot;20307&quot; value=&quot;523&quot;/&gt;&lt;/object&gt;&lt;object type=&quot;3&quot; unique_id=&quot;11928&quot;&gt;&lt;property id=&quot;20148&quot; value=&quot;5&quot;/&gt;&lt;property id=&quot;20300&quot; value=&quot;Slide 49&quot;/&gt;&lt;property id=&quot;20307&quot; value=&quot;524&quot;/&gt;&lt;/object&gt;&lt;object type=&quot;3&quot; unique_id=&quot;11929&quot;&gt;&lt;property id=&quot;20148&quot; value=&quot;5&quot;/&gt;&lt;property id=&quot;20300&quot; value=&quot;Slide 50&quot;/&gt;&lt;property id=&quot;20307&quot; value=&quot;525&quot;/&gt;&lt;/object&gt;&lt;object type=&quot;3&quot; unique_id=&quot;11930&quot;&gt;&lt;property id=&quot;20148&quot; value=&quot;5&quot;/&gt;&lt;property id=&quot;20300&quot; value=&quot;Slide 51&quot;/&gt;&lt;property id=&quot;20307&quot; value=&quot;526&quot;/&gt;&lt;/object&gt;&lt;object type=&quot;3&quot; unique_id=&quot;11931&quot;&gt;&lt;property id=&quot;20148&quot; value=&quot;5&quot;/&gt;&lt;property id=&quot;20300&quot; value=&quot;Slide 52&quot;/&gt;&lt;property id=&quot;20307&quot; value=&quot;527&quot;/&gt;&lt;/object&gt;&lt;object type=&quot;3&quot; unique_id=&quot;11932&quot;&gt;&lt;property id=&quot;20148&quot; value=&quot;5&quot;/&gt;&lt;property id=&quot;20300&quot; value=&quot;Slide 53&quot;/&gt;&lt;property id=&quot;20307&quot; value=&quot;528&quot;/&gt;&lt;/object&gt;&lt;object type=&quot;3&quot; unique_id=&quot;11988&quot;&gt;&lt;property id=&quot;20148&quot; value=&quot;5&quot;/&gt;&lt;property id=&quot;20300&quot; value=&quot;Slide 5&quot;/&gt;&lt;property id=&quot;20307&quot; value=&quot;53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4743</TotalTime>
  <Words>2422</Words>
  <Application>Microsoft Office PowerPoint</Application>
  <PresentationFormat>On-screen Show (4:3)</PresentationFormat>
  <Paragraphs>288</Paragraphs>
  <Slides>83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1" baseType="lpstr">
      <vt:lpstr>Arial</vt:lpstr>
      <vt:lpstr>Arial Black</vt:lpstr>
      <vt:lpstr>Calibri</vt:lpstr>
      <vt:lpstr>Cambria Math</vt:lpstr>
      <vt:lpstr>Symbol</vt:lpstr>
      <vt:lpstr>Times New Roman</vt:lpstr>
      <vt:lpstr>Office Theme</vt:lpstr>
      <vt:lpstr>Equation</vt:lpstr>
      <vt:lpstr>4.4 The 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Moment Generating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Log-Normal Distribution</vt:lpstr>
      <vt:lpstr>PowerPoint Presentation</vt:lpstr>
      <vt:lpstr>Section 4.4, Problem 45/ p 146</vt:lpstr>
      <vt:lpstr>i) G(y) = P(Y  y) = P(eX  y) = P(X  ln y)              = F(ln y)       y&gt;0 G(y)=0,         y&lt; 0.  ii) </vt:lpstr>
      <vt:lpstr>Hence, the density for Y is given by </vt:lpstr>
      <vt:lpstr>Problem 46</vt:lpstr>
      <vt:lpstr>(i) Find the probability that a randomly selected pellet has a diameter that exceeds 2.7 mm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 the bound on probability if  900 &amp; 1100 are  included? </vt:lpstr>
      <vt:lpstr>Example </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Normal Approximation to the Binomial Distribution</vt:lpstr>
      <vt:lpstr>PowerPoint Presentation</vt:lpstr>
      <vt:lpstr>PowerPoint Presentation</vt:lpstr>
      <vt:lpstr>PowerPoint Presentation</vt:lpstr>
      <vt:lpstr>Example </vt:lpstr>
      <vt:lpstr>(ii) P[3≤ X ≤ 8]</vt:lpstr>
      <vt:lpstr>PowerPoint Presentation</vt:lpstr>
      <vt:lpstr>PowerPoint Presentation</vt:lpstr>
      <vt:lpstr>PowerPoint Presentation</vt:lpstr>
      <vt:lpstr>PowerPoint Presentation</vt:lpstr>
      <vt:lpstr>PowerPoint Presentation</vt:lpstr>
      <vt:lpstr>Normal Approximation to the Poisson Distribution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461</cp:revision>
  <dcterms:created xsi:type="dcterms:W3CDTF">2011-09-14T09:42:05Z</dcterms:created>
  <dcterms:modified xsi:type="dcterms:W3CDTF">2018-03-01T03:38:04Z</dcterms:modified>
</cp:coreProperties>
</file>