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1.xml"/><Relationship Id="rId5" Type="http://schemas.openxmlformats.org/officeDocument/2006/relationships/slide" Target="slides/slide1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1" Type="http://schemas.openxmlformats.org/officeDocument/2006/relationships/theme" Target="theme/them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1100"/>
            </a:lvl1pPr>
            <a:lvl2pPr lvl="1" rtl="0">
              <a:spcBef>
                <a:spcPts val="0"/>
              </a:spcBef>
              <a:buSzPct val="100000"/>
              <a:buChar char="○"/>
              <a:defRPr sz="1100"/>
            </a:lvl2pPr>
            <a:lvl3pPr lvl="2" rtl="0">
              <a:spcBef>
                <a:spcPts val="0"/>
              </a:spcBef>
              <a:buSzPct val="100000"/>
              <a:buChar char="■"/>
              <a:defRPr sz="1100"/>
            </a:lvl3pPr>
            <a:lvl4pPr lvl="3" rtl="0">
              <a:spcBef>
                <a:spcPts val="0"/>
              </a:spcBef>
              <a:buSzPct val="100000"/>
              <a:buChar char="●"/>
              <a:defRPr sz="1100"/>
            </a:lvl4pPr>
            <a:lvl5pPr lvl="4" rtl="0">
              <a:spcBef>
                <a:spcPts val="0"/>
              </a:spcBef>
              <a:buSzPct val="100000"/>
              <a:buChar char="○"/>
              <a:defRPr sz="1100"/>
            </a:lvl5pPr>
            <a:lvl6pPr lvl="5" rtl="0">
              <a:spcBef>
                <a:spcPts val="0"/>
              </a:spcBef>
              <a:buSzPct val="100000"/>
              <a:buChar char="■"/>
              <a:defRPr sz="1100"/>
            </a:lvl6pPr>
            <a:lvl7pPr lvl="6" rtl="0">
              <a:spcBef>
                <a:spcPts val="0"/>
              </a:spcBef>
              <a:buSzPct val="100000"/>
              <a:buChar char="●"/>
              <a:defRPr sz="1100"/>
            </a:lvl7pPr>
            <a:lvl8pPr lvl="7" rtl="0">
              <a:spcBef>
                <a:spcPts val="0"/>
              </a:spcBef>
              <a:buSzPct val="100000"/>
              <a:buChar char="○"/>
              <a:defRPr sz="1100"/>
            </a:lvl8pPr>
            <a:lvl9pPr lvl="8" rtl="0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773D-3F35-463C-B555-F7114F4257B6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B9CF-0B03-496A-BF79-439003FA61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OBJECTIVE: </a:t>
            </a:r>
            <a:br>
              <a:rPr lang="en-US" b="1" dirty="0" smtClean="0"/>
            </a:br>
            <a:r>
              <a:rPr lang="en-US" sz="3600" b="1" u="sng" dirty="0" smtClean="0"/>
              <a:t>Measurement of glucose concentration in the given sample by </a:t>
            </a:r>
            <a:r>
              <a:rPr lang="en-US" sz="3600" b="1" u="sng" dirty="0" err="1" smtClean="0"/>
              <a:t>Folin</a:t>
            </a:r>
            <a:r>
              <a:rPr lang="en-US" sz="3600" b="1" u="sng" dirty="0" smtClean="0"/>
              <a:t>-Wu’s method</a:t>
            </a:r>
            <a:endParaRPr lang="en-US" sz="36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Points to discuss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sz="2800" dirty="0" smtClean="0"/>
              <a:t>What are carbohydrates and their function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Classification of carbohydrates (mono-</a:t>
            </a:r>
            <a:r>
              <a:rPr lang="en-US" sz="2800" dirty="0" err="1" smtClean="0"/>
              <a:t>saccharides</a:t>
            </a:r>
            <a:r>
              <a:rPr lang="en-US" sz="2800" dirty="0" smtClean="0"/>
              <a:t>, </a:t>
            </a:r>
            <a:r>
              <a:rPr lang="en-US" sz="2800" dirty="0" err="1" smtClean="0"/>
              <a:t>oligo</a:t>
            </a:r>
            <a:r>
              <a:rPr lang="en-US" sz="2800" dirty="0" err="1"/>
              <a:t>-</a:t>
            </a:r>
            <a:r>
              <a:rPr lang="en-US" sz="2800" dirty="0" err="1" smtClean="0"/>
              <a:t>saccha</a:t>
            </a:r>
            <a:r>
              <a:rPr lang="en-US" sz="2800" dirty="0" smtClean="0"/>
              <a:t>. and poly-</a:t>
            </a:r>
            <a:r>
              <a:rPr lang="en-US" sz="2800" dirty="0" err="1" smtClean="0"/>
              <a:t>saccha</a:t>
            </a:r>
            <a:r>
              <a:rPr lang="en-US" sz="2800" dirty="0" smtClean="0"/>
              <a:t>.)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Categorization of mono-</a:t>
            </a:r>
            <a:r>
              <a:rPr lang="en-US" sz="2800" dirty="0" err="1" smtClean="0"/>
              <a:t>saccharides</a:t>
            </a:r>
            <a:r>
              <a:rPr lang="en-US" sz="2800" dirty="0" smtClean="0"/>
              <a:t> as </a:t>
            </a:r>
            <a:r>
              <a:rPr lang="en-US" sz="2800" dirty="0" err="1" smtClean="0"/>
              <a:t>aldoses</a:t>
            </a:r>
            <a:r>
              <a:rPr lang="en-US" sz="2800" dirty="0" smtClean="0"/>
              <a:t> and ketoses (glucose an example of </a:t>
            </a:r>
            <a:r>
              <a:rPr lang="en-US" sz="2800" dirty="0" err="1" smtClean="0"/>
              <a:t>aldoses</a:t>
            </a:r>
            <a:r>
              <a:rPr lang="en-US" sz="2800" dirty="0" smtClean="0"/>
              <a:t>)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Glucose( alpha D and beta D, structure, </a:t>
            </a:r>
            <a:r>
              <a:rPr lang="en-US" sz="2800" dirty="0" smtClean="0"/>
              <a:t>function</a:t>
            </a:r>
            <a:r>
              <a:rPr lang="en-US" sz="2800" dirty="0" smtClean="0"/>
              <a:t>) 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Storage of glucose as glycogen in animals and as </a:t>
            </a:r>
            <a:r>
              <a:rPr lang="en-US" sz="2800" dirty="0" smtClean="0"/>
              <a:t>starch </a:t>
            </a:r>
            <a:r>
              <a:rPr lang="en-US" sz="2800" dirty="0" smtClean="0"/>
              <a:t>in plants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sz="2800" dirty="0" smtClean="0"/>
              <a:t>What are reducing sugars…</a:t>
            </a:r>
          </a:p>
          <a:p>
            <a:pPr>
              <a:buNone/>
            </a:pPr>
            <a:r>
              <a:rPr lang="en-US" sz="2800" dirty="0" smtClean="0"/>
              <a:t>7. Discuss the aim of the experiment </a:t>
            </a:r>
            <a:r>
              <a:rPr lang="en-US" sz="2800" dirty="0" smtClean="0"/>
              <a:t>(detailing why glucose estimation </a:t>
            </a:r>
            <a:r>
              <a:rPr lang="en-US" sz="2800" smtClean="0"/>
              <a:t>is necessary) and </a:t>
            </a:r>
            <a:r>
              <a:rPr lang="en-US" sz="2800" dirty="0" smtClean="0"/>
              <a:t>the chemical reactions given in the manual.</a:t>
            </a:r>
          </a:p>
          <a:p>
            <a:pPr>
              <a:buNone/>
            </a:pPr>
            <a:r>
              <a:rPr lang="en-US" sz="2800" dirty="0" smtClean="0"/>
              <a:t>8. Photometry (colorimeter and spectrophotometer)</a:t>
            </a:r>
          </a:p>
          <a:p>
            <a:pPr>
              <a:buNone/>
            </a:pPr>
            <a:r>
              <a:rPr lang="en-US" sz="2800" dirty="0" smtClean="0"/>
              <a:t>9. Instrumentation- spectrophotometer</a:t>
            </a:r>
          </a:p>
          <a:p>
            <a:pPr>
              <a:buNone/>
            </a:pPr>
            <a:r>
              <a:rPr lang="en-US" sz="2800" dirty="0" smtClean="0"/>
              <a:t>10.Beer Lambert’s Law (Theory and formula)</a:t>
            </a:r>
          </a:p>
          <a:p>
            <a:pPr>
              <a:buNone/>
            </a:pPr>
            <a:r>
              <a:rPr lang="en-US" sz="2800" dirty="0" smtClean="0"/>
              <a:t>11. Application of photometry(disease diagnosis, enzyme analysis, </a:t>
            </a:r>
            <a:r>
              <a:rPr lang="en-US" sz="2800" dirty="0" err="1" smtClean="0"/>
              <a:t>microflora</a:t>
            </a:r>
            <a:r>
              <a:rPr lang="en-US" sz="2800" dirty="0" smtClean="0"/>
              <a:t> study)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