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2" r:id="rId7"/>
    <p:sldId id="27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62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98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305800" cy="16764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Estimation of </a:t>
            </a:r>
            <a:r>
              <a:rPr lang="en-US" sz="3100" dirty="0" err="1" smtClean="0"/>
              <a:t>Hb</a:t>
            </a:r>
            <a:r>
              <a:rPr lang="en-US" sz="3100" dirty="0" smtClean="0"/>
              <a:t> in blood and ABO blood group typing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200" b="1" dirty="0" smtClean="0"/>
              <a:t>Points to be discussed in the current experiment</a:t>
            </a:r>
            <a:br>
              <a:rPr lang="en-US" sz="22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133600"/>
            <a:ext cx="7239000" cy="42348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blood as principle transport medium and its normal oxygen carrying capacity without any accessory protein.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Hemoglobin as an important respiratory pigment and increase of oxygen carrying capacity in its presence.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level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blood in males and females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Sahli’s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Hemometer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Hematin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agglutinogen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plasma antibodies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Hemagglutination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effect of transfusing mismatched blood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in blood transfusion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donor &amp; recipients of blood transfusion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 Factor: Role in blood transfusion &amp;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Erythroblastosis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etalis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estimation &amp; Blood group determination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Biosafety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aspects of handling human blood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</a:t>
            </a:r>
            <a:r>
              <a:rPr lang="en-US" dirty="0" smtClean="0"/>
              <a:t>Blood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vascular tissue and fluid in nature</a:t>
            </a:r>
          </a:p>
          <a:p>
            <a:r>
              <a:rPr lang="en-US" dirty="0" smtClean="0"/>
              <a:t>Principle medium of transport present through out the body of vertebrates.</a:t>
            </a:r>
          </a:p>
          <a:p>
            <a:r>
              <a:rPr lang="en-US" dirty="0" smtClean="0"/>
              <a:t>It is divided into two parts: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      </a:t>
            </a:r>
            <a:r>
              <a:rPr lang="en-US" b="1" dirty="0" smtClean="0"/>
              <a:t>1</a:t>
            </a:r>
            <a:r>
              <a:rPr lang="en-US" b="1" dirty="0" smtClean="0"/>
              <a:t>. </a:t>
            </a:r>
            <a:r>
              <a:rPr lang="en-US" b="1" dirty="0" smtClean="0"/>
              <a:t>Plasma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(Antibodies are present in the plasma)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      </a:t>
            </a:r>
            <a:r>
              <a:rPr lang="en-US" b="1" dirty="0" smtClean="0"/>
              <a:t>2.Cells</a:t>
            </a:r>
            <a:r>
              <a:rPr lang="en-US" dirty="0" smtClean="0"/>
              <a:t> </a:t>
            </a:r>
            <a:r>
              <a:rPr lang="en-US" dirty="0" smtClean="0"/>
              <a:t>are of three types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/>
              <a:t>A. RBCs    B. WBCs  C. Platelets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( Proteins present on the surface of the RBCs decide the blood group 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Major function is the transportation of nutrient , hormone, O</a:t>
            </a:r>
            <a:r>
              <a:rPr lang="en-US" baseline="-25000" dirty="0" smtClean="0"/>
              <a:t>2</a:t>
            </a:r>
            <a:r>
              <a:rPr lang="en-US" dirty="0" smtClean="0"/>
              <a:t>, CO</a:t>
            </a:r>
            <a:r>
              <a:rPr lang="en-US" baseline="-25000" dirty="0" smtClean="0"/>
              <a:t>2</a:t>
            </a:r>
            <a:r>
              <a:rPr lang="en-US" dirty="0" smtClean="0"/>
              <a:t>, waste materials and maintenance of body temperature &amp; role in immune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Hemoglobin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Physically the amount of oxygen dissolved the blood is 0.2 ml/100ml of blood but it increases up to 200 times in the presence of RBCs.</a:t>
            </a:r>
          </a:p>
          <a:p>
            <a:r>
              <a:rPr lang="en-US" dirty="0" smtClean="0"/>
              <a:t>It is due to the presence of a globin protein with heme (fe2+) as prosthetic group and a </a:t>
            </a:r>
            <a:r>
              <a:rPr lang="en-US" dirty="0" err="1" smtClean="0"/>
              <a:t>phorphyrin</a:t>
            </a:r>
            <a:r>
              <a:rPr lang="en-US" dirty="0" smtClean="0"/>
              <a:t> ring attached to it.</a:t>
            </a:r>
          </a:p>
          <a:p>
            <a:r>
              <a:rPr lang="en-US" dirty="0" smtClean="0"/>
              <a:t>This is known as hemoglobin. </a:t>
            </a:r>
            <a:r>
              <a:rPr lang="en-US" dirty="0" smtClean="0"/>
              <a:t>It is a globular protein which has 2 </a:t>
            </a:r>
            <a:r>
              <a:rPr lang="el-GR" dirty="0" smtClean="0"/>
              <a:t>α</a:t>
            </a:r>
            <a:r>
              <a:rPr lang="en-US" dirty="0" smtClean="0"/>
              <a:t> polypeptides and 2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polypetides</a:t>
            </a:r>
            <a:r>
              <a:rPr lang="en-US" dirty="0" smtClean="0"/>
              <a:t>. In infants , instead of </a:t>
            </a:r>
            <a:r>
              <a:rPr lang="el-GR" dirty="0" smtClean="0"/>
              <a:t>β</a:t>
            </a:r>
            <a:r>
              <a:rPr lang="en-US" dirty="0" smtClean="0"/>
              <a:t> polypeptides, 2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en-US" dirty="0" err="1" smtClean="0"/>
              <a:t>polypetides</a:t>
            </a:r>
            <a:r>
              <a:rPr lang="en-US" dirty="0" smtClean="0"/>
              <a:t> are present which are replaced by 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n-US" dirty="0" smtClean="0"/>
              <a:t>polypeptides as they grow 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hemoglobin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Heme</a:t>
            </a:r>
            <a:r>
              <a:rPr lang="en-US" dirty="0" smtClean="0"/>
              <a:t> part presents in the hemoglobin protein makes </a:t>
            </a:r>
            <a:r>
              <a:rPr lang="en-US" dirty="0" smtClean="0"/>
              <a:t>the blood red.</a:t>
            </a:r>
          </a:p>
          <a:p>
            <a:pPr algn="just"/>
            <a:r>
              <a:rPr lang="en-US" dirty="0" smtClean="0"/>
              <a:t>It carries </a:t>
            </a:r>
            <a:r>
              <a:rPr lang="en-US" dirty="0" smtClean="0"/>
              <a:t>oxygen from lungs to  </a:t>
            </a:r>
            <a:r>
              <a:rPr lang="en-US" dirty="0" smtClean="0"/>
              <a:t>different parts of body.</a:t>
            </a:r>
          </a:p>
          <a:p>
            <a:pPr algn="just"/>
            <a:r>
              <a:rPr lang="en-US" dirty="0" smtClean="0"/>
              <a:t>One molecule of hemoglobin can bind to 4 molecules of oxygen in reversible manner.</a:t>
            </a:r>
          </a:p>
          <a:p>
            <a:pPr algn="just"/>
            <a:r>
              <a:rPr lang="en-US" dirty="0" smtClean="0"/>
              <a:t>So depending upon the partial pressure of oxygen association and dissociation takes place.</a:t>
            </a:r>
          </a:p>
          <a:p>
            <a:pPr algn="just"/>
            <a:r>
              <a:rPr lang="en-US" dirty="0" smtClean="0"/>
              <a:t>Lower level of hemoglobin causes anemia.</a:t>
            </a:r>
          </a:p>
          <a:p>
            <a:pPr algn="just"/>
            <a:r>
              <a:rPr lang="en-US" dirty="0" smtClean="0"/>
              <a:t>Fe present in High iron foods include liver, sunflower seeds, nuts, beef, lamb, beans, whole grains, dark leafy greens (spinach), dark chocolate, and tofu, Fruits and green </a:t>
            </a:r>
            <a:r>
              <a:rPr lang="en-US" dirty="0" err="1" smtClean="0"/>
              <a:t>leefy</a:t>
            </a:r>
            <a:r>
              <a:rPr lang="en-US" dirty="0" smtClean="0"/>
              <a:t> vegetables, spinach, </a:t>
            </a:r>
            <a:r>
              <a:rPr lang="en-US" dirty="0" err="1" smtClean="0"/>
              <a:t>moong</a:t>
            </a:r>
            <a:r>
              <a:rPr lang="en-US" dirty="0" smtClean="0"/>
              <a:t> sprouts,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 blood typing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typing </a:t>
            </a:r>
            <a:r>
              <a:rPr lang="en-US" dirty="0" smtClean="0"/>
              <a:t>was </a:t>
            </a:r>
            <a:r>
              <a:rPr lang="en-US" dirty="0"/>
              <a:t>discovered by  Karl </a:t>
            </a:r>
            <a:r>
              <a:rPr lang="en-US" dirty="0" smtClean="0"/>
              <a:t>Landsteiner and won Nobel Prize for it. Later on Rh factor was also discovered by him</a:t>
            </a:r>
            <a:endParaRPr lang="en-US" dirty="0"/>
          </a:p>
          <a:p>
            <a:r>
              <a:rPr lang="en-US" dirty="0" smtClean="0"/>
              <a:t>Based </a:t>
            </a:r>
            <a:r>
              <a:rPr lang="en-US" dirty="0" smtClean="0"/>
              <a:t>on the </a:t>
            </a:r>
            <a:r>
              <a:rPr lang="en-US" dirty="0" err="1" smtClean="0"/>
              <a:t>glyco</a:t>
            </a:r>
            <a:r>
              <a:rPr lang="en-US" dirty="0" smtClean="0"/>
              <a:t>-protein present on the surface of RBCs, blood group has been divided into four types.</a:t>
            </a:r>
          </a:p>
          <a:p>
            <a:r>
              <a:rPr lang="en-US" dirty="0" smtClean="0"/>
              <a:t>A, B, AB and O and </a:t>
            </a:r>
            <a:r>
              <a:rPr lang="en-US" dirty="0" err="1" smtClean="0"/>
              <a:t>RhD</a:t>
            </a:r>
            <a:r>
              <a:rPr lang="en-US" dirty="0" smtClean="0"/>
              <a:t> antigen.</a:t>
            </a:r>
          </a:p>
          <a:p>
            <a:r>
              <a:rPr lang="en-US" dirty="0" smtClean="0"/>
              <a:t>During blood </a:t>
            </a:r>
            <a:r>
              <a:rPr lang="en-US" dirty="0" smtClean="0"/>
              <a:t>transfusion and organ transplantation it becomes necessary to have RBCs compatibility to avoid hemolysis and subsequent complications in th</a:t>
            </a:r>
            <a:r>
              <a:rPr lang="en-US" dirty="0" smtClean="0"/>
              <a:t>e organisms.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696200" cy="1447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of ABO blood groups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mage.slidesharecdn.com/3-150321105733-conversion-gate01/95/ib-biology-34-inheritance-31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" b="8142"/>
          <a:stretch/>
        </p:blipFill>
        <p:spPr bwMode="auto">
          <a:xfrm>
            <a:off x="1562100" y="1794088"/>
            <a:ext cx="6019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041" y="5087598"/>
            <a:ext cx="5387876" cy="3059756"/>
          </a:xfrm>
        </p:spPr>
        <p:txBody>
          <a:bodyPr/>
          <a:lstStyle/>
          <a:p>
            <a:r>
              <a:rPr lang="en-US" dirty="0" smtClean="0"/>
              <a:t>Agglutination reaction </a:t>
            </a:r>
            <a:endParaRPr lang="en-US" dirty="0"/>
          </a:p>
        </p:txBody>
      </p:sp>
      <p:pic>
        <p:nvPicPr>
          <p:cNvPr id="1026" name="Picture 2" descr="http://antranik.org/wp-content/uploads/2011/12/erythrocyte-agglutination-reaction-hemo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598040"/>
            <a:ext cx="6298417" cy="62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7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Agglutination reaction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01" y="13855"/>
            <a:ext cx="6589199" cy="1280890"/>
          </a:xfrm>
        </p:spPr>
        <p:txBody>
          <a:bodyPr/>
          <a:lstStyle/>
          <a:p>
            <a:r>
              <a:rPr lang="en-US" dirty="0" err="1" smtClean="0"/>
              <a:t>RhD</a:t>
            </a:r>
            <a:r>
              <a:rPr lang="en-US" dirty="0" smtClean="0"/>
              <a:t> antigen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48600" cy="43872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Rh typing is especially </a:t>
            </a:r>
            <a:r>
              <a:rPr lang="en-US" dirty="0" smtClean="0"/>
              <a:t>important during</a:t>
            </a:r>
            <a:r>
              <a:rPr lang="en-US" dirty="0"/>
              <a:t> pregnancy because a mother and her fetus could be incompatible.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mother is Rh-negative but the father is Rh-positive, the fetus may be positive for the Rh antigen. </a:t>
            </a:r>
            <a:r>
              <a:rPr lang="en-US" dirty="0" smtClean="0"/>
              <a:t>During delivery of the baby, the mother’s and baby’s blood can come in contact with </a:t>
            </a:r>
            <a:r>
              <a:rPr lang="en-US" dirty="0" smtClean="0"/>
              <a:t>each other and mother’s body could develop antibodies against Rh antigen. </a:t>
            </a:r>
          </a:p>
          <a:p>
            <a:r>
              <a:rPr lang="en-US" dirty="0" smtClean="0"/>
              <a:t>No problem will occur during the first pregnancy but in the subsequent pregnancies, whenever the baby’s blood group is Rh +</a:t>
            </a:r>
            <a:r>
              <a:rPr lang="en-US" dirty="0" err="1" smtClean="0"/>
              <a:t>ve</a:t>
            </a:r>
            <a:r>
              <a:rPr lang="en-US" dirty="0" smtClean="0"/>
              <a:t>, the antibodies present in the  mother’s body will be developed at the faster rate and after crossing the placenta, will destroy the baby’s RBC.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condition </a:t>
            </a:r>
            <a:r>
              <a:rPr lang="en-US" dirty="0" smtClean="0"/>
              <a:t>which is </a:t>
            </a:r>
            <a:r>
              <a:rPr lang="en-US" dirty="0"/>
              <a:t> hemolytic disease of the fetus </a:t>
            </a:r>
            <a:r>
              <a:rPr lang="en-US" dirty="0" smtClean="0"/>
              <a:t>is known as  </a:t>
            </a:r>
            <a:r>
              <a:rPr lang="en-US" i="1" dirty="0" err="1"/>
              <a:t>E</a:t>
            </a:r>
            <a:r>
              <a:rPr lang="en-US" i="1" dirty="0" err="1" smtClean="0"/>
              <a:t>rythroblastosis</a:t>
            </a:r>
            <a:r>
              <a:rPr lang="en-US" i="1" dirty="0" smtClean="0"/>
              <a:t> </a:t>
            </a:r>
            <a:r>
              <a:rPr lang="en-US" i="1" dirty="0" err="1" smtClean="0"/>
              <a:t>fetalis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For prevention of this disease, mothers are treated with Anti </a:t>
            </a:r>
            <a:r>
              <a:rPr lang="en-US" dirty="0" err="1" smtClean="0"/>
              <a:t>AntiD</a:t>
            </a:r>
            <a:r>
              <a:rPr lang="en-US" dirty="0"/>
              <a:t> </a:t>
            </a:r>
            <a:r>
              <a:rPr lang="en-US" dirty="0" smtClean="0"/>
              <a:t>to avoid any hemolysis of baby’s RBC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Antigen and Antibody present in blood group of individual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133600"/>
          <a:ext cx="6477000" cy="3774741"/>
        </p:xfrm>
        <a:graphic>
          <a:graphicData uri="http://schemas.openxmlformats.org/drawingml/2006/table">
            <a:tbl>
              <a:tblPr/>
              <a:tblGrid>
                <a:gridCol w="120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ABO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Blood Type</a:t>
                      </a:r>
                      <a:endParaRPr lang="en-US" sz="2000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Types of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 Antigens and Antibody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Antigen</a:t>
                      </a:r>
                      <a:br>
                        <a:rPr lang="en-US" sz="2000" b="1"/>
                      </a:br>
                      <a:r>
                        <a:rPr lang="en-US" sz="2000" b="1"/>
                        <a:t>A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Antigen</a:t>
                      </a:r>
                      <a:br>
                        <a:rPr lang="en-US" sz="2000" b="1"/>
                      </a:br>
                      <a:r>
                        <a:rPr lang="en-US" sz="2000" b="1"/>
                        <a:t>B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  Antibody</a:t>
                      </a:r>
                      <a:br>
                        <a:rPr lang="en-US" sz="2000" b="1"/>
                      </a:br>
                      <a:r>
                        <a:rPr lang="en-US" sz="2000" b="1"/>
                        <a:t>anti-A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  Antibody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Anti-B</a:t>
                      </a:r>
                      <a:endParaRPr lang="en-US" sz="2000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A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B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O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AB</a:t>
                      </a:r>
                      <a:endParaRPr lang="en-US" sz="200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419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Estimation of Hb in blood and ABO blood group typing  Points to be discussed in the current experiment  </vt:lpstr>
      <vt:lpstr>Introduction of Blood</vt:lpstr>
      <vt:lpstr>Hemoglobin</vt:lpstr>
      <vt:lpstr>Function of hemoglobin</vt:lpstr>
      <vt:lpstr>ABO blood typing </vt:lpstr>
      <vt:lpstr>Inheritance of ABO blood groups</vt:lpstr>
      <vt:lpstr>PowerPoint Presentation</vt:lpstr>
      <vt:lpstr>RhD antigen compatibility</vt:lpstr>
      <vt:lpstr>Antigen and Antibody present in blood group of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Group</dc:title>
  <dc:creator>uma</dc:creator>
  <cp:lastModifiedBy>Dell</cp:lastModifiedBy>
  <cp:revision>22</cp:revision>
  <dcterms:created xsi:type="dcterms:W3CDTF">2006-08-16T00:00:00Z</dcterms:created>
  <dcterms:modified xsi:type="dcterms:W3CDTF">2017-09-27T05:03:40Z</dcterms:modified>
</cp:coreProperties>
</file>