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handoutMasterIdLst>
    <p:handoutMasterId r:id="rId21"/>
  </p:handoutMasterIdLst>
  <p:sldIdLst>
    <p:sldId id="264" r:id="rId2"/>
    <p:sldId id="257" r:id="rId3"/>
    <p:sldId id="258" r:id="rId4"/>
    <p:sldId id="266" r:id="rId5"/>
    <p:sldId id="268" r:id="rId6"/>
    <p:sldId id="270" r:id="rId7"/>
    <p:sldId id="271" r:id="rId8"/>
    <p:sldId id="274" r:id="rId9"/>
    <p:sldId id="275" r:id="rId10"/>
    <p:sldId id="273" r:id="rId11"/>
    <p:sldId id="290" r:id="rId12"/>
    <p:sldId id="282" r:id="rId13"/>
    <p:sldId id="283" r:id="rId14"/>
    <p:sldId id="289" r:id="rId15"/>
    <p:sldId id="284" r:id="rId16"/>
    <p:sldId id="285" r:id="rId17"/>
    <p:sldId id="286" r:id="rId18"/>
    <p:sldId id="287" r:id="rId19"/>
    <p:sldId id="29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200E6"/>
    <a:srgbClr val="B000A8"/>
    <a:srgbClr val="AC0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4660"/>
  </p:normalViewPr>
  <p:slideViewPr>
    <p:cSldViewPr>
      <p:cViewPr varScale="1">
        <p:scale>
          <a:sx n="69" d="100"/>
          <a:sy n="69" d="100"/>
        </p:scale>
        <p:origin x="144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5BCDBC-438B-4507-B5E6-9289ECE38ED6}" type="datetimeFigureOut">
              <a:rPr lang="en-US" smtClean="0"/>
              <a:t>10/23/2017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E3DA2F-1985-46A8-869E-93035C770340}" type="slidenum">
              <a:rPr lang="en-US" smtClean="0"/>
              <a:t>‹#›</a:t>
            </a:fld>
            <a:endParaRPr lang="en-US"/>
          </a:p>
        </p:txBody>
      </p:sp>
    </p:spTree>
    <p:extLst>
      <p:ext uri="{BB962C8B-B14F-4D97-AF65-F5344CB8AC3E}">
        <p14:creationId xmlns:p14="http://schemas.microsoft.com/office/powerpoint/2010/main" val="254586369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470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0183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527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19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7492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434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952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91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848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483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96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6771441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848600" cy="1981200"/>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Measurement of Mitotic Index and duration of mitosis in given plant tissue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1400" y="5486400"/>
            <a:ext cx="5257800" cy="10668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Cycle 5</a:t>
            </a:r>
          </a:p>
          <a:p>
            <a:r>
              <a:rPr lang="en-US" dirty="0" smtClean="0">
                <a:solidFill>
                  <a:schemeClr val="tx1"/>
                </a:solidFill>
                <a:latin typeface="Times New Roman" panose="02020603050405020304" pitchFamily="18" charset="0"/>
                <a:cs typeface="Times New Roman" panose="02020603050405020304" pitchFamily="18" charset="0"/>
              </a:rPr>
              <a:t>Biology Laboratory</a:t>
            </a:r>
          </a:p>
          <a:p>
            <a:r>
              <a:rPr lang="en-US" dirty="0" smtClean="0">
                <a:solidFill>
                  <a:schemeClr val="tx1"/>
                </a:solidFill>
                <a:latin typeface="Times New Roman" panose="02020603050405020304" pitchFamily="18" charset="0"/>
                <a:cs typeface="Times New Roman" panose="02020603050405020304" pitchFamily="18" charset="0"/>
              </a:rPr>
              <a:t>2017-18</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25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b="38935"/>
          <a:stretch>
            <a:fillRect/>
          </a:stretch>
        </p:blipFill>
        <p:spPr bwMode="auto">
          <a:xfrm>
            <a:off x="152400" y="214313"/>
            <a:ext cx="8839200" cy="3824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152400" y="4120277"/>
            <a:ext cx="8839200" cy="2585323"/>
          </a:xfrm>
          <a:prstGeom prst="rect">
            <a:avLst/>
          </a:prstGeom>
          <a:noFill/>
          <a:ln>
            <a:solidFill>
              <a:schemeClr val="tx1"/>
            </a:solidFill>
          </a:ln>
        </p:spPr>
        <p:txBody>
          <a:bodyPr wrap="square" rtlCol="0">
            <a:spAutoFit/>
          </a:bodyPr>
          <a:lstStyle/>
          <a:p>
            <a:r>
              <a:rPr lang="en-US" b="1"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Onions immersed in water to initiate rooting</a:t>
            </a:r>
          </a:p>
          <a:p>
            <a:r>
              <a:rPr lang="en-US" b="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Once dense rooting occurs the roots are cut using a sharp blade/scissors</a:t>
            </a:r>
          </a:p>
          <a:p>
            <a:r>
              <a:rPr lang="en-US" b="1"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The cut roots are washed in water, dried and immersed in 0.1% </a:t>
            </a:r>
            <a:r>
              <a:rPr lang="en-US" dirty="0" err="1" smtClean="0">
                <a:latin typeface="Times New Roman" pitchFamily="18" charset="0"/>
                <a:cs typeface="Times New Roman" pitchFamily="18" charset="0"/>
              </a:rPr>
              <a:t>colchicine</a:t>
            </a:r>
            <a:r>
              <a:rPr lang="en-US" dirty="0" smtClean="0">
                <a:latin typeface="Times New Roman" pitchFamily="18" charset="0"/>
                <a:cs typeface="Times New Roman" pitchFamily="18" charset="0"/>
              </a:rPr>
              <a:t> for 6hrs</a:t>
            </a:r>
          </a:p>
          <a:p>
            <a:r>
              <a:rPr lang="en-US" b="1"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 After 6 hrs the roots are washed with water, dried and immersed in Farmer’s fixative till used</a:t>
            </a:r>
          </a:p>
          <a:p>
            <a:r>
              <a:rPr lang="en-US" b="1" dirty="0" smtClean="0">
                <a:latin typeface="Times New Roman" pitchFamily="18" charset="0"/>
                <a:cs typeface="Times New Roman" pitchFamily="18" charset="0"/>
              </a:rPr>
              <a:t>5 </a:t>
            </a:r>
            <a:r>
              <a:rPr lang="en-US" dirty="0" smtClean="0">
                <a:latin typeface="Times New Roman" pitchFamily="18" charset="0"/>
                <a:cs typeface="Times New Roman" pitchFamily="18" charset="0"/>
              </a:rPr>
              <a:t>- For preparing the slide cut the 3-4mm portion of the root from the root tip end and immerse in 10% hydrochloric acid for 5 minutes. </a:t>
            </a:r>
          </a:p>
          <a:p>
            <a:r>
              <a:rPr lang="en-US" b="1"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Wash with water and immerse in </a:t>
            </a:r>
            <a:r>
              <a:rPr lang="en-US" dirty="0" err="1" smtClean="0">
                <a:latin typeface="Times New Roman" pitchFamily="18" charset="0"/>
                <a:cs typeface="Times New Roman" pitchFamily="18" charset="0"/>
              </a:rPr>
              <a:t>acetocarmine</a:t>
            </a:r>
            <a:r>
              <a:rPr lang="en-US" dirty="0" smtClean="0">
                <a:latin typeface="Times New Roman" pitchFamily="18" charset="0"/>
                <a:cs typeface="Times New Roman" pitchFamily="18" charset="0"/>
              </a:rPr>
              <a:t> stain for 5 minutes.</a:t>
            </a:r>
          </a:p>
          <a:p>
            <a:r>
              <a:rPr lang="en-US" b="1" dirty="0" smtClean="0">
                <a:latin typeface="Times New Roman" pitchFamily="18" charset="0"/>
                <a:cs typeface="Times New Roman" pitchFamily="18" charset="0"/>
              </a:rPr>
              <a:t>7-8</a:t>
            </a:r>
            <a:r>
              <a:rPr lang="en-US" dirty="0" smtClean="0">
                <a:latin typeface="Times New Roman" pitchFamily="18" charset="0"/>
                <a:cs typeface="Times New Roman" pitchFamily="18" charset="0"/>
              </a:rPr>
              <a:t> - Wash the stained root tips and use for slide preparation</a:t>
            </a:r>
          </a:p>
        </p:txBody>
      </p:sp>
    </p:spTree>
    <p:extLst>
      <p:ext uri="{BB962C8B-B14F-4D97-AF65-F5344CB8AC3E}">
        <p14:creationId xmlns:p14="http://schemas.microsoft.com/office/powerpoint/2010/main" val="409936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0076"/>
            <a:ext cx="8153400" cy="2031325"/>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Why use onion roots for viewing mitosis? </a:t>
            </a:r>
          </a:p>
          <a:p>
            <a:r>
              <a:rPr lang="en-US" dirty="0" smtClean="0">
                <a:latin typeface="Times New Roman" panose="02020603050405020304" pitchFamily="18" charset="0"/>
                <a:cs typeface="Times New Roman" panose="02020603050405020304" pitchFamily="18" charset="0"/>
              </a:rPr>
              <a:t>• The roots are easy to grow in large numbers. </a:t>
            </a:r>
          </a:p>
          <a:p>
            <a:r>
              <a:rPr lang="en-US" dirty="0" smtClean="0">
                <a:latin typeface="Times New Roman" panose="02020603050405020304" pitchFamily="18" charset="0"/>
                <a:cs typeface="Times New Roman" panose="02020603050405020304" pitchFamily="18" charset="0"/>
              </a:rPr>
              <a:t>• The cells at the tip of the roots are actively dividing, and thus many cells will be in stages of mitosis. </a:t>
            </a:r>
          </a:p>
          <a:p>
            <a:r>
              <a:rPr lang="en-US" dirty="0" smtClean="0">
                <a:latin typeface="Times New Roman" panose="02020603050405020304" pitchFamily="18" charset="0"/>
                <a:cs typeface="Times New Roman" panose="02020603050405020304" pitchFamily="18" charset="0"/>
              </a:rPr>
              <a:t>• The tips can be prepared in a way that allows them to be flattened on microscopes slide (“squashed”) so that the chromosomes of individual cells can be observed. </a:t>
            </a:r>
          </a:p>
          <a:p>
            <a:r>
              <a:rPr lang="en-US" dirty="0" smtClean="0">
                <a:latin typeface="Times New Roman" panose="02020603050405020304" pitchFamily="18" charset="0"/>
                <a:cs typeface="Times New Roman" panose="02020603050405020304" pitchFamily="18" charset="0"/>
              </a:rPr>
              <a:t>• The chromosomes can be stained to make them more easily observable</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228600" y="2286000"/>
            <a:ext cx="8229600" cy="2308324"/>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Regions of Onion Root tips </a:t>
            </a:r>
          </a:p>
          <a:p>
            <a:r>
              <a:rPr lang="en-US" dirty="0" smtClean="0">
                <a:latin typeface="Times New Roman" panose="02020603050405020304" pitchFamily="18" charset="0"/>
                <a:cs typeface="Times New Roman" panose="02020603050405020304" pitchFamily="18" charset="0"/>
              </a:rPr>
              <a:t>There are three cellular regions near the tip of an onion root. </a:t>
            </a:r>
          </a:p>
          <a:p>
            <a:r>
              <a:rPr lang="en-US" dirty="0" smtClean="0">
                <a:latin typeface="Times New Roman" panose="02020603050405020304" pitchFamily="18" charset="0"/>
                <a:cs typeface="Times New Roman" panose="02020603050405020304" pitchFamily="18" charset="0"/>
              </a:rPr>
              <a:t>1. The root cap contains cells that cover and protect the underlying </a:t>
            </a:r>
          </a:p>
          <a:p>
            <a:r>
              <a:rPr lang="en-US" dirty="0" smtClean="0">
                <a:latin typeface="Times New Roman" panose="02020603050405020304" pitchFamily="18" charset="0"/>
                <a:cs typeface="Times New Roman" panose="02020603050405020304" pitchFamily="18" charset="0"/>
              </a:rPr>
              <a:t>growth region as the root pushed through the soil. </a:t>
            </a:r>
          </a:p>
          <a:p>
            <a:r>
              <a:rPr lang="en-US" dirty="0" smtClean="0">
                <a:latin typeface="Times New Roman" panose="02020603050405020304" pitchFamily="18" charset="0"/>
                <a:cs typeface="Times New Roman" panose="02020603050405020304" pitchFamily="18" charset="0"/>
              </a:rPr>
              <a:t>2. The region of cell division (or </a:t>
            </a:r>
            <a:r>
              <a:rPr lang="en-US" dirty="0" err="1" smtClean="0">
                <a:latin typeface="Times New Roman" panose="02020603050405020304" pitchFamily="18" charset="0"/>
                <a:cs typeface="Times New Roman" panose="02020603050405020304" pitchFamily="18" charset="0"/>
              </a:rPr>
              <a:t>meristem</a:t>
            </a:r>
            <a:r>
              <a:rPr lang="en-US" dirty="0" smtClean="0">
                <a:latin typeface="Times New Roman" panose="02020603050405020304" pitchFamily="18" charset="0"/>
                <a:cs typeface="Times New Roman" panose="02020603050405020304" pitchFamily="18" charset="0"/>
              </a:rPr>
              <a:t>) is where cells are </a:t>
            </a:r>
          </a:p>
          <a:p>
            <a:r>
              <a:rPr lang="en-US" dirty="0" smtClean="0">
                <a:latin typeface="Times New Roman" panose="02020603050405020304" pitchFamily="18" charset="0"/>
                <a:cs typeface="Times New Roman" panose="02020603050405020304" pitchFamily="18" charset="0"/>
              </a:rPr>
              <a:t>actively dividing but not increasing significantly in size. </a:t>
            </a:r>
          </a:p>
          <a:p>
            <a:r>
              <a:rPr lang="en-US" dirty="0" smtClean="0">
                <a:latin typeface="Times New Roman" panose="02020603050405020304" pitchFamily="18" charset="0"/>
                <a:cs typeface="Times New Roman" panose="02020603050405020304" pitchFamily="18" charset="0"/>
              </a:rPr>
              <a:t>3. In the region of cell elongation, cell are increasing in size, but not </a:t>
            </a:r>
          </a:p>
          <a:p>
            <a:r>
              <a:rPr lang="en-US" dirty="0" smtClean="0">
                <a:latin typeface="Times New Roman" panose="02020603050405020304" pitchFamily="18" charset="0"/>
                <a:cs typeface="Times New Roman" panose="02020603050405020304" pitchFamily="18" charset="0"/>
              </a:rPr>
              <a:t>dividing. </a:t>
            </a:r>
            <a:endParaRPr lang="en-US" dirty="0">
              <a:latin typeface="Times New Roman" panose="02020603050405020304" pitchFamily="18" charset="0"/>
              <a:cs typeface="Times New Roman" panose="02020603050405020304" pitchFamily="18" charset="0"/>
            </a:endParaRPr>
          </a:p>
        </p:txBody>
      </p:sp>
      <p:pic>
        <p:nvPicPr>
          <p:cNvPr id="17410" name="Picture 2"/>
          <p:cNvPicPr>
            <a:picLocks noChangeAspect="1" noChangeArrowheads="1"/>
          </p:cNvPicPr>
          <p:nvPr/>
        </p:nvPicPr>
        <p:blipFill>
          <a:blip r:embed="rId2" cstate="print"/>
          <a:srcRect/>
          <a:stretch>
            <a:fillRect/>
          </a:stretch>
        </p:blipFill>
        <p:spPr bwMode="auto">
          <a:xfrm>
            <a:off x="6834352" y="2161401"/>
            <a:ext cx="1852448" cy="3048000"/>
          </a:xfrm>
          <a:prstGeom prst="rect">
            <a:avLst/>
          </a:prstGeom>
          <a:noFill/>
          <a:ln w="9525">
            <a:noFill/>
            <a:miter lim="800000"/>
            <a:headEnd/>
            <a:tailEnd/>
          </a:ln>
          <a:effectLst/>
        </p:spPr>
      </p:pic>
      <p:sp>
        <p:nvSpPr>
          <p:cNvPr id="5" name="Rectangle 4"/>
          <p:cNvSpPr/>
          <p:nvPr/>
        </p:nvSpPr>
        <p:spPr>
          <a:xfrm>
            <a:off x="228600" y="4826675"/>
            <a:ext cx="8305800" cy="1754326"/>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Viewing Chromosomes</a:t>
            </a:r>
          </a:p>
          <a:p>
            <a:r>
              <a:rPr lang="en-US" dirty="0" smtClean="0">
                <a:latin typeface="Times New Roman" panose="02020603050405020304" pitchFamily="18" charset="0"/>
                <a:cs typeface="Times New Roman" panose="02020603050405020304" pitchFamily="18" charset="0"/>
              </a:rPr>
              <a:t>Chromosomes generally are not visible as distinct entities in </a:t>
            </a:r>
            <a:r>
              <a:rPr lang="en-US" dirty="0" err="1" smtClean="0">
                <a:latin typeface="Times New Roman" panose="02020603050405020304" pitchFamily="18" charset="0"/>
                <a:cs typeface="Times New Roman" panose="02020603050405020304" pitchFamily="18" charset="0"/>
              </a:rPr>
              <a:t>nondividing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cells, since the DNA is uncoiled, but the process of mitosis is facilitated by </a:t>
            </a:r>
            <a:r>
              <a:rPr lang="en-US" b="1" dirty="0" err="1" smtClean="0">
                <a:latin typeface="Times New Roman" panose="02020603050405020304" pitchFamily="18" charset="0"/>
                <a:cs typeface="Times New Roman" panose="02020603050405020304" pitchFamily="18" charset="0"/>
              </a:rPr>
              <a:t>supercoiling</a:t>
            </a:r>
            <a:r>
              <a:rPr lang="en-US" b="1" dirty="0" smtClean="0">
                <a:latin typeface="Times New Roman" panose="02020603050405020304" pitchFamily="18" charset="0"/>
                <a:cs typeface="Times New Roman" panose="02020603050405020304" pitchFamily="18" charset="0"/>
              </a:rPr>
              <a:t> of the </a:t>
            </a:r>
            <a:r>
              <a:rPr lang="en-US" dirty="0" smtClean="0">
                <a:latin typeface="Times New Roman" panose="02020603050405020304" pitchFamily="18" charset="0"/>
                <a:cs typeface="Times New Roman" panose="02020603050405020304" pitchFamily="18" charset="0"/>
              </a:rPr>
              <a:t>chromosomes into a highly compacted form. </a:t>
            </a:r>
            <a:r>
              <a:rPr lang="en-US" dirty="0" err="1" smtClean="0">
                <a:latin typeface="Times New Roman" panose="02020603050405020304" pitchFamily="18" charset="0"/>
                <a:cs typeface="Times New Roman" panose="02020603050405020304" pitchFamily="18" charset="0"/>
              </a:rPr>
              <a:t>Supercoiled</a:t>
            </a:r>
            <a:r>
              <a:rPr lang="en-US" dirty="0" smtClean="0">
                <a:latin typeface="Times New Roman" panose="02020603050405020304" pitchFamily="18" charset="0"/>
                <a:cs typeface="Times New Roman" panose="02020603050405020304" pitchFamily="18" charset="0"/>
              </a:rPr>
              <a:t> chromosomes can be visualized in cells, particularly if they are treated with a DNA-specific stain, such as the </a:t>
            </a:r>
            <a:r>
              <a:rPr lang="en-US" b="1" dirty="0" err="1" smtClean="0">
                <a:latin typeface="Times New Roman" panose="02020603050405020304" pitchFamily="18" charset="0"/>
                <a:cs typeface="Times New Roman" panose="02020603050405020304" pitchFamily="18" charset="0"/>
              </a:rPr>
              <a:t>acetocarmine</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981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Desktop\Root Zon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46234"/>
            <a:ext cx="4800600" cy="55783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90800" y="6096000"/>
            <a:ext cx="2819400" cy="461665"/>
          </a:xfrm>
          <a:prstGeom prst="rect">
            <a:avLst/>
          </a:prstGeom>
          <a:noFill/>
        </p:spPr>
        <p:txBody>
          <a:bodyPr wrap="square" rtlCol="0">
            <a:spAutoFit/>
          </a:bodyPr>
          <a:lstStyle/>
          <a:p>
            <a:pPr algn="ctr"/>
            <a:r>
              <a:rPr lang="en-US" sz="2400" b="1" dirty="0" smtClean="0">
                <a:solidFill>
                  <a:srgbClr val="00B050"/>
                </a:solidFill>
                <a:latin typeface="Times New Roman" pitchFamily="18" charset="0"/>
                <a:cs typeface="Times New Roman" pitchFamily="18" charset="0"/>
              </a:rPr>
              <a:t>Root structure</a:t>
            </a:r>
            <a:endParaRPr lang="en-US" sz="24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90272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root2"/>
          <p:cNvPicPr>
            <a:picLocks noChangeAspect="1" noChangeArrowheads="1"/>
          </p:cNvPicPr>
          <p:nvPr/>
        </p:nvPicPr>
        <p:blipFill>
          <a:blip r:embed="rId2" cstate="print"/>
          <a:srcRect l="10896" r="4164"/>
          <a:stretch>
            <a:fillRect/>
          </a:stretch>
        </p:blipFill>
        <p:spPr bwMode="auto">
          <a:xfrm>
            <a:off x="685800" y="838200"/>
            <a:ext cx="7315200" cy="5426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8077200" y="873754"/>
            <a:ext cx="6096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Region of Cell Division</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79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Mitosis in a plant cell&#10;Chromatine&#10;Nucleus&#10;Nucleolus condensing&#10;&#10;Chromosome&#10;&#10;Metaphase. The&#10;Anaphase. The&#10;2 Prometaphase..."/>
          <p:cNvPicPr>
            <a:picLocks noChangeAspect="1" noChangeArrowheads="1"/>
          </p:cNvPicPr>
          <p:nvPr/>
        </p:nvPicPr>
        <p:blipFill rotWithShape="1">
          <a:blip r:embed="rId2">
            <a:extLst>
              <a:ext uri="{28A0092B-C50C-407E-A947-70E740481C1C}">
                <a14:useLocalDpi xmlns:a14="http://schemas.microsoft.com/office/drawing/2010/main" val="0"/>
              </a:ext>
            </a:extLst>
          </a:blip>
          <a:srcRect t="18473" b="8174"/>
          <a:stretch/>
        </p:blipFill>
        <p:spPr bwMode="auto">
          <a:xfrm>
            <a:off x="152400" y="914400"/>
            <a:ext cx="8839200" cy="5791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652790"/>
            <a:ext cx="83058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Mitosis in onion root tips</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9558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
            <a:ext cx="7772400" cy="461665"/>
          </a:xfrm>
          <a:prstGeom prst="rect">
            <a:avLst/>
          </a:prstGeom>
          <a:noFill/>
          <a:ln>
            <a:noFill/>
          </a:ln>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Role of various </a:t>
            </a:r>
            <a:r>
              <a:rPr lang="en-US" sz="2400" dirty="0" smtClean="0">
                <a:solidFill>
                  <a:srgbClr val="FF0000"/>
                </a:solidFill>
                <a:latin typeface="Times New Roman" pitchFamily="18" charset="0"/>
                <a:cs typeface="Times New Roman" pitchFamily="18" charset="0"/>
              </a:rPr>
              <a:t>reagents </a:t>
            </a:r>
            <a:r>
              <a:rPr lang="en-US" sz="2400" dirty="0" smtClean="0">
                <a:solidFill>
                  <a:srgbClr val="FF0000"/>
                </a:solidFill>
                <a:latin typeface="Times New Roman" pitchFamily="18" charset="0"/>
                <a:cs typeface="Times New Roman" pitchFamily="18" charset="0"/>
              </a:rPr>
              <a:t>for Slide preparation for mitosis</a:t>
            </a:r>
            <a:endParaRPr lang="en-US" sz="2400" dirty="0">
              <a:solidFill>
                <a:srgbClr val="FF0000"/>
              </a:solidFill>
              <a:latin typeface="Times New Roman" pitchFamily="18" charset="0"/>
              <a:cs typeface="Times New Roman" pitchFamily="18" charset="0"/>
            </a:endParaRPr>
          </a:p>
        </p:txBody>
      </p:sp>
      <p:sp>
        <p:nvSpPr>
          <p:cNvPr id="3" name="TextBox 2"/>
          <p:cNvSpPr txBox="1"/>
          <p:nvPr/>
        </p:nvSpPr>
        <p:spPr>
          <a:xfrm>
            <a:off x="304800" y="634847"/>
            <a:ext cx="8534400" cy="5909310"/>
          </a:xfrm>
          <a:prstGeom prst="rect">
            <a:avLst/>
          </a:prstGeom>
          <a:noFill/>
        </p:spPr>
        <p:txBody>
          <a:bodyPr wrap="square" rtlCol="0">
            <a:spAutoFit/>
          </a:bodyPr>
          <a:lstStyle/>
          <a:p>
            <a:pPr algn="just"/>
            <a:r>
              <a:rPr lang="en-US" b="1" u="sng" dirty="0" err="1" smtClean="0">
                <a:solidFill>
                  <a:srgbClr val="F200E6"/>
                </a:solidFill>
                <a:latin typeface="Times New Roman" pitchFamily="18" charset="0"/>
                <a:cs typeface="Times New Roman" pitchFamily="18" charset="0"/>
              </a:rPr>
              <a:t>Colchicine</a:t>
            </a:r>
            <a:r>
              <a:rPr lang="en-US" dirty="0" smtClean="0">
                <a:solidFill>
                  <a:srgbClr val="F200E6"/>
                </a:solidFill>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b="1" u="sng" dirty="0" smtClean="0">
                <a:latin typeface="Times New Roman" pitchFamily="18" charset="0"/>
                <a:cs typeface="Times New Roman" pitchFamily="18" charset="0"/>
              </a:rPr>
              <a:t>0.1% solution prepared in water</a:t>
            </a:r>
            <a:r>
              <a:rPr lang="en-US" dirty="0" smtClean="0">
                <a:latin typeface="Times New Roman" pitchFamily="18" charset="0"/>
                <a:cs typeface="Times New Roman" pitchFamily="18" charset="0"/>
              </a:rPr>
              <a:t>)</a:t>
            </a:r>
          </a:p>
          <a:p>
            <a:pPr algn="just"/>
            <a:r>
              <a:rPr lang="en-US" dirty="0" err="1" smtClean="0">
                <a:latin typeface="Times New Roman" pitchFamily="18" charset="0"/>
                <a:cs typeface="Times New Roman" pitchFamily="18" charset="0"/>
              </a:rPr>
              <a:t>Colchicine</a:t>
            </a:r>
            <a:r>
              <a:rPr lang="en-US" dirty="0" smtClean="0">
                <a:latin typeface="Times New Roman" pitchFamily="18" charset="0"/>
                <a:cs typeface="Times New Roman" pitchFamily="18" charset="0"/>
              </a:rPr>
              <a:t> is an </a:t>
            </a:r>
            <a:r>
              <a:rPr lang="en-US" dirty="0" err="1" smtClean="0">
                <a:latin typeface="Times New Roman" pitchFamily="18" charset="0"/>
                <a:cs typeface="Times New Roman" pitchFamily="18" charset="0"/>
              </a:rPr>
              <a:t>alkloid</a:t>
            </a:r>
            <a:r>
              <a:rPr lang="en-US" dirty="0" smtClean="0">
                <a:latin typeface="Times New Roman" pitchFamily="18" charset="0"/>
                <a:cs typeface="Times New Roman" pitchFamily="18" charset="0"/>
              </a:rPr>
              <a:t> obtained from the meadow saffron plant, Colchicum </a:t>
            </a:r>
            <a:r>
              <a:rPr lang="en-US" dirty="0" err="1" smtClean="0">
                <a:latin typeface="Times New Roman" pitchFamily="18" charset="0"/>
                <a:cs typeface="Times New Roman" pitchFamily="18" charset="0"/>
              </a:rPr>
              <a:t>autumnale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Liliaceae</a:t>
            </a:r>
            <a:r>
              <a:rPr lang="en-US" dirty="0" smtClean="0">
                <a:latin typeface="Times New Roman" pitchFamily="18" charset="0"/>
                <a:cs typeface="Times New Roman" pitchFamily="18" charset="0"/>
              </a:rPr>
              <a:t>) and other Colchicum species. This product is extracted from </a:t>
            </a:r>
            <a:r>
              <a:rPr lang="en-US" dirty="0" err="1" smtClean="0">
                <a:latin typeface="Times New Roman" pitchFamily="18" charset="0"/>
                <a:cs typeface="Times New Roman" pitchFamily="18" charset="0"/>
              </a:rPr>
              <a:t>Gloriosa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superba</a:t>
            </a:r>
            <a:r>
              <a:rPr lang="en-US" dirty="0" smtClean="0">
                <a:latin typeface="Times New Roman" pitchFamily="18" charset="0"/>
                <a:cs typeface="Times New Roman" pitchFamily="18" charset="0"/>
              </a:rPr>
              <a:t> seeds or alternatively from </a:t>
            </a:r>
            <a:r>
              <a:rPr lang="en-US" dirty="0" err="1" smtClean="0">
                <a:latin typeface="Times New Roman" pitchFamily="18" charset="0"/>
                <a:cs typeface="Times New Roman" pitchFamily="18" charset="0"/>
              </a:rPr>
              <a:t>Colchico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autunnale</a:t>
            </a:r>
            <a:r>
              <a:rPr lang="en-US" dirty="0" smtClean="0">
                <a:latin typeface="Times New Roman" pitchFamily="18" charset="0"/>
                <a:cs typeface="Times New Roman" pitchFamily="18" charset="0"/>
              </a:rPr>
              <a:t> seeds. At concentrations of 0.1-1 µg/ml, </a:t>
            </a:r>
            <a:r>
              <a:rPr lang="en-US" dirty="0" err="1" smtClean="0">
                <a:latin typeface="Times New Roman" pitchFamily="18" charset="0"/>
                <a:cs typeface="Times New Roman" pitchFamily="18" charset="0"/>
              </a:rPr>
              <a:t>colchicine</a:t>
            </a:r>
            <a:r>
              <a:rPr lang="en-US" dirty="0" smtClean="0">
                <a:latin typeface="Times New Roman" pitchFamily="18" charset="0"/>
                <a:cs typeface="Times New Roman" pitchFamily="18" charset="0"/>
              </a:rPr>
              <a:t> can cause the mitotic arrest of dividing cells (both plant and animal cells) by interfering with microtubule organization, in particular, those o</a:t>
            </a:r>
            <a:r>
              <a:rPr lang="en-US" i="1" dirty="0" smtClean="0">
                <a:latin typeface="Times New Roman" pitchFamily="18" charset="0"/>
                <a:cs typeface="Times New Roman" pitchFamily="18" charset="0"/>
              </a:rPr>
              <a:t>f the mitotic spind</a:t>
            </a:r>
            <a:r>
              <a:rPr lang="en-US" dirty="0" smtClean="0">
                <a:latin typeface="Times New Roman" pitchFamily="18" charset="0"/>
                <a:cs typeface="Times New Roman" pitchFamily="18" charset="0"/>
              </a:rPr>
              <a:t>le.</a:t>
            </a:r>
          </a:p>
          <a:p>
            <a:pPr algn="just"/>
            <a:endParaRPr lang="en-US" dirty="0" smtClean="0">
              <a:latin typeface="Times New Roman" pitchFamily="18" charset="0"/>
              <a:cs typeface="Times New Roman" pitchFamily="18" charset="0"/>
            </a:endParaRPr>
          </a:p>
          <a:p>
            <a:pPr algn="just"/>
            <a:r>
              <a:rPr lang="en-US" u="sng" dirty="0" smtClean="0">
                <a:solidFill>
                  <a:srgbClr val="F200E6"/>
                </a:solidFill>
                <a:latin typeface="Times New Roman" pitchFamily="18" charset="0"/>
                <a:cs typeface="Times New Roman" pitchFamily="18" charset="0"/>
              </a:rPr>
              <a:t>Fa</a:t>
            </a:r>
            <a:r>
              <a:rPr lang="en-US" b="1" u="sng" dirty="0" smtClean="0">
                <a:solidFill>
                  <a:srgbClr val="F200E6"/>
                </a:solidFill>
                <a:latin typeface="Times New Roman" pitchFamily="18" charset="0"/>
                <a:cs typeface="Times New Roman" pitchFamily="18" charset="0"/>
              </a:rPr>
              <a:t>rmer’s Fixative: </a:t>
            </a:r>
            <a:r>
              <a:rPr lang="en-US" b="1" u="sng" dirty="0" smtClean="0">
                <a:latin typeface="Times New Roman" pitchFamily="18" charset="0"/>
                <a:cs typeface="Times New Roman" pitchFamily="18" charset="0"/>
              </a:rPr>
              <a:t>(Absolute alcohol and acetic acid in 3:1 ratio)</a:t>
            </a:r>
          </a:p>
          <a:p>
            <a:pPr algn="just"/>
            <a:r>
              <a:rPr lang="en-US" b="1" dirty="0" smtClean="0">
                <a:latin typeface="Times New Roman" pitchFamily="18" charset="0"/>
                <a:cs typeface="Times New Roman" pitchFamily="18" charset="0"/>
              </a:rPr>
              <a:t>Characteristics of a chemical fixative</a:t>
            </a:r>
          </a:p>
          <a:p>
            <a:pPr algn="just"/>
            <a:r>
              <a:rPr lang="en-US" dirty="0" smtClean="0">
                <a:latin typeface="Times New Roman" pitchFamily="18" charset="0"/>
                <a:cs typeface="Times New Roman" pitchFamily="18" charset="0"/>
              </a:rPr>
              <a:t>A good fixing agent should fulfill several criteria:</a:t>
            </a:r>
          </a:p>
          <a:p>
            <a:pPr algn="just"/>
            <a:r>
              <a:rPr lang="en-US" dirty="0" smtClean="0">
                <a:latin typeface="Times New Roman" pitchFamily="18" charset="0"/>
                <a:cs typeface="Times New Roman" pitchFamily="18" charset="0"/>
              </a:rPr>
              <a:t>It must kill the specimen quickly: But be careful, some chemical fixing agents are toxic and are also harmful to the health of a person.</a:t>
            </a:r>
          </a:p>
          <a:p>
            <a:pPr algn="just"/>
            <a:r>
              <a:rPr lang="en-US" b="1" dirty="0" smtClean="0">
                <a:latin typeface="Times New Roman" pitchFamily="18" charset="0"/>
                <a:cs typeface="Times New Roman" pitchFamily="18" charset="0"/>
              </a:rPr>
              <a:t>It must preserve the structures</a:t>
            </a:r>
            <a:r>
              <a:rPr lang="en-US" dirty="0" smtClean="0">
                <a:latin typeface="Times New Roman" pitchFamily="18" charset="0"/>
                <a:cs typeface="Times New Roman" pitchFamily="18" charset="0"/>
              </a:rPr>
              <a:t> of the specimen, without introducing deformations or other artifacts. Insects may pull together their appendages, making them more difficult to see. The structures should then be sufficiently stable to withstand the dehydration and mounting.</a:t>
            </a:r>
          </a:p>
          <a:p>
            <a:pPr algn="just"/>
            <a:r>
              <a:rPr lang="en-US" b="1" dirty="0" smtClean="0">
                <a:latin typeface="Times New Roman" pitchFamily="18" charset="0"/>
                <a:cs typeface="Times New Roman" pitchFamily="18" charset="0"/>
              </a:rPr>
              <a:t>It must enter the specimen well to react with all parts:</a:t>
            </a:r>
            <a:r>
              <a:rPr lang="en-US" dirty="0" smtClean="0">
                <a:latin typeface="Times New Roman" pitchFamily="18" charset="0"/>
                <a:cs typeface="Times New Roman" pitchFamily="18" charset="0"/>
              </a:rPr>
              <a:t> This can be problematic with some specimens. Make sure that the specimen is sufficiently small. Alternatively it is possible to puncture the specimen (insects) so that the fixing agent can enter more easily. Some specimens may contain air bubbles which prevent the fixing agent to reach all parts. In this case it may be necessary to apply a vacuum to remove the air.</a:t>
            </a:r>
          </a:p>
        </p:txBody>
      </p:sp>
    </p:spTree>
    <p:extLst>
      <p:ext uri="{BB962C8B-B14F-4D97-AF65-F5344CB8AC3E}">
        <p14:creationId xmlns:p14="http://schemas.microsoft.com/office/powerpoint/2010/main" val="208692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62085"/>
            <a:ext cx="8534400" cy="4247317"/>
          </a:xfrm>
          <a:prstGeom prst="rect">
            <a:avLst/>
          </a:prstGeom>
          <a:ln>
            <a:noFill/>
          </a:ln>
        </p:spPr>
        <p:txBody>
          <a:bodyPr wrap="square">
            <a:spAutoFit/>
          </a:bodyPr>
          <a:lstStyle/>
          <a:p>
            <a:pPr algn="just"/>
            <a:endParaRPr lang="en-US" dirty="0" smtClean="0">
              <a:solidFill>
                <a:schemeClr val="tx2"/>
              </a:solidFill>
            </a:endParaRPr>
          </a:p>
          <a:p>
            <a:r>
              <a:rPr lang="en-US" b="1" dirty="0" smtClean="0">
                <a:solidFill>
                  <a:srgbClr val="F200E6"/>
                </a:solidFill>
                <a:latin typeface="Times New Roman" pitchFamily="18" charset="0"/>
                <a:cs typeface="Times New Roman" pitchFamily="18" charset="0"/>
              </a:rPr>
              <a:t>10% </a:t>
            </a:r>
            <a:r>
              <a:rPr lang="en-US" b="1" dirty="0" err="1" smtClean="0">
                <a:solidFill>
                  <a:srgbClr val="F200E6"/>
                </a:solidFill>
                <a:latin typeface="Times New Roman" pitchFamily="18" charset="0"/>
                <a:cs typeface="Times New Roman" pitchFamily="18" charset="0"/>
              </a:rPr>
              <a:t>Hydrochloroc</a:t>
            </a:r>
            <a:r>
              <a:rPr lang="en-US" b="1" dirty="0" smtClean="0">
                <a:solidFill>
                  <a:srgbClr val="F200E6"/>
                </a:solidFill>
                <a:latin typeface="Times New Roman" pitchFamily="18" charset="0"/>
                <a:cs typeface="Times New Roman" pitchFamily="18" charset="0"/>
              </a:rPr>
              <a:t> Acid:</a:t>
            </a:r>
          </a:p>
          <a:p>
            <a:r>
              <a:rPr lang="en-US" dirty="0" smtClean="0">
                <a:latin typeface="Times New Roman" pitchFamily="18" charset="0"/>
                <a:cs typeface="Times New Roman" pitchFamily="18" charset="0"/>
              </a:rPr>
              <a:t>Hydrochloric acid is added to the tissue after fixation in order to make the cells porous to the downstream staining procedures.</a:t>
            </a:r>
          </a:p>
          <a:p>
            <a:endParaRPr lang="en-US" dirty="0" smtClean="0">
              <a:latin typeface="Times New Roman" pitchFamily="18" charset="0"/>
              <a:cs typeface="Times New Roman" pitchFamily="18" charset="0"/>
            </a:endParaRPr>
          </a:p>
          <a:p>
            <a:r>
              <a:rPr lang="en-US" b="1" dirty="0" err="1" smtClean="0">
                <a:solidFill>
                  <a:srgbClr val="F200E6"/>
                </a:solidFill>
                <a:latin typeface="Times New Roman" pitchFamily="18" charset="0"/>
                <a:cs typeface="Times New Roman" pitchFamily="18" charset="0"/>
              </a:rPr>
              <a:t>Acetocarmine</a:t>
            </a:r>
            <a:r>
              <a:rPr lang="en-US" b="1" dirty="0" smtClean="0">
                <a:solidFill>
                  <a:srgbClr val="F200E6"/>
                </a:solidFill>
                <a:latin typeface="Times New Roman" pitchFamily="18" charset="0"/>
                <a:cs typeface="Times New Roman" pitchFamily="18" charset="0"/>
              </a:rPr>
              <a:t> Stain: </a:t>
            </a:r>
            <a:r>
              <a:rPr lang="en-US" b="1" dirty="0" smtClean="0">
                <a:solidFill>
                  <a:schemeClr val="tx2"/>
                </a:solidFill>
                <a:latin typeface="Times New Roman" pitchFamily="18" charset="0"/>
                <a:cs typeface="Times New Roman" pitchFamily="18" charset="0"/>
              </a:rPr>
              <a:t>(procedure for preparation of stain given in manual)</a:t>
            </a:r>
          </a:p>
          <a:p>
            <a:pPr algn="just"/>
            <a:r>
              <a:rPr lang="en-US" dirty="0" err="1" smtClean="0">
                <a:latin typeface="Times New Roman" pitchFamily="18" charset="0"/>
                <a:cs typeface="Times New Roman" pitchFamily="18" charset="0"/>
              </a:rPr>
              <a:t>Acetocarmine</a:t>
            </a:r>
            <a:r>
              <a:rPr lang="en-US" dirty="0" smtClean="0">
                <a:latin typeface="Times New Roman" pitchFamily="18" charset="0"/>
                <a:cs typeface="Times New Roman" pitchFamily="18" charset="0"/>
              </a:rPr>
              <a:t> stains the chromosomes specifically. </a:t>
            </a:r>
            <a:r>
              <a:rPr lang="en-US" dirty="0" smtClean="0">
                <a:latin typeface="Times New Roman" pitchFamily="18" charset="0"/>
                <a:cs typeface="Times New Roman" pitchFamily="18" charset="0"/>
              </a:rPr>
              <a:t>In dividing </a:t>
            </a:r>
            <a:r>
              <a:rPr lang="en-US" dirty="0" smtClean="0">
                <a:latin typeface="Times New Roman" pitchFamily="18" charset="0"/>
                <a:cs typeface="Times New Roman" pitchFamily="18" charset="0"/>
              </a:rPr>
              <a:t>cells the DNA being in a diffused form, the whole nucleus is visible as pink. In Prophase when DNA begins to condense in form of chromosomes, visually the nucleus still appears to pink completely. The difference between the non dividing cell and the </a:t>
            </a:r>
            <a:r>
              <a:rPr lang="en-US" dirty="0" smtClean="0">
                <a:latin typeface="Times New Roman" pitchFamily="18" charset="0"/>
                <a:cs typeface="Times New Roman" pitchFamily="18" charset="0"/>
              </a:rPr>
              <a:t>prophase </a:t>
            </a:r>
            <a:r>
              <a:rPr lang="en-US" dirty="0" smtClean="0">
                <a:latin typeface="Times New Roman" pitchFamily="18" charset="0"/>
                <a:cs typeface="Times New Roman" pitchFamily="18" charset="0"/>
              </a:rPr>
              <a:t>cell is the size of the nucleus. In prophase the size of nucleus is larger. Metaphase is distinctly visible as the chromosomes assemble in the centre of the cell. In anaphase the cells appear with chromatids moving in opposite directions. In telophase, two small nuclei appear in the same </a:t>
            </a:r>
            <a:r>
              <a:rPr lang="en-US" dirty="0" smtClean="0">
                <a:latin typeface="Times New Roman" pitchFamily="18" charset="0"/>
                <a:cs typeface="Times New Roman" pitchFamily="18" charset="0"/>
              </a:rPr>
              <a:t>cell</a:t>
            </a:r>
            <a:endParaRPr lang="en-US" dirty="0" smtClean="0"/>
          </a:p>
          <a:p>
            <a:endParaRPr lang="en-US" dirty="0" smtClean="0"/>
          </a:p>
        </p:txBody>
      </p:sp>
    </p:spTree>
    <p:extLst>
      <p:ext uri="{BB962C8B-B14F-4D97-AF65-F5344CB8AC3E}">
        <p14:creationId xmlns:p14="http://schemas.microsoft.com/office/powerpoint/2010/main" val="315216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nterphase"/>
          <p:cNvPicPr>
            <a:picLocks noChangeAspect="1" noChangeArrowheads="1"/>
          </p:cNvPicPr>
          <p:nvPr/>
        </p:nvPicPr>
        <p:blipFill>
          <a:blip r:embed="rId2" cstate="print"/>
          <a:srcRect/>
          <a:stretch>
            <a:fillRect/>
          </a:stretch>
        </p:blipFill>
        <p:spPr bwMode="auto">
          <a:xfrm>
            <a:off x="1187450" y="188913"/>
            <a:ext cx="3097213" cy="2039937"/>
          </a:xfrm>
          <a:prstGeom prst="rect">
            <a:avLst/>
          </a:prstGeom>
          <a:noFill/>
        </p:spPr>
      </p:pic>
      <p:pic>
        <p:nvPicPr>
          <p:cNvPr id="3" name="Picture 5" descr="prohase"/>
          <p:cNvPicPr>
            <a:picLocks noChangeAspect="1" noChangeArrowheads="1"/>
          </p:cNvPicPr>
          <p:nvPr/>
        </p:nvPicPr>
        <p:blipFill>
          <a:blip r:embed="rId3" cstate="print"/>
          <a:srcRect/>
          <a:stretch>
            <a:fillRect/>
          </a:stretch>
        </p:blipFill>
        <p:spPr bwMode="auto">
          <a:xfrm>
            <a:off x="5132388" y="214313"/>
            <a:ext cx="3097212" cy="2039937"/>
          </a:xfrm>
          <a:prstGeom prst="rect">
            <a:avLst/>
          </a:prstGeom>
          <a:noFill/>
        </p:spPr>
      </p:pic>
      <p:pic>
        <p:nvPicPr>
          <p:cNvPr id="4" name="Picture 6" descr="metaphase"/>
          <p:cNvPicPr>
            <a:picLocks noChangeAspect="1" noChangeArrowheads="1"/>
          </p:cNvPicPr>
          <p:nvPr/>
        </p:nvPicPr>
        <p:blipFill>
          <a:blip r:embed="rId4" cstate="print"/>
          <a:srcRect/>
          <a:stretch>
            <a:fillRect/>
          </a:stretch>
        </p:blipFill>
        <p:spPr bwMode="auto">
          <a:xfrm>
            <a:off x="1187450" y="2276475"/>
            <a:ext cx="3097213" cy="2039938"/>
          </a:xfrm>
          <a:prstGeom prst="rect">
            <a:avLst/>
          </a:prstGeom>
          <a:noFill/>
        </p:spPr>
      </p:pic>
      <p:pic>
        <p:nvPicPr>
          <p:cNvPr id="5" name="Picture 7" descr="anaphase"/>
          <p:cNvPicPr>
            <a:picLocks noChangeAspect="1" noChangeArrowheads="1"/>
          </p:cNvPicPr>
          <p:nvPr/>
        </p:nvPicPr>
        <p:blipFill>
          <a:blip r:embed="rId5" cstate="print"/>
          <a:srcRect/>
          <a:stretch>
            <a:fillRect/>
          </a:stretch>
        </p:blipFill>
        <p:spPr bwMode="auto">
          <a:xfrm>
            <a:off x="5118100" y="2290763"/>
            <a:ext cx="3097213" cy="2039937"/>
          </a:xfrm>
          <a:prstGeom prst="rect">
            <a:avLst/>
          </a:prstGeom>
          <a:noFill/>
        </p:spPr>
      </p:pic>
      <p:pic>
        <p:nvPicPr>
          <p:cNvPr id="6" name="Picture 8" descr="telophase"/>
          <p:cNvPicPr>
            <a:picLocks noChangeAspect="1" noChangeArrowheads="1"/>
          </p:cNvPicPr>
          <p:nvPr/>
        </p:nvPicPr>
        <p:blipFill>
          <a:blip r:embed="rId6" cstate="print"/>
          <a:srcRect/>
          <a:stretch>
            <a:fillRect/>
          </a:stretch>
        </p:blipFill>
        <p:spPr bwMode="auto">
          <a:xfrm>
            <a:off x="3132138" y="4581525"/>
            <a:ext cx="3025775" cy="1952625"/>
          </a:xfrm>
          <a:prstGeom prst="rect">
            <a:avLst/>
          </a:prstGeom>
          <a:noFill/>
        </p:spPr>
      </p:pic>
      <p:sp>
        <p:nvSpPr>
          <p:cNvPr id="7" name="Rectangle 9"/>
          <p:cNvSpPr>
            <a:spLocks noChangeArrowheads="1"/>
          </p:cNvSpPr>
          <p:nvPr/>
        </p:nvSpPr>
        <p:spPr bwMode="auto">
          <a:xfrm>
            <a:off x="515938" y="203200"/>
            <a:ext cx="1258887" cy="576263"/>
          </a:xfrm>
          <a:prstGeom prst="rect">
            <a:avLst/>
          </a:prstGeom>
          <a:solidFill>
            <a:srgbClr val="FFFF00"/>
          </a:solidFill>
          <a:ln w="9525">
            <a:solidFill>
              <a:srgbClr val="FF0000"/>
            </a:solidFill>
            <a:miter lim="800000"/>
            <a:headEnd/>
            <a:tailEnd/>
          </a:ln>
          <a:effectLst/>
        </p:spPr>
        <p:txBody>
          <a:bodyPr wrap="none" anchor="ctr"/>
          <a:lstStyle/>
          <a:p>
            <a:pPr algn="ctr"/>
            <a:r>
              <a:rPr lang="en-US" b="1" dirty="0"/>
              <a:t>Interphase</a:t>
            </a:r>
          </a:p>
        </p:txBody>
      </p:sp>
      <p:sp>
        <p:nvSpPr>
          <p:cNvPr id="8" name="Rectangle 10"/>
          <p:cNvSpPr>
            <a:spLocks noChangeArrowheads="1"/>
          </p:cNvSpPr>
          <p:nvPr/>
        </p:nvSpPr>
        <p:spPr bwMode="auto">
          <a:xfrm>
            <a:off x="4579938" y="231775"/>
            <a:ext cx="1187450" cy="576263"/>
          </a:xfrm>
          <a:prstGeom prst="rect">
            <a:avLst/>
          </a:prstGeom>
          <a:solidFill>
            <a:srgbClr val="FFFF00"/>
          </a:solidFill>
          <a:ln w="9525">
            <a:solidFill>
              <a:srgbClr val="FF0000"/>
            </a:solidFill>
            <a:miter lim="800000"/>
            <a:headEnd/>
            <a:tailEnd/>
          </a:ln>
          <a:effectLst/>
        </p:spPr>
        <p:txBody>
          <a:bodyPr wrap="none" anchor="ctr"/>
          <a:lstStyle/>
          <a:p>
            <a:pPr algn="ctr"/>
            <a:r>
              <a:rPr lang="en-US" b="1"/>
              <a:t>Prophase</a:t>
            </a:r>
          </a:p>
        </p:txBody>
      </p:sp>
      <p:sp>
        <p:nvSpPr>
          <p:cNvPr id="9" name="Rectangle 11"/>
          <p:cNvSpPr>
            <a:spLocks noChangeArrowheads="1"/>
          </p:cNvSpPr>
          <p:nvPr/>
        </p:nvSpPr>
        <p:spPr bwMode="auto">
          <a:xfrm>
            <a:off x="630238" y="2276475"/>
            <a:ext cx="1187450" cy="576263"/>
          </a:xfrm>
          <a:prstGeom prst="rect">
            <a:avLst/>
          </a:prstGeom>
          <a:solidFill>
            <a:srgbClr val="FFFF00"/>
          </a:solidFill>
          <a:ln w="9525">
            <a:solidFill>
              <a:srgbClr val="FF0000"/>
            </a:solidFill>
            <a:miter lim="800000"/>
            <a:headEnd/>
            <a:tailEnd/>
          </a:ln>
          <a:effectLst/>
        </p:spPr>
        <p:txBody>
          <a:bodyPr wrap="none" anchor="ctr"/>
          <a:lstStyle/>
          <a:p>
            <a:pPr algn="ctr"/>
            <a:r>
              <a:rPr lang="en-US" b="1"/>
              <a:t>Metaphase</a:t>
            </a:r>
          </a:p>
        </p:txBody>
      </p:sp>
      <p:sp>
        <p:nvSpPr>
          <p:cNvPr id="10" name="Rectangle 12"/>
          <p:cNvSpPr>
            <a:spLocks noChangeArrowheads="1"/>
          </p:cNvSpPr>
          <p:nvPr/>
        </p:nvSpPr>
        <p:spPr bwMode="auto">
          <a:xfrm>
            <a:off x="4575175" y="2292350"/>
            <a:ext cx="1187450" cy="576263"/>
          </a:xfrm>
          <a:prstGeom prst="rect">
            <a:avLst/>
          </a:prstGeom>
          <a:solidFill>
            <a:srgbClr val="FFFF00"/>
          </a:solidFill>
          <a:ln w="9525">
            <a:solidFill>
              <a:srgbClr val="FF0000"/>
            </a:solidFill>
            <a:miter lim="800000"/>
            <a:headEnd/>
            <a:tailEnd/>
          </a:ln>
          <a:effectLst/>
        </p:spPr>
        <p:txBody>
          <a:bodyPr wrap="none" anchor="ctr"/>
          <a:lstStyle/>
          <a:p>
            <a:pPr algn="ctr"/>
            <a:r>
              <a:rPr lang="en-US" b="1"/>
              <a:t>Anaphase</a:t>
            </a:r>
          </a:p>
        </p:txBody>
      </p:sp>
      <p:sp>
        <p:nvSpPr>
          <p:cNvPr id="11" name="Rectangle 13"/>
          <p:cNvSpPr>
            <a:spLocks noChangeArrowheads="1"/>
          </p:cNvSpPr>
          <p:nvPr/>
        </p:nvSpPr>
        <p:spPr bwMode="auto">
          <a:xfrm>
            <a:off x="2503488" y="4595813"/>
            <a:ext cx="1187450" cy="576262"/>
          </a:xfrm>
          <a:prstGeom prst="rect">
            <a:avLst/>
          </a:prstGeom>
          <a:solidFill>
            <a:srgbClr val="FFFF00"/>
          </a:solidFill>
          <a:ln w="9525">
            <a:solidFill>
              <a:srgbClr val="FF0000"/>
            </a:solidFill>
            <a:miter lim="800000"/>
            <a:headEnd/>
            <a:tailEnd/>
          </a:ln>
          <a:effectLst/>
        </p:spPr>
        <p:txBody>
          <a:bodyPr wrap="none" anchor="ctr"/>
          <a:lstStyle/>
          <a:p>
            <a:pPr algn="ctr"/>
            <a:r>
              <a:rPr lang="en-US" b="1"/>
              <a:t>Telophase</a:t>
            </a:r>
          </a:p>
        </p:txBody>
      </p:sp>
    </p:spTree>
    <p:extLst>
      <p:ext uri="{BB962C8B-B14F-4D97-AF65-F5344CB8AC3E}">
        <p14:creationId xmlns:p14="http://schemas.microsoft.com/office/powerpoint/2010/main" val="16104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38200" y="304800"/>
            <a:ext cx="7543800" cy="6295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8891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2590800"/>
            <a:ext cx="4708634" cy="1292662"/>
          </a:xfrm>
          <a:prstGeom prst="rect">
            <a:avLst/>
          </a:prstGeom>
          <a:noFill/>
        </p:spPr>
        <p:txBody>
          <a:bodyPr wrap="square" rtlCol="0">
            <a:spAutoFit/>
          </a:bodyPr>
          <a:lstStyle/>
          <a:p>
            <a:pPr algn="ctr"/>
            <a:r>
              <a:rPr lang="en-US" sz="6000" i="1" dirty="0" smtClean="0">
                <a:solidFill>
                  <a:srgbClr val="F200E6"/>
                </a:solidFill>
                <a:latin typeface="Times New Roman" pitchFamily="18" charset="0"/>
                <a:cs typeface="Times New Roman" pitchFamily="18" charset="0"/>
              </a:rPr>
              <a:t>THANK YOU</a:t>
            </a:r>
          </a:p>
          <a:p>
            <a:pPr algn="ctr"/>
            <a:endParaRPr lang="en-US" dirty="0"/>
          </a:p>
        </p:txBody>
      </p:sp>
    </p:spTree>
    <p:extLst>
      <p:ext uri="{BB962C8B-B14F-4D97-AF65-F5344CB8AC3E}">
        <p14:creationId xmlns:p14="http://schemas.microsoft.com/office/powerpoint/2010/main" val="127461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44562"/>
          </a:xfrm>
        </p:spPr>
        <p:txBody>
          <a:bodyPr>
            <a:normAutofit/>
          </a:bodyPr>
          <a:lstStyle/>
          <a:p>
            <a:r>
              <a:rPr lang="en-US" sz="3600" dirty="0" smtClean="0">
                <a:solidFill>
                  <a:srgbClr val="FF0000"/>
                </a:solidFill>
                <a:latin typeface="Times New Roman" pitchFamily="18" charset="0"/>
                <a:cs typeface="Times New Roman" pitchFamily="18" charset="0"/>
              </a:rPr>
              <a:t>Objectives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686800" cy="5029200"/>
          </a:xfrm>
        </p:spPr>
        <p:txBody>
          <a:bodyPr>
            <a:normAutofit/>
          </a:bodyPr>
          <a:lstStyle/>
          <a:p>
            <a:r>
              <a:rPr lang="en-US" sz="2800" dirty="0" smtClean="0">
                <a:latin typeface="Times New Roman" pitchFamily="18" charset="0"/>
                <a:cs typeface="Times New Roman" pitchFamily="18" charset="0"/>
              </a:rPr>
              <a:t>Understanding the </a:t>
            </a:r>
            <a:r>
              <a:rPr lang="en-US" sz="2800" dirty="0">
                <a:latin typeface="Times New Roman" pitchFamily="18" charset="0"/>
                <a:cs typeface="Times New Roman" pitchFamily="18" charset="0"/>
              </a:rPr>
              <a:t>process and different stages of </a:t>
            </a:r>
            <a:r>
              <a:rPr lang="en-US" sz="2800" dirty="0" smtClean="0">
                <a:latin typeface="Times New Roman" pitchFamily="18" charset="0"/>
                <a:cs typeface="Times New Roman" pitchFamily="18" charset="0"/>
              </a:rPr>
              <a:t>mitosis</a:t>
            </a:r>
          </a:p>
          <a:p>
            <a:r>
              <a:rPr lang="en-US" sz="2800" dirty="0">
                <a:latin typeface="Times New Roman" pitchFamily="18" charset="0"/>
                <a:cs typeface="Times New Roman" pitchFamily="18" charset="0"/>
              </a:rPr>
              <a:t>V</a:t>
            </a:r>
            <a:r>
              <a:rPr lang="en-US" sz="2800" dirty="0" smtClean="0">
                <a:latin typeface="Times New Roman" pitchFamily="18" charset="0"/>
                <a:cs typeface="Times New Roman" pitchFamily="18" charset="0"/>
              </a:rPr>
              <a:t>isualize </a:t>
            </a:r>
            <a:r>
              <a:rPr lang="en-US" sz="2800" dirty="0">
                <a:latin typeface="Times New Roman" pitchFamily="18" charset="0"/>
                <a:cs typeface="Times New Roman" pitchFamily="18" charset="0"/>
              </a:rPr>
              <a:t>different phases of </a:t>
            </a:r>
            <a:r>
              <a:rPr lang="en-US" sz="2800" dirty="0" smtClean="0">
                <a:latin typeface="Times New Roman" pitchFamily="18" charset="0"/>
                <a:cs typeface="Times New Roman" pitchFamily="18" charset="0"/>
              </a:rPr>
              <a:t>mitosis</a:t>
            </a:r>
          </a:p>
          <a:p>
            <a:r>
              <a:rPr lang="en-US" sz="2800" dirty="0" smtClean="0">
                <a:latin typeface="Times New Roman" pitchFamily="18" charset="0"/>
                <a:cs typeface="Times New Roman" pitchFamily="18" charset="0"/>
              </a:rPr>
              <a:t>Understanding </a:t>
            </a:r>
            <a:r>
              <a:rPr lang="en-US" sz="2800" dirty="0">
                <a:latin typeface="Times New Roman" pitchFamily="18" charset="0"/>
                <a:cs typeface="Times New Roman" pitchFamily="18" charset="0"/>
              </a:rPr>
              <a:t>the Importance of Mitotic Index and mitotic duration.</a:t>
            </a:r>
          </a:p>
          <a:p>
            <a:r>
              <a:rPr lang="en-US" sz="2800" dirty="0" smtClean="0">
                <a:latin typeface="Times New Roman" pitchFamily="18" charset="0"/>
                <a:cs typeface="Times New Roman" pitchFamily="18" charset="0"/>
              </a:rPr>
              <a:t>Procedure </a:t>
            </a:r>
            <a:r>
              <a:rPr lang="en-US" sz="2800" dirty="0">
                <a:latin typeface="Times New Roman" pitchFamily="18" charset="0"/>
                <a:cs typeface="Times New Roman" pitchFamily="18" charset="0"/>
              </a:rPr>
              <a:t>for preparation of the slide for mitotic plant cells</a:t>
            </a:r>
          </a:p>
          <a:p>
            <a:pPr marL="0" indent="0">
              <a:buNone/>
            </a:pP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4935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50490"/>
          </a:xfrm>
        </p:spPr>
        <p:txBody>
          <a:bodyPr>
            <a:normAutofit/>
          </a:bodyPr>
          <a:lstStyle/>
          <a:p>
            <a:pPr algn="l"/>
            <a:r>
              <a:rPr lang="en-US" sz="3600" dirty="0" smtClean="0">
                <a:solidFill>
                  <a:srgbClr val="FF0000"/>
                </a:solidFill>
                <a:latin typeface="Times New Roman" pitchFamily="18" charset="0"/>
                <a:cs typeface="Times New Roman" pitchFamily="18" charset="0"/>
              </a:rPr>
              <a:t>Points to be covered</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763000" cy="5791200"/>
          </a:xfrm>
        </p:spPr>
        <p:txBody>
          <a:bodyPr>
            <a:normAutofit/>
          </a:bodyPr>
          <a:lstStyle/>
          <a:p>
            <a:r>
              <a:rPr lang="en-US" sz="2800" dirty="0" smtClean="0">
                <a:latin typeface="Times New Roman" pitchFamily="18" charset="0"/>
                <a:cs typeface="Times New Roman" pitchFamily="18" charset="0"/>
              </a:rPr>
              <a:t>Mode of reproduction: Asexual and Sexual</a:t>
            </a:r>
          </a:p>
          <a:p>
            <a:r>
              <a:rPr lang="en-US" sz="2800" dirty="0" smtClean="0">
                <a:latin typeface="Times New Roman" pitchFamily="18" charset="0"/>
                <a:cs typeface="Times New Roman" pitchFamily="18" charset="0"/>
              </a:rPr>
              <a:t>Cell </a:t>
            </a:r>
            <a:r>
              <a:rPr lang="en-US" sz="2800" dirty="0">
                <a:latin typeface="Times New Roman" pitchFamily="18" charset="0"/>
                <a:cs typeface="Times New Roman" pitchFamily="18" charset="0"/>
              </a:rPr>
              <a:t>division</a:t>
            </a:r>
            <a:r>
              <a:rPr lang="en-US" sz="2800" dirty="0" smtClean="0">
                <a:latin typeface="Times New Roman" pitchFamily="18" charset="0"/>
                <a:cs typeface="Times New Roman" pitchFamily="18" charset="0"/>
              </a:rPr>
              <a:t>: Mitosis </a:t>
            </a:r>
            <a:r>
              <a:rPr lang="en-US" sz="2800" dirty="0">
                <a:latin typeface="Times New Roman" pitchFamily="18" charset="0"/>
                <a:cs typeface="Times New Roman" pitchFamily="18" charset="0"/>
              </a:rPr>
              <a:t>and </a:t>
            </a:r>
            <a:r>
              <a:rPr lang="en-US" sz="2800" dirty="0" smtClean="0">
                <a:latin typeface="Times New Roman" pitchFamily="18" charset="0"/>
                <a:cs typeface="Times New Roman" pitchFamily="18" charset="0"/>
              </a:rPr>
              <a:t>Meiosis</a:t>
            </a:r>
          </a:p>
          <a:p>
            <a:r>
              <a:rPr lang="en-US" sz="2800" dirty="0" smtClean="0">
                <a:latin typeface="Times New Roman" pitchFamily="18" charset="0"/>
                <a:cs typeface="Times New Roman" pitchFamily="18" charset="0"/>
              </a:rPr>
              <a:t>Difference between cell division in Prokaryotes and Eukaryotes</a:t>
            </a:r>
          </a:p>
          <a:p>
            <a:r>
              <a:rPr lang="en-US" sz="2800" dirty="0" smtClean="0">
                <a:latin typeface="Times New Roman" pitchFamily="18" charset="0"/>
                <a:cs typeface="Times New Roman" pitchFamily="18" charset="0"/>
              </a:rPr>
              <a:t>Cell cycle and phases: Interphase and M phase (P,M,A,T)</a:t>
            </a:r>
          </a:p>
          <a:p>
            <a:r>
              <a:rPr lang="en-US" sz="2800" dirty="0" smtClean="0">
                <a:latin typeface="Times New Roman" pitchFamily="18" charset="0"/>
                <a:cs typeface="Times New Roman" pitchFamily="18" charset="0"/>
              </a:rPr>
              <a:t>Uncontrolled cell division: </a:t>
            </a:r>
            <a:r>
              <a:rPr lang="en-US" sz="2800" dirty="0" smtClean="0">
                <a:latin typeface="Times New Roman" pitchFamily="18" charset="0"/>
                <a:cs typeface="Times New Roman" pitchFamily="18" charset="0"/>
              </a:rPr>
              <a:t>Cancer</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81507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0" y="962220"/>
            <a:ext cx="3810000" cy="4801314"/>
          </a:xfrm>
          <a:prstGeom prst="rect">
            <a:avLst/>
          </a:prstGeom>
          <a:noFill/>
          <a:ln>
            <a:solidFill>
              <a:schemeClr val="tx1"/>
            </a:solidFill>
          </a:ln>
        </p:spPr>
        <p:txBody>
          <a:bodyPr wrap="square" rtlCol="0">
            <a:spAutoFit/>
          </a:bodyPr>
          <a:lstStyle/>
          <a:p>
            <a:pPr algn="ctr"/>
            <a:r>
              <a:rPr lang="en-US" b="1" dirty="0">
                <a:solidFill>
                  <a:srgbClr val="FF0000"/>
                </a:solidFill>
                <a:latin typeface="Times New Roman" pitchFamily="18" charset="0"/>
                <a:cs typeface="Times New Roman" pitchFamily="18" charset="0"/>
              </a:rPr>
              <a:t>M phase: </a:t>
            </a:r>
          </a:p>
          <a:p>
            <a:pPr algn="ctr"/>
            <a:r>
              <a:rPr lang="en-US" b="1" dirty="0">
                <a:latin typeface="Times New Roman" pitchFamily="18" charset="0"/>
                <a:cs typeface="Times New Roman" pitchFamily="18" charset="0"/>
              </a:rPr>
              <a:t>The mitotic division phase which involves the division of the cell.</a:t>
            </a:r>
          </a:p>
          <a:p>
            <a:pPr algn="ctr"/>
            <a:r>
              <a:rPr lang="en-US" b="1" dirty="0">
                <a:solidFill>
                  <a:srgbClr val="FF0000"/>
                </a:solidFill>
                <a:latin typeface="Times New Roman" pitchFamily="18" charset="0"/>
                <a:cs typeface="Times New Roman" pitchFamily="18" charset="0"/>
              </a:rPr>
              <a:t>G0 phase: </a:t>
            </a:r>
          </a:p>
          <a:p>
            <a:pPr algn="ctr"/>
            <a:r>
              <a:rPr lang="en-US" b="1" dirty="0">
                <a:latin typeface="Times New Roman" pitchFamily="18" charset="0"/>
                <a:cs typeface="Times New Roman" pitchFamily="18" charset="0"/>
              </a:rPr>
              <a:t>Cells escapes division and undergoes differentiation</a:t>
            </a:r>
          </a:p>
          <a:p>
            <a:pPr algn="ctr"/>
            <a:r>
              <a:rPr lang="en-US" b="1" dirty="0">
                <a:solidFill>
                  <a:srgbClr val="FF0000"/>
                </a:solidFill>
                <a:latin typeface="Times New Roman" pitchFamily="18" charset="0"/>
                <a:cs typeface="Times New Roman" pitchFamily="18" charset="0"/>
              </a:rPr>
              <a:t>G1 phase: </a:t>
            </a:r>
          </a:p>
          <a:p>
            <a:pPr algn="ctr"/>
            <a:r>
              <a:rPr lang="en-US" b="1" dirty="0">
                <a:latin typeface="Times New Roman" pitchFamily="18" charset="0"/>
                <a:cs typeface="Times New Roman" pitchFamily="18" charset="0"/>
              </a:rPr>
              <a:t>Preparation for DNA synthesis</a:t>
            </a:r>
          </a:p>
          <a:p>
            <a:pPr algn="ctr"/>
            <a:r>
              <a:rPr lang="en-US" b="1" dirty="0">
                <a:solidFill>
                  <a:srgbClr val="FF0000"/>
                </a:solidFill>
                <a:latin typeface="Times New Roman" pitchFamily="18" charset="0"/>
                <a:cs typeface="Times New Roman" pitchFamily="18" charset="0"/>
              </a:rPr>
              <a:t>S phase: </a:t>
            </a:r>
          </a:p>
          <a:p>
            <a:pPr algn="ctr"/>
            <a:r>
              <a:rPr lang="en-US" b="1" dirty="0">
                <a:latin typeface="Times New Roman" pitchFamily="18" charset="0"/>
                <a:cs typeface="Times New Roman" pitchFamily="18" charset="0"/>
              </a:rPr>
              <a:t>DNA replication</a:t>
            </a:r>
          </a:p>
          <a:p>
            <a:pPr algn="ctr"/>
            <a:r>
              <a:rPr lang="en-US" b="1" dirty="0">
                <a:solidFill>
                  <a:srgbClr val="FF0000"/>
                </a:solidFill>
                <a:latin typeface="Times New Roman" pitchFamily="18" charset="0"/>
                <a:cs typeface="Times New Roman" pitchFamily="18" charset="0"/>
              </a:rPr>
              <a:t>G2 phase: </a:t>
            </a:r>
          </a:p>
          <a:p>
            <a:pPr algn="ctr"/>
            <a:r>
              <a:rPr lang="en-US" b="1" dirty="0">
                <a:latin typeface="Times New Roman" pitchFamily="18" charset="0"/>
                <a:cs typeface="Times New Roman" pitchFamily="18" charset="0"/>
              </a:rPr>
              <a:t>Preparation for </a:t>
            </a:r>
            <a:r>
              <a:rPr lang="en-US" b="1" dirty="0" smtClean="0">
                <a:latin typeface="Times New Roman" pitchFamily="18" charset="0"/>
                <a:cs typeface="Times New Roman" pitchFamily="18" charset="0"/>
              </a:rPr>
              <a:t>mitosis, ensures that it has everything required for division, else undergoes apoptosis (cell death)</a:t>
            </a:r>
            <a:endParaRPr lang="en-US" b="1" dirty="0" smtClean="0">
              <a:latin typeface="Times New Roman" pitchFamily="18" charset="0"/>
              <a:cs typeface="Times New Roman" pitchFamily="18" charset="0"/>
            </a:endParaRPr>
          </a:p>
          <a:p>
            <a:pPr algn="ctr"/>
            <a:endParaRPr lang="en-US" sz="1600" b="1" dirty="0"/>
          </a:p>
          <a:p>
            <a:pPr algn="ctr"/>
            <a:endParaRPr lang="en-US" sz="1600" b="1" dirty="0" smtClean="0"/>
          </a:p>
        </p:txBody>
      </p:sp>
      <p:pic>
        <p:nvPicPr>
          <p:cNvPr id="1030" name="Picture 6" descr="fig2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4422228" cy="42067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43000" y="500555"/>
            <a:ext cx="2971800" cy="461665"/>
          </a:xfrm>
          <a:prstGeom prst="rect">
            <a:avLst/>
          </a:prstGeom>
          <a:noFill/>
        </p:spPr>
        <p:txBody>
          <a:bodyPr wrap="square" rtlCol="0">
            <a:spAutoFit/>
          </a:bodyPr>
          <a:lstStyle/>
          <a:p>
            <a:r>
              <a:rPr lang="en-US" sz="2400" b="1" dirty="0" smtClean="0">
                <a:solidFill>
                  <a:schemeClr val="tx2">
                    <a:lumMod val="60000"/>
                    <a:lumOff val="40000"/>
                  </a:schemeClr>
                </a:solidFill>
                <a:latin typeface="Times New Roman" pitchFamily="18" charset="0"/>
                <a:cs typeface="Times New Roman" pitchFamily="18" charset="0"/>
              </a:rPr>
              <a:t>The Cell Cycle</a:t>
            </a:r>
            <a:endParaRPr lang="en-US" sz="2400" b="1" dirty="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0983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0"/>
            <a:ext cx="8382000" cy="6155531"/>
          </a:xfrm>
          <a:prstGeom prst="rect">
            <a:avLst/>
          </a:prstGeom>
          <a:noFill/>
        </p:spPr>
        <p:txBody>
          <a:bodyPr wrap="square" rtlCol="0">
            <a:spAutoFit/>
          </a:bodyPr>
          <a:lstStyle/>
          <a:p>
            <a:r>
              <a:rPr lang="en-US" sz="2000" dirty="0" smtClean="0">
                <a:solidFill>
                  <a:srgbClr val="FF0000"/>
                </a:solidFill>
                <a:latin typeface="Times New Roman" pitchFamily="18" charset="0"/>
                <a:cs typeface="Times New Roman" pitchFamily="18" charset="0"/>
              </a:rPr>
              <a:t>Cell division</a:t>
            </a:r>
            <a:r>
              <a:rPr lang="en-US" sz="2000" dirty="0" smtClean="0">
                <a:solidFill>
                  <a:srgbClr val="C00000"/>
                </a:solidFill>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u="sng" dirty="0" smtClean="0">
                <a:solidFill>
                  <a:srgbClr val="002060"/>
                </a:solidFill>
                <a:latin typeface="Times New Roman" pitchFamily="18" charset="0"/>
                <a:cs typeface="Times New Roman" pitchFamily="18" charset="0"/>
              </a:rPr>
              <a:t>Mitosis</a:t>
            </a:r>
            <a:r>
              <a:rPr lang="en-US" sz="2000" dirty="0" smtClean="0">
                <a:solidFill>
                  <a:srgbClr val="002060"/>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 Produces two daughter with the same number of </a:t>
            </a:r>
            <a:r>
              <a:rPr lang="en-US" sz="2000" dirty="0" smtClean="0">
                <a:latin typeface="Times New Roman" pitchFamily="18" charset="0"/>
                <a:cs typeface="Times New Roman" pitchFamily="18" charset="0"/>
              </a:rPr>
              <a:t>chromosomes, occurs in somatic cells of the body.</a:t>
            </a:r>
            <a:endParaRPr lang="en-US" sz="2000" dirty="0" smtClean="0">
              <a:latin typeface="Times New Roman" pitchFamily="18" charset="0"/>
              <a:cs typeface="Times New Roman" pitchFamily="18" charset="0"/>
            </a:endParaRPr>
          </a:p>
          <a:p>
            <a:r>
              <a:rPr lang="en-US" sz="2000" u="sng" dirty="0" smtClean="0">
                <a:solidFill>
                  <a:srgbClr val="002060"/>
                </a:solidFill>
                <a:latin typeface="Times New Roman" pitchFamily="18" charset="0"/>
                <a:cs typeface="Times New Roman" pitchFamily="18" charset="0"/>
              </a:rPr>
              <a:t>Meiosis</a:t>
            </a:r>
            <a:r>
              <a:rPr lang="en-US" sz="2000" dirty="0" smtClean="0">
                <a:latin typeface="Times New Roman" pitchFamily="18" charset="0"/>
                <a:cs typeface="Times New Roman" pitchFamily="18" charset="0"/>
              </a:rPr>
              <a:t>: Reduction </a:t>
            </a:r>
            <a:r>
              <a:rPr lang="en-US" sz="2000" dirty="0" smtClean="0">
                <a:latin typeface="Times New Roman" pitchFamily="18" charset="0"/>
                <a:cs typeface="Times New Roman" pitchFamily="18" charset="0"/>
              </a:rPr>
              <a:t>division; produces </a:t>
            </a:r>
            <a:r>
              <a:rPr lang="en-US" sz="2000" dirty="0" smtClean="0">
                <a:latin typeface="Times New Roman" pitchFamily="18" charset="0"/>
                <a:cs typeface="Times New Roman" pitchFamily="18" charset="0"/>
              </a:rPr>
              <a:t>progeny cells with the one half the genetic content and number of chromosome as parent cell. Produces </a:t>
            </a:r>
            <a:r>
              <a:rPr lang="en-US" sz="2000" dirty="0" smtClean="0">
                <a:latin typeface="Times New Roman" pitchFamily="18" charset="0"/>
                <a:cs typeface="Times New Roman" pitchFamily="18" charset="0"/>
              </a:rPr>
              <a:t>gametes/spores. (2n to n)</a:t>
            </a:r>
            <a:endParaRPr lang="en-US" sz="2000" dirty="0" smtClean="0">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Stages of cell </a:t>
            </a:r>
            <a:r>
              <a:rPr lang="en-US" sz="2000" dirty="0" smtClean="0">
                <a:solidFill>
                  <a:srgbClr val="FF0000"/>
                </a:solidFill>
                <a:latin typeface="Times New Roman" pitchFamily="18" charset="0"/>
                <a:cs typeface="Times New Roman" pitchFamily="18" charset="0"/>
              </a:rPr>
              <a:t>division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3" name="Picture 2" descr="http://www2.le.ac.uk/departments/genetics/vgec/diagrams/38%20mitotis%20phases.jpg"/>
          <p:cNvPicPr>
            <a:picLocks noChangeAspect="1" noChangeArrowheads="1"/>
          </p:cNvPicPr>
          <p:nvPr/>
        </p:nvPicPr>
        <p:blipFill>
          <a:blip r:embed="rId2" cstate="print"/>
          <a:srcRect/>
          <a:stretch>
            <a:fillRect/>
          </a:stretch>
        </p:blipFill>
        <p:spPr bwMode="auto">
          <a:xfrm>
            <a:off x="838200" y="2667000"/>
            <a:ext cx="6781800" cy="4038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680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8915400" cy="6832640"/>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Stages of cell </a:t>
            </a:r>
            <a:r>
              <a:rPr lang="en-US" sz="2400" dirty="0" smtClean="0">
                <a:solidFill>
                  <a:srgbClr val="FF0000"/>
                </a:solidFill>
                <a:latin typeface="Times New Roman" pitchFamily="18" charset="0"/>
                <a:cs typeface="Times New Roman" pitchFamily="18" charset="0"/>
              </a:rPr>
              <a:t>division (Contd..)</a:t>
            </a:r>
            <a:endParaRPr lang="en-US" sz="2400" dirty="0">
              <a:solidFill>
                <a:srgbClr val="FF0000"/>
              </a:solidFill>
              <a:latin typeface="Times New Roman" pitchFamily="18" charset="0"/>
              <a:cs typeface="Times New Roman" pitchFamily="18" charset="0"/>
            </a:endParaRPr>
          </a:p>
          <a:p>
            <a:r>
              <a:rPr lang="en-US" b="1" dirty="0" smtClean="0">
                <a:solidFill>
                  <a:schemeClr val="tx2">
                    <a:lumMod val="60000"/>
                    <a:lumOff val="40000"/>
                  </a:schemeClr>
                </a:solidFill>
                <a:latin typeface="Times New Roman" pitchFamily="18" charset="0"/>
                <a:cs typeface="Times New Roman" pitchFamily="18" charset="0"/>
              </a:rPr>
              <a:t>Prophase</a:t>
            </a:r>
            <a:endParaRPr lang="en-US" b="1" dirty="0">
              <a:solidFill>
                <a:schemeClr val="tx2">
                  <a:lumMod val="60000"/>
                  <a:lumOff val="40000"/>
                </a:schemeClr>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Early in chromatin </a:t>
            </a:r>
            <a:r>
              <a:rPr lang="en-US" dirty="0" smtClean="0">
                <a:latin typeface="Times New Roman" pitchFamily="18" charset="0"/>
                <a:cs typeface="Times New Roman" pitchFamily="18" charset="0"/>
              </a:rPr>
              <a:t>fibers </a:t>
            </a:r>
            <a:r>
              <a:rPr lang="en-US" dirty="0">
                <a:latin typeface="Times New Roman" pitchFamily="18" charset="0"/>
                <a:cs typeface="Times New Roman" pitchFamily="18" charset="0"/>
              </a:rPr>
              <a:t>shorten into chromosomes that are visible under a light microscope. (Each prophase chromosome consists of a pair of identical double-stranded chromatids.)</a:t>
            </a:r>
          </a:p>
          <a:p>
            <a:r>
              <a:rPr lang="en-US" dirty="0">
                <a:latin typeface="Times New Roman" pitchFamily="18" charset="0"/>
                <a:cs typeface="Times New Roman" pitchFamily="18" charset="0"/>
              </a:rPr>
              <a:t>Later in prophase, the nucleolus disappears, the nuclear envelope breaks down, and the two centrosomes begin to form the </a:t>
            </a:r>
            <a:r>
              <a:rPr lang="en-US" b="1" dirty="0">
                <a:latin typeface="Times New Roman" pitchFamily="18" charset="0"/>
                <a:cs typeface="Times New Roman" pitchFamily="18" charset="0"/>
              </a:rPr>
              <a:t>mitotic spindle</a:t>
            </a:r>
            <a:r>
              <a:rPr lang="en-US" dirty="0">
                <a:latin typeface="Times New Roman" pitchFamily="18" charset="0"/>
                <a:cs typeface="Times New Roman" pitchFamily="18" charset="0"/>
              </a:rPr>
              <a:t> (which is an assembly of </a:t>
            </a:r>
            <a:r>
              <a:rPr lang="en-US" dirty="0" smtClean="0">
                <a:latin typeface="Times New Roman" pitchFamily="18" charset="0"/>
                <a:cs typeface="Times New Roman" pitchFamily="18" charset="0"/>
              </a:rPr>
              <a:t>microtubules, which </a:t>
            </a:r>
            <a:r>
              <a:rPr lang="en-US" dirty="0">
                <a:latin typeface="Times New Roman" pitchFamily="18" charset="0"/>
                <a:cs typeface="Times New Roman" pitchFamily="18" charset="0"/>
              </a:rPr>
              <a:t>are components of the cytoskeleton).</a:t>
            </a:r>
          </a:p>
          <a:p>
            <a:r>
              <a:rPr lang="en-US" dirty="0">
                <a:latin typeface="Times New Roman" pitchFamily="18" charset="0"/>
                <a:cs typeface="Times New Roman" pitchFamily="18" charset="0"/>
              </a:rPr>
              <a:t>As the microtubules extend in length between the centrosomes, the centrosomes are pushed to opposite "poles" (extremes) of the cell.</a:t>
            </a:r>
          </a:p>
          <a:p>
            <a:r>
              <a:rPr lang="en-US" dirty="0">
                <a:latin typeface="Times New Roman" pitchFamily="18" charset="0"/>
                <a:cs typeface="Times New Roman" pitchFamily="18" charset="0"/>
              </a:rPr>
              <a:t>Eventually, the spindle extends between two opposite poles of the </a:t>
            </a:r>
            <a:r>
              <a:rPr lang="en-US" dirty="0" smtClean="0">
                <a:latin typeface="Times New Roman" pitchFamily="18" charset="0"/>
                <a:cs typeface="Times New Roman" pitchFamily="18" charset="0"/>
              </a:rPr>
              <a:t>cell</a:t>
            </a:r>
          </a:p>
          <a:p>
            <a:r>
              <a:rPr lang="en-US" b="1" dirty="0">
                <a:solidFill>
                  <a:schemeClr val="tx2">
                    <a:lumMod val="60000"/>
                    <a:lumOff val="40000"/>
                  </a:schemeClr>
                </a:solidFill>
                <a:latin typeface="Times New Roman" pitchFamily="18" charset="0"/>
                <a:cs typeface="Times New Roman" pitchFamily="18" charset="0"/>
              </a:rPr>
              <a:t>Metaphase</a:t>
            </a:r>
            <a:endParaRPr lang="en-US" dirty="0">
              <a:solidFill>
                <a:schemeClr val="tx2">
                  <a:lumMod val="60000"/>
                  <a:lumOff val="40000"/>
                </a:schemeClr>
              </a:solidFill>
              <a:latin typeface="Times New Roman" pitchFamily="18" charset="0"/>
              <a:cs typeface="Times New Roman" pitchFamily="18" charset="0"/>
            </a:endParaRPr>
          </a:p>
          <a:p>
            <a:r>
              <a:rPr lang="en-US" dirty="0">
                <a:latin typeface="Times New Roman" pitchFamily="18" charset="0"/>
                <a:cs typeface="Times New Roman" pitchFamily="18" charset="0"/>
              </a:rPr>
              <a:t>Metaphase is characterized by the "</a:t>
            </a:r>
            <a:r>
              <a:rPr lang="en-US" b="1" dirty="0">
                <a:latin typeface="Times New Roman" pitchFamily="18" charset="0"/>
                <a:cs typeface="Times New Roman" pitchFamily="18" charset="0"/>
              </a:rPr>
              <a:t>metaphase plate</a:t>
            </a:r>
            <a:r>
              <a:rPr lang="en-US" dirty="0">
                <a:latin typeface="Times New Roman" pitchFamily="18" charset="0"/>
                <a:cs typeface="Times New Roman" pitchFamily="18" charset="0"/>
              </a:rPr>
              <a:t>". This is a mid-point region within the cell that is formed/defined by the centromeres of the chromatid pairs aligning along the microtubules at the </a:t>
            </a:r>
            <a:r>
              <a:rPr lang="en-US" dirty="0" smtClean="0">
                <a:latin typeface="Times New Roman" pitchFamily="18" charset="0"/>
                <a:cs typeface="Times New Roman" pitchFamily="18" charset="0"/>
              </a:rPr>
              <a:t>center </a:t>
            </a:r>
            <a:r>
              <a:rPr lang="en-US" dirty="0">
                <a:latin typeface="Times New Roman" pitchFamily="18" charset="0"/>
                <a:cs typeface="Times New Roman" pitchFamily="18" charset="0"/>
              </a:rPr>
              <a:t>of the </a:t>
            </a:r>
            <a:r>
              <a:rPr lang="en-US" dirty="0" smtClean="0">
                <a:latin typeface="Times New Roman" pitchFamily="18" charset="0"/>
                <a:cs typeface="Times New Roman" pitchFamily="18" charset="0"/>
              </a:rPr>
              <a:t>mitotic </a:t>
            </a:r>
            <a:r>
              <a:rPr lang="en-US" dirty="0">
                <a:latin typeface="Times New Roman" pitchFamily="18" charset="0"/>
                <a:cs typeface="Times New Roman" pitchFamily="18" charset="0"/>
              </a:rPr>
              <a:t>spindle.</a:t>
            </a:r>
          </a:p>
          <a:p>
            <a:r>
              <a:rPr lang="en-US" b="1" dirty="0" smtClean="0">
                <a:solidFill>
                  <a:schemeClr val="tx2">
                    <a:lumMod val="60000"/>
                    <a:lumOff val="40000"/>
                  </a:schemeClr>
                </a:solidFill>
                <a:latin typeface="Times New Roman" pitchFamily="18" charset="0"/>
                <a:cs typeface="Times New Roman" pitchFamily="18" charset="0"/>
              </a:rPr>
              <a:t>Anaphase</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centromeres split </a:t>
            </a:r>
            <a:r>
              <a:rPr lang="en-US" dirty="0" smtClean="0">
                <a:latin typeface="Times New Roman" pitchFamily="18" charset="0"/>
                <a:cs typeface="Times New Roman" pitchFamily="18" charset="0"/>
              </a:rPr>
              <a:t>separating </a:t>
            </a:r>
            <a:r>
              <a:rPr lang="en-US" dirty="0">
                <a:latin typeface="Times New Roman" pitchFamily="18" charset="0"/>
                <a:cs typeface="Times New Roman" pitchFamily="18" charset="0"/>
              </a:rPr>
              <a:t>the two members of each chromatid pair - which then move to the opposite poles of the cell: </a:t>
            </a:r>
            <a:r>
              <a:rPr lang="en-US" b="1" dirty="0">
                <a:latin typeface="Times New Roman" pitchFamily="18" charset="0"/>
                <a:cs typeface="Times New Roman" pitchFamily="18" charset="0"/>
              </a:rPr>
              <a:t>When they are </a:t>
            </a:r>
            <a:r>
              <a:rPr lang="en-US" b="1" dirty="0" smtClean="0">
                <a:latin typeface="Times New Roman" pitchFamily="18" charset="0"/>
                <a:cs typeface="Times New Roman" pitchFamily="18" charset="0"/>
              </a:rPr>
              <a:t>separated </a:t>
            </a:r>
            <a:r>
              <a:rPr lang="en-US" b="1" dirty="0">
                <a:latin typeface="Times New Roman" pitchFamily="18" charset="0"/>
                <a:cs typeface="Times New Roman" pitchFamily="18" charset="0"/>
              </a:rPr>
              <a:t>the chromatids are called chromosomes</a:t>
            </a:r>
            <a:r>
              <a:rPr lang="en-US" dirty="0" smtClean="0">
                <a:latin typeface="Times New Roman" pitchFamily="18" charset="0"/>
                <a:cs typeface="Times New Roman" pitchFamily="18" charset="0"/>
              </a:rPr>
              <a:t>.</a:t>
            </a:r>
          </a:p>
          <a:p>
            <a:r>
              <a:rPr lang="en-US" b="1" dirty="0" err="1">
                <a:solidFill>
                  <a:schemeClr val="tx2">
                    <a:lumMod val="60000"/>
                    <a:lumOff val="40000"/>
                  </a:schemeClr>
                </a:solidFill>
                <a:latin typeface="Times New Roman" pitchFamily="18" charset="0"/>
                <a:cs typeface="Times New Roman" pitchFamily="18" charset="0"/>
              </a:rPr>
              <a:t>Telophase</a:t>
            </a:r>
            <a:r>
              <a:rPr lang="en-US" b="1" dirty="0">
                <a:solidFill>
                  <a:schemeClr val="tx2">
                    <a:lumMod val="60000"/>
                    <a:lumOff val="40000"/>
                  </a:schemeClr>
                </a:solidFill>
                <a:latin typeface="Times New Roman" pitchFamily="18" charset="0"/>
                <a:cs typeface="Times New Roman" pitchFamily="18" charset="0"/>
              </a:rPr>
              <a:t> </a:t>
            </a:r>
            <a:endParaRPr lang="en-US" b="1" dirty="0" smtClean="0">
              <a:solidFill>
                <a:schemeClr val="tx2">
                  <a:lumMod val="60000"/>
                  <a:lumOff val="40000"/>
                </a:schemeClr>
              </a:solidFill>
              <a:latin typeface="Times New Roman" pitchFamily="18" charset="0"/>
              <a:cs typeface="Times New Roman" pitchFamily="18" charset="0"/>
            </a:endParaRPr>
          </a:p>
          <a:p>
            <a:r>
              <a:rPr lang="en-US" dirty="0" smtClean="0">
                <a:solidFill>
                  <a:srgbClr val="000000"/>
                </a:solidFill>
                <a:latin typeface="Times New Roman" pitchFamily="18" charset="0"/>
                <a:cs typeface="Times New Roman" pitchFamily="18" charset="0"/>
              </a:rPr>
              <a:t>begins </a:t>
            </a:r>
            <a:r>
              <a:rPr lang="en-US" dirty="0">
                <a:solidFill>
                  <a:srgbClr val="000000"/>
                </a:solidFill>
                <a:latin typeface="Times New Roman" pitchFamily="18" charset="0"/>
                <a:cs typeface="Times New Roman" pitchFamily="18" charset="0"/>
              </a:rPr>
              <a:t>after the chromosomal movement </a:t>
            </a:r>
            <a:r>
              <a:rPr lang="en-US" dirty="0" smtClean="0">
                <a:solidFill>
                  <a:srgbClr val="000000"/>
                </a:solidFill>
                <a:latin typeface="Times New Roman" pitchFamily="18" charset="0"/>
                <a:cs typeface="Times New Roman" pitchFamily="18" charset="0"/>
              </a:rPr>
              <a:t>stops. The </a:t>
            </a:r>
            <a:r>
              <a:rPr lang="en-US" dirty="0">
                <a:solidFill>
                  <a:srgbClr val="000000"/>
                </a:solidFill>
                <a:latin typeface="Times New Roman" pitchFamily="18" charset="0"/>
                <a:cs typeface="Times New Roman" pitchFamily="18" charset="0"/>
              </a:rPr>
              <a:t>identical sets of chromosomes - which are by this stage at opposite poles of the cell, uncoil and revert to the long, thin, thread-like chromatin </a:t>
            </a:r>
            <a:r>
              <a:rPr lang="en-US" dirty="0" smtClean="0">
                <a:solidFill>
                  <a:srgbClr val="000000"/>
                </a:solidFill>
                <a:latin typeface="Times New Roman" pitchFamily="18" charset="0"/>
                <a:cs typeface="Times New Roman" pitchFamily="18" charset="0"/>
              </a:rPr>
              <a:t>form. A </a:t>
            </a:r>
            <a:r>
              <a:rPr lang="en-US" dirty="0">
                <a:solidFill>
                  <a:srgbClr val="000000"/>
                </a:solidFill>
                <a:latin typeface="Times New Roman" pitchFamily="18" charset="0"/>
                <a:cs typeface="Times New Roman" pitchFamily="18" charset="0"/>
              </a:rPr>
              <a:t>new nuclear envelope forms around each chromatin </a:t>
            </a:r>
            <a:r>
              <a:rPr lang="en-US" dirty="0" smtClean="0">
                <a:solidFill>
                  <a:srgbClr val="000000"/>
                </a:solidFill>
                <a:latin typeface="Times New Roman" pitchFamily="18" charset="0"/>
                <a:cs typeface="Times New Roman" pitchFamily="18" charset="0"/>
              </a:rPr>
              <a:t>mass</a:t>
            </a:r>
            <a:r>
              <a:rPr lang="en-US" dirty="0" smtClean="0">
                <a:solidFill>
                  <a:srgbClr val="000000"/>
                </a:solidFill>
                <a:latin typeface="Times New Roman" pitchFamily="18" charset="0"/>
                <a:cs typeface="Times New Roman" pitchFamily="18" charset="0"/>
              </a:rPr>
              <a:t>. Nucleoli </a:t>
            </a:r>
            <a:r>
              <a:rPr lang="en-US" dirty="0" smtClean="0">
                <a:solidFill>
                  <a:srgbClr val="000000"/>
                </a:solidFill>
                <a:latin typeface="Times New Roman" pitchFamily="18" charset="0"/>
                <a:cs typeface="Times New Roman" pitchFamily="18" charset="0"/>
              </a:rPr>
              <a:t>reappear. Eventually </a:t>
            </a:r>
            <a:r>
              <a:rPr lang="en-US" dirty="0">
                <a:solidFill>
                  <a:srgbClr val="000000"/>
                </a:solidFill>
                <a:latin typeface="Times New Roman" pitchFamily="18" charset="0"/>
                <a:cs typeface="Times New Roman" pitchFamily="18" charset="0"/>
              </a:rPr>
              <a:t>the </a:t>
            </a:r>
            <a:r>
              <a:rPr lang="en-US" dirty="0" smtClean="0">
                <a:solidFill>
                  <a:srgbClr val="000000"/>
                </a:solidFill>
                <a:latin typeface="Times New Roman" pitchFamily="18" charset="0"/>
                <a:cs typeface="Times New Roman" pitchFamily="18" charset="0"/>
              </a:rPr>
              <a:t>mitotic </a:t>
            </a:r>
            <a:r>
              <a:rPr lang="en-US" dirty="0">
                <a:solidFill>
                  <a:srgbClr val="000000"/>
                </a:solidFill>
                <a:latin typeface="Times New Roman" pitchFamily="18" charset="0"/>
                <a:cs typeface="Times New Roman" pitchFamily="18" charset="0"/>
              </a:rPr>
              <a:t>spindle </a:t>
            </a:r>
            <a:r>
              <a:rPr lang="en-US" dirty="0" smtClean="0">
                <a:solidFill>
                  <a:srgbClr val="000000"/>
                </a:solidFill>
                <a:latin typeface="Times New Roman" pitchFamily="18" charset="0"/>
                <a:cs typeface="Times New Roman" pitchFamily="18" charset="0"/>
              </a:rPr>
              <a:t>breaks-up.</a:t>
            </a:r>
            <a:endParaRPr lang="en-US" dirty="0">
              <a:solidFill>
                <a:srgbClr val="000000"/>
              </a:solidFill>
              <a:latin typeface="Arial"/>
            </a:endParaRPr>
          </a:p>
          <a:p>
            <a:endParaRPr lang="en-US" dirty="0">
              <a:solidFill>
                <a:srgbClr val="000000"/>
              </a:solidFill>
              <a:latin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822301458"/>
              </p:ext>
            </p:extLst>
          </p:nvPr>
        </p:nvGraphicFramePr>
        <p:xfrm>
          <a:off x="7162800" y="6654362"/>
          <a:ext cx="8229600" cy="190500"/>
        </p:xfrm>
        <a:graphic>
          <a:graphicData uri="http://schemas.openxmlformats.org/drawingml/2006/table">
            <a:tbl>
              <a:tblPr/>
              <a:tblGrid>
                <a:gridCol w="8229600">
                  <a:extLst>
                    <a:ext uri="{9D8B030D-6E8A-4147-A177-3AD203B41FA5}">
                      <a16:colId xmlns:a16="http://schemas.microsoft.com/office/drawing/2014/main" val="20000"/>
                    </a:ext>
                  </a:extLst>
                </a:gridCol>
              </a:tblGrid>
              <a:tr h="0">
                <a:tc>
                  <a:txBody>
                    <a:bodyPr/>
                    <a:lstStyle/>
                    <a:p>
                      <a:pPr algn="l">
                        <a:buFont typeface="Arial"/>
                        <a:buChar char="•"/>
                      </a:pPr>
                      <a:endParaRPr lang="en-US" sz="1000" b="0" dirty="0">
                        <a:solidFill>
                          <a:srgbClr val="000000"/>
                        </a:solidFill>
                        <a:effectLst/>
                        <a:latin typeface="Arial"/>
                      </a:endParaRPr>
                    </a:p>
                  </a:txBody>
                  <a:tcPr marL="19050" marR="19050" marT="19050" marB="19050">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063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7856954"/>
              </p:ext>
            </p:extLst>
          </p:nvPr>
        </p:nvGraphicFramePr>
        <p:xfrm>
          <a:off x="762000" y="1341821"/>
          <a:ext cx="7620000" cy="5003800"/>
        </p:xfrm>
        <a:graphic>
          <a:graphicData uri="http://schemas.openxmlformats.org/drawingml/2006/table">
            <a:tbl>
              <a:tblPr firstRow="1" bandRow="1">
                <a:tableStyleId>{5C22544A-7EE6-4342-B048-85BDC9FD1C3A}</a:tableStyleId>
              </a:tblPr>
              <a:tblGrid>
                <a:gridCol w="3697941">
                  <a:extLst>
                    <a:ext uri="{9D8B030D-6E8A-4147-A177-3AD203B41FA5}">
                      <a16:colId xmlns:a16="http://schemas.microsoft.com/office/drawing/2014/main" val="20000"/>
                    </a:ext>
                  </a:extLst>
                </a:gridCol>
                <a:gridCol w="3922059">
                  <a:extLst>
                    <a:ext uri="{9D8B030D-6E8A-4147-A177-3AD203B41FA5}">
                      <a16:colId xmlns:a16="http://schemas.microsoft.com/office/drawing/2014/main" val="20001"/>
                    </a:ext>
                  </a:extLst>
                </a:gridCol>
              </a:tblGrid>
              <a:tr h="1057183">
                <a:tc>
                  <a:txBody>
                    <a:bodyPr/>
                    <a:lstStyle/>
                    <a:p>
                      <a:r>
                        <a:rPr lang="en-US" sz="2000" b="1" dirty="0" smtClean="0">
                          <a:latin typeface="Times New Roman" panose="02020603050405020304" pitchFamily="18" charset="0"/>
                          <a:cs typeface="Times New Roman" panose="02020603050405020304" pitchFamily="18" charset="0"/>
                        </a:rPr>
                        <a:t>Mitosis in Animal</a:t>
                      </a:r>
                      <a:r>
                        <a:rPr lang="en-US" sz="2000" b="1" baseline="0" dirty="0" smtClean="0">
                          <a:latin typeface="Times New Roman" panose="02020603050405020304" pitchFamily="18" charset="0"/>
                          <a:cs typeface="Times New Roman" panose="02020603050405020304" pitchFamily="18" charset="0"/>
                        </a:rPr>
                        <a:t> cell</a:t>
                      </a:r>
                      <a:endParaRPr lang="en-US" sz="2000" b="1"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Mitosis in Plant</a:t>
                      </a:r>
                      <a:r>
                        <a:rPr lang="en-US" sz="2000" baseline="0" dirty="0" smtClean="0">
                          <a:latin typeface="Times New Roman" panose="02020603050405020304" pitchFamily="18" charset="0"/>
                          <a:cs typeface="Times New Roman" panose="02020603050405020304" pitchFamily="18" charset="0"/>
                        </a:rPr>
                        <a:t> cell</a:t>
                      </a:r>
                      <a:endParaRPr lang="en-US" sz="20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0"/>
                  </a:ext>
                </a:extLst>
              </a:tr>
              <a:tr h="576645">
                <a:tc>
                  <a:txBody>
                    <a:bodyPr/>
                    <a:lstStyle/>
                    <a:p>
                      <a:r>
                        <a:rPr lang="en-US" dirty="0" smtClean="0">
                          <a:latin typeface="Times New Roman" panose="02020603050405020304" pitchFamily="18" charset="0"/>
                          <a:cs typeface="Times New Roman" panose="02020603050405020304" pitchFamily="18" charset="0"/>
                        </a:rPr>
                        <a:t>Centrioles</a:t>
                      </a:r>
                      <a:r>
                        <a:rPr lang="en-US" baseline="0" dirty="0" smtClean="0">
                          <a:latin typeface="Times New Roman" panose="02020603050405020304" pitchFamily="18" charset="0"/>
                          <a:cs typeface="Times New Roman" panose="02020603050405020304" pitchFamily="18" charset="0"/>
                        </a:rPr>
                        <a:t> are involved</a:t>
                      </a:r>
                      <a:endParaRPr lang="en-US"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r>
                        <a:rPr lang="en-US" dirty="0" err="1" smtClean="0">
                          <a:latin typeface="Times New Roman" panose="02020603050405020304" pitchFamily="18" charset="0"/>
                          <a:cs typeface="Times New Roman" panose="02020603050405020304" pitchFamily="18" charset="0"/>
                        </a:rPr>
                        <a:t>Centioles</a:t>
                      </a:r>
                      <a:r>
                        <a:rPr lang="en-US" dirty="0" smtClean="0">
                          <a:latin typeface="Times New Roman" panose="02020603050405020304" pitchFamily="18" charset="0"/>
                          <a:cs typeface="Times New Roman" panose="02020603050405020304" pitchFamily="18" charset="0"/>
                        </a:rPr>
                        <a:t> are absent</a:t>
                      </a:r>
                      <a:endParaRPr lang="en-US"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1"/>
                  </a:ext>
                </a:extLst>
              </a:tr>
              <a:tr h="576645">
                <a:tc>
                  <a:txBody>
                    <a:bodyPr/>
                    <a:lstStyle/>
                    <a:p>
                      <a:r>
                        <a:rPr lang="en-US" dirty="0" smtClean="0">
                          <a:latin typeface="Times New Roman" panose="02020603050405020304" pitchFamily="18" charset="0"/>
                          <a:cs typeface="Times New Roman" panose="02020603050405020304" pitchFamily="18" charset="0"/>
                        </a:rPr>
                        <a:t>Asters are</a:t>
                      </a:r>
                      <a:r>
                        <a:rPr lang="en-US" baseline="0" dirty="0" smtClean="0">
                          <a:latin typeface="Times New Roman" panose="02020603050405020304" pitchFamily="18" charset="0"/>
                          <a:cs typeface="Times New Roman" panose="02020603050405020304" pitchFamily="18" charset="0"/>
                        </a:rPr>
                        <a:t> formed</a:t>
                      </a:r>
                      <a:endParaRPr lang="en-US"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r>
                        <a:rPr lang="en-US" dirty="0" smtClean="0">
                          <a:latin typeface="Times New Roman" panose="02020603050405020304" pitchFamily="18" charset="0"/>
                          <a:cs typeface="Times New Roman" panose="02020603050405020304" pitchFamily="18" charset="0"/>
                        </a:rPr>
                        <a:t>No aster</a:t>
                      </a:r>
                      <a:r>
                        <a:rPr lang="en-US" baseline="0" dirty="0" smtClean="0">
                          <a:latin typeface="Times New Roman" panose="02020603050405020304" pitchFamily="18" charset="0"/>
                          <a:cs typeface="Times New Roman" panose="02020603050405020304" pitchFamily="18" charset="0"/>
                        </a:rPr>
                        <a:t> formation</a:t>
                      </a:r>
                      <a:endParaRPr lang="en-US"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2"/>
                  </a:ext>
                </a:extLst>
              </a:tr>
              <a:tr h="1009128">
                <a:tc>
                  <a:txBody>
                    <a:bodyPr/>
                    <a:lstStyle/>
                    <a:p>
                      <a:r>
                        <a:rPr lang="en-US" dirty="0" smtClean="0">
                          <a:latin typeface="Times New Roman" panose="02020603050405020304" pitchFamily="18" charset="0"/>
                          <a:cs typeface="Times New Roman" panose="02020603050405020304" pitchFamily="18" charset="0"/>
                        </a:rPr>
                        <a:t>Occurs in tissues  throughout the body </a:t>
                      </a:r>
                      <a:endParaRPr lang="en-US"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tc>
                  <a:txBody>
                    <a:bodyPr/>
                    <a:lstStyle/>
                    <a:p>
                      <a:r>
                        <a:rPr lang="en-US" dirty="0" smtClean="0">
                          <a:latin typeface="Times New Roman" panose="02020603050405020304" pitchFamily="18" charset="0"/>
                          <a:cs typeface="Times New Roman" panose="02020603050405020304" pitchFamily="18" charset="0"/>
                        </a:rPr>
                        <a:t>Occurs mainly in the meristems</a:t>
                      </a:r>
                      <a:endParaRPr lang="en-US"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3"/>
                  </a:ext>
                </a:extLst>
              </a:tr>
              <a:tr h="1784199">
                <a:tc>
                  <a:txBody>
                    <a:bodyPr/>
                    <a:lstStyle/>
                    <a:p>
                      <a:r>
                        <a:rPr lang="en-US" dirty="0" smtClean="0">
                          <a:latin typeface="Times New Roman" panose="02020603050405020304" pitchFamily="18" charset="0"/>
                          <a:cs typeface="Times New Roman" panose="02020603050405020304" pitchFamily="18" charset="0"/>
                        </a:rPr>
                        <a:t>Cytokinesis occurs through formation</a:t>
                      </a:r>
                      <a:r>
                        <a:rPr lang="en-US" baseline="0" dirty="0" smtClean="0">
                          <a:latin typeface="Times New Roman" panose="02020603050405020304" pitchFamily="18" charset="0"/>
                          <a:cs typeface="Times New Roman" panose="02020603050405020304" pitchFamily="18" charset="0"/>
                        </a:rPr>
                        <a:t> of cell furrow in cytoplasm</a:t>
                      </a:r>
                    </a:p>
                  </a:txBody>
                  <a:tcPr>
                    <a:solidFill>
                      <a:schemeClr val="accent6">
                        <a:lumMod val="60000"/>
                        <a:lumOff val="40000"/>
                      </a:schemeClr>
                    </a:solidFill>
                  </a:tcPr>
                </a:tc>
                <a:tc>
                  <a:txBody>
                    <a:bodyPr/>
                    <a:lstStyle/>
                    <a:p>
                      <a:r>
                        <a:rPr lang="en-US" dirty="0" smtClean="0">
                          <a:latin typeface="Times New Roman" panose="02020603050405020304" pitchFamily="18" charset="0"/>
                          <a:cs typeface="Times New Roman" panose="02020603050405020304" pitchFamily="18" charset="0"/>
                        </a:rPr>
                        <a:t>Cytokinesis occurs through formation</a:t>
                      </a:r>
                      <a:r>
                        <a:rPr lang="en-US" baseline="0" dirty="0" smtClean="0">
                          <a:latin typeface="Times New Roman" panose="02020603050405020304" pitchFamily="18" charset="0"/>
                          <a:cs typeface="Times New Roman" panose="02020603050405020304" pitchFamily="18" charset="0"/>
                        </a:rPr>
                        <a:t> of cell plate</a:t>
                      </a:r>
                      <a:endParaRPr lang="en-US" dirty="0">
                        <a:latin typeface="Times New Roman" panose="02020603050405020304" pitchFamily="18"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762000" y="606154"/>
            <a:ext cx="79248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Differences between mitosis in plant and Animal cell</a:t>
            </a:r>
            <a:endParaRPr lang="en-US" sz="2800" dirty="0">
              <a:solidFill>
                <a:srgbClr val="FF0000"/>
              </a:solidFill>
              <a:latin typeface="Times New Roman" pitchFamily="18" charset="0"/>
              <a:cs typeface="Times New Roman" pitchFamily="18" charset="0"/>
            </a:endParaRPr>
          </a:p>
        </p:txBody>
      </p:sp>
      <p:pic>
        <p:nvPicPr>
          <p:cNvPr id="4098" name="Picture 2" descr="C:\Users\admin\Desktop\fig02_02b_lrg.jpg"/>
          <p:cNvPicPr>
            <a:picLocks noChangeAspect="1" noChangeArrowheads="1"/>
          </p:cNvPicPr>
          <p:nvPr/>
        </p:nvPicPr>
        <p:blipFill rotWithShape="1">
          <a:blip r:embed="rId2">
            <a:extLst>
              <a:ext uri="{28A0092B-C50C-407E-A947-70E740481C1C}">
                <a14:useLocalDpi xmlns:a14="http://schemas.microsoft.com/office/drawing/2010/main" val="0"/>
              </a:ext>
            </a:extLst>
          </a:blip>
          <a:srcRect l="27291" t="50000" r="21032" b="7586"/>
          <a:stretch/>
        </p:blipFill>
        <p:spPr bwMode="auto">
          <a:xfrm>
            <a:off x="4572000" y="5181600"/>
            <a:ext cx="3047999" cy="1143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admin\Desktop\fig02_02b_lrg.jpg"/>
          <p:cNvPicPr>
            <a:picLocks noChangeAspect="1" noChangeArrowheads="1"/>
          </p:cNvPicPr>
          <p:nvPr/>
        </p:nvPicPr>
        <p:blipFill rotWithShape="1">
          <a:blip r:embed="rId2">
            <a:extLst>
              <a:ext uri="{28A0092B-C50C-407E-A947-70E740481C1C}">
                <a14:useLocalDpi xmlns:a14="http://schemas.microsoft.com/office/drawing/2010/main" val="0"/>
              </a:ext>
            </a:extLst>
          </a:blip>
          <a:srcRect l="28571" t="6437" r="22364" b="49310"/>
          <a:stretch/>
        </p:blipFill>
        <p:spPr bwMode="auto">
          <a:xfrm>
            <a:off x="914400" y="5181600"/>
            <a:ext cx="3048000" cy="114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33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52400"/>
            <a:ext cx="8686800" cy="6438686"/>
          </a:xfrm>
          <a:prstGeom prst="rect">
            <a:avLst/>
          </a:prstGeom>
          <a:noFill/>
          <a:ln>
            <a:solidFill>
              <a:schemeClr val="tx1"/>
            </a:solidFill>
          </a:ln>
        </p:spPr>
        <p:txBody>
          <a:bodyPr wrap="square">
            <a:spAutoFit/>
          </a:bodyPr>
          <a:lstStyle/>
          <a:p>
            <a:pPr marL="0" indent="0" algn="ctr">
              <a:buNone/>
            </a:pPr>
            <a:r>
              <a:rPr lang="en-US" sz="2000" b="1" dirty="0" smtClean="0">
                <a:solidFill>
                  <a:srgbClr val="FF0000"/>
                </a:solidFill>
                <a:latin typeface="Times New Roman" pitchFamily="18" charset="0"/>
                <a:cs typeface="Times New Roman" pitchFamily="18" charset="0"/>
              </a:rPr>
              <a:t>Mitotic Index and its importance</a:t>
            </a:r>
          </a:p>
          <a:p>
            <a:r>
              <a:rPr lang="en-US" sz="2000" dirty="0" smtClean="0">
                <a:latin typeface="Times New Roman" pitchFamily="18" charset="0"/>
                <a:cs typeface="Times New Roman" pitchFamily="18" charset="0"/>
              </a:rPr>
              <a:t>The mitotic index is simply a measurement to determine the percentage of cells undergoing mitosis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 elevated mitotic index indicates more cells are dividing</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mitotic index may be elevated during necessary processes to life, such as the normal growth of plants or animals, as well as cellular repair the </a:t>
            </a:r>
            <a:r>
              <a:rPr lang="en-US" sz="2000" dirty="0" smtClean="0">
                <a:latin typeface="Times New Roman" pitchFamily="18" charset="0"/>
                <a:cs typeface="Times New Roman" pitchFamily="18" charset="0"/>
              </a:rPr>
              <a:t>site </a:t>
            </a:r>
            <a:r>
              <a:rPr lang="en-US" sz="2000" dirty="0" smtClean="0">
                <a:latin typeface="Times New Roman" pitchFamily="18" charset="0"/>
                <a:cs typeface="Times New Roman" pitchFamily="18" charset="0"/>
              </a:rPr>
              <a:t>of an injury.</a:t>
            </a:r>
            <a:r>
              <a:rPr lang="en-US" sz="2000" baseline="30000" dirty="0" smtClean="0">
                <a:latin typeface="Times New Roman" pitchFamily="18" charset="0"/>
                <a:cs typeface="Times New Roman" pitchFamily="18" charset="0"/>
              </a:rPr>
              <a:t> </a:t>
            </a:r>
          </a:p>
          <a:p>
            <a:endParaRPr lang="en-US" sz="2000" baseline="30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Mitotic index = </a:t>
            </a:r>
            <a:r>
              <a:rPr lang="en-US" sz="2000" b="1" dirty="0">
                <a:latin typeface="Times New Roman" pitchFamily="18" charset="0"/>
                <a:cs typeface="Times New Roman" pitchFamily="18" charset="0"/>
              </a:rPr>
              <a:t>C</a:t>
            </a:r>
            <a:r>
              <a:rPr lang="en-US" sz="2000" b="1" dirty="0" smtClean="0">
                <a:latin typeface="Times New Roman" pitchFamily="18" charset="0"/>
                <a:cs typeface="Times New Roman" pitchFamily="18" charset="0"/>
              </a:rPr>
              <a:t>ells observed with visible chromosomes / total number of cells visible</a:t>
            </a:r>
          </a:p>
          <a:p>
            <a:pPr marL="0" indent="0">
              <a:buNone/>
            </a:pPr>
            <a:endParaRPr lang="en-US" sz="2000" dirty="0" smtClean="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A</a:t>
            </a:r>
            <a:r>
              <a:rPr lang="en-US" sz="2000" b="1" dirty="0" smtClean="0">
                <a:latin typeface="Times New Roman" pitchFamily="18" charset="0"/>
                <a:cs typeface="Times New Roman" pitchFamily="18" charset="0"/>
              </a:rPr>
              <a:t>pplications of MI:</a:t>
            </a:r>
          </a:p>
          <a:p>
            <a:pPr>
              <a:buFont typeface="Wingdings" pitchFamily="2" charset="2"/>
              <a:buChar char="ü"/>
            </a:pPr>
            <a:r>
              <a:rPr lang="en-US" sz="2000" dirty="0" smtClean="0">
                <a:latin typeface="Times New Roman" pitchFamily="18" charset="0"/>
                <a:cs typeface="Times New Roman" pitchFamily="18" charset="0"/>
              </a:rPr>
              <a:t>In order to predict effect of chemotherapy in cancer cases</a:t>
            </a:r>
          </a:p>
          <a:p>
            <a:pPr>
              <a:buFont typeface="Wingdings" pitchFamily="2" charset="2"/>
              <a:buChar char="ü"/>
            </a:pPr>
            <a:r>
              <a:rPr lang="en-US" sz="2000" dirty="0" smtClean="0">
                <a:latin typeface="Times New Roman" pitchFamily="18" charset="0"/>
                <a:cs typeface="Times New Roman" pitchFamily="18" charset="0"/>
              </a:rPr>
              <a:t>Further, the mitotic index is an important prognostic factor predicting both overall survival and response to chemotherapy in most types of cancer. </a:t>
            </a:r>
          </a:p>
          <a:p>
            <a:pPr>
              <a:buFont typeface="Wingdings" pitchFamily="2" charset="2"/>
              <a:buChar char="ü"/>
            </a:pPr>
            <a:r>
              <a:rPr lang="en-US" sz="2000" dirty="0" smtClean="0">
                <a:latin typeface="Times New Roman" pitchFamily="18" charset="0"/>
                <a:cs typeface="Times New Roman" pitchFamily="18" charset="0"/>
              </a:rPr>
              <a:t>In order to study the effect of environment on cell division</a:t>
            </a:r>
          </a:p>
          <a:p>
            <a:pPr>
              <a:buFont typeface="Wingdings" pitchFamily="2" charset="2"/>
              <a:buChar char="ü"/>
            </a:pPr>
            <a:r>
              <a:rPr lang="en-US" sz="2000" dirty="0" smtClean="0">
                <a:latin typeface="Times New Roman" pitchFamily="18" charset="0"/>
                <a:cs typeface="Times New Roman" pitchFamily="18" charset="0"/>
              </a:rPr>
              <a:t>By quantifying aspects of a dividing cell population, we can examine how cells differ in their capability to divide. Experimentally, we can change properties of the cell's environment and quantify the effects on cell division.</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42680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39762"/>
          </a:xfrm>
        </p:spPr>
        <p:txBody>
          <a:bodyPr>
            <a:noAutofit/>
          </a:bodyPr>
          <a:lstStyle/>
          <a:p>
            <a:r>
              <a:rPr lang="en-US" sz="3600" dirty="0" smtClean="0">
                <a:solidFill>
                  <a:srgbClr val="FF0000"/>
                </a:solidFill>
                <a:latin typeface="Times New Roman" pitchFamily="18" charset="0"/>
                <a:cs typeface="Times New Roman" pitchFamily="18" charset="0"/>
              </a:rPr>
              <a:t>Procedure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0500" y="735724"/>
            <a:ext cx="8839200" cy="2895600"/>
          </a:xfrm>
        </p:spPr>
        <p:txBody>
          <a:bodyPr>
            <a:noAutofit/>
          </a:bodyPr>
          <a:lstStyle/>
          <a:p>
            <a:pPr marL="0" indent="0">
              <a:buNone/>
            </a:pPr>
            <a:r>
              <a:rPr lang="en-US" sz="1600" dirty="0" smtClean="0">
                <a:solidFill>
                  <a:srgbClr val="00B050"/>
                </a:solidFill>
                <a:latin typeface="Times New Roman" pitchFamily="18" charset="0"/>
                <a:cs typeface="Times New Roman" pitchFamily="18" charset="0"/>
              </a:rPr>
              <a:t>Step 1: Pre-treatment</a:t>
            </a:r>
          </a:p>
          <a:p>
            <a:pPr marL="0" indent="0" algn="ctr">
              <a:buNone/>
            </a:pPr>
            <a:r>
              <a:rPr lang="en-US" sz="1600" dirty="0" smtClean="0">
                <a:latin typeface="Times New Roman" pitchFamily="18" charset="0"/>
                <a:cs typeface="Times New Roman" pitchFamily="18" charset="0"/>
              </a:rPr>
              <a:t>Keep fresh </a:t>
            </a:r>
            <a:r>
              <a:rPr lang="en-US" sz="1600" dirty="0">
                <a:latin typeface="Times New Roman" pitchFamily="18" charset="0"/>
                <a:cs typeface="Times New Roman" pitchFamily="18" charset="0"/>
              </a:rPr>
              <a:t>and healthy </a:t>
            </a:r>
            <a:r>
              <a:rPr lang="en-US" sz="1600" dirty="0" smtClean="0">
                <a:latin typeface="Times New Roman" pitchFamily="18" charset="0"/>
                <a:cs typeface="Times New Roman" pitchFamily="18" charset="0"/>
              </a:rPr>
              <a:t>onions for germination (in dark) </a:t>
            </a:r>
            <a:r>
              <a:rPr lang="en-US" sz="1600" dirty="0">
                <a:latin typeface="Times New Roman" pitchFamily="18" charset="0"/>
                <a:cs typeface="Times New Roman" pitchFamily="18" charset="0"/>
              </a:rPr>
              <a:t>in order to rejuvenate roots for active mitotic </a:t>
            </a:r>
            <a:r>
              <a:rPr lang="en-US" sz="1600" dirty="0" smtClean="0">
                <a:latin typeface="Times New Roman" pitchFamily="18" charset="0"/>
                <a:cs typeface="Times New Roman" pitchFamily="18" charset="0"/>
              </a:rPr>
              <a:t>division</a:t>
            </a:r>
            <a:endParaRPr lang="en-US" sz="1600" dirty="0">
              <a:latin typeface="Times New Roman" pitchFamily="18" charset="0"/>
              <a:cs typeface="Times New Roman" pitchFamily="18" charset="0"/>
            </a:endParaRPr>
          </a:p>
          <a:p>
            <a:pPr algn="ctr"/>
            <a:endParaRPr lang="en-US" sz="1600" dirty="0">
              <a:latin typeface="Times New Roman" pitchFamily="18" charset="0"/>
              <a:cs typeface="Times New Roman" pitchFamily="18" charset="0"/>
            </a:endParaRPr>
          </a:p>
          <a:p>
            <a:pPr marL="0" indent="0" algn="ctr">
              <a:buNone/>
            </a:pPr>
            <a:r>
              <a:rPr lang="en-US" sz="1600" dirty="0" smtClean="0">
                <a:latin typeface="Times New Roman" pitchFamily="18" charset="0"/>
                <a:cs typeface="Times New Roman" pitchFamily="18" charset="0"/>
              </a:rPr>
              <a:t>Once </a:t>
            </a:r>
            <a:r>
              <a:rPr lang="en-US" sz="1600" dirty="0">
                <a:latin typeface="Times New Roman" pitchFamily="18" charset="0"/>
                <a:cs typeface="Times New Roman" pitchFamily="18" charset="0"/>
              </a:rPr>
              <a:t>rooting is observed, cut the roots in the early morning (as cells are actively dividing in early morning) and wash them with water. Dry </a:t>
            </a:r>
            <a:r>
              <a:rPr lang="en-US" sz="1600" dirty="0" smtClean="0">
                <a:latin typeface="Times New Roman" pitchFamily="18" charset="0"/>
                <a:cs typeface="Times New Roman" pitchFamily="18" charset="0"/>
              </a:rPr>
              <a:t>them on </a:t>
            </a:r>
            <a:r>
              <a:rPr lang="en-US" sz="1600" dirty="0">
                <a:latin typeface="Times New Roman" pitchFamily="18" charset="0"/>
                <a:cs typeface="Times New Roman" pitchFamily="18" charset="0"/>
              </a:rPr>
              <a:t>tissue paper </a:t>
            </a:r>
            <a:r>
              <a:rPr lang="en-US" sz="1600" dirty="0" smtClean="0">
                <a:latin typeface="Times New Roman" pitchFamily="18" charset="0"/>
                <a:cs typeface="Times New Roman" pitchFamily="18" charset="0"/>
              </a:rPr>
              <a:t>and </a:t>
            </a:r>
            <a:r>
              <a:rPr lang="en-US" sz="1600" dirty="0">
                <a:latin typeface="Times New Roman" pitchFamily="18" charset="0"/>
                <a:cs typeface="Times New Roman" pitchFamily="18" charset="0"/>
              </a:rPr>
              <a:t>immerse in 0.1% colchicine (in order to arrest mitosis) for 6 </a:t>
            </a:r>
            <a:r>
              <a:rPr lang="en-US" sz="1600" dirty="0" smtClean="0">
                <a:latin typeface="Times New Roman" pitchFamily="18" charset="0"/>
                <a:cs typeface="Times New Roman" pitchFamily="18" charset="0"/>
              </a:rPr>
              <a:t>hours</a:t>
            </a:r>
            <a:endParaRPr lang="en-US" sz="1600" dirty="0">
              <a:latin typeface="Times New Roman" pitchFamily="18" charset="0"/>
              <a:cs typeface="Times New Roman" pitchFamily="18" charset="0"/>
            </a:endParaRPr>
          </a:p>
          <a:p>
            <a:pPr marL="0" indent="0" algn="ctr">
              <a:buNone/>
            </a:pPr>
            <a:endParaRPr lang="en-US" sz="1600" dirty="0" smtClean="0">
              <a:latin typeface="Times New Roman" pitchFamily="18" charset="0"/>
              <a:cs typeface="Times New Roman" pitchFamily="18" charset="0"/>
            </a:endParaRPr>
          </a:p>
          <a:p>
            <a:pPr marL="0" indent="0" algn="ctr">
              <a:buNone/>
            </a:pPr>
            <a:r>
              <a:rPr lang="en-US" sz="1600" dirty="0" smtClean="0">
                <a:latin typeface="Times New Roman" pitchFamily="18" charset="0"/>
                <a:cs typeface="Times New Roman" pitchFamily="18" charset="0"/>
              </a:rPr>
              <a:t>After </a:t>
            </a:r>
            <a:r>
              <a:rPr lang="en-US" sz="1600" dirty="0">
                <a:latin typeface="Times New Roman" pitchFamily="18" charset="0"/>
                <a:cs typeface="Times New Roman" pitchFamily="18" charset="0"/>
              </a:rPr>
              <a:t>6 hours the colchicine treated roots are washed with water, dried on </a:t>
            </a:r>
            <a:r>
              <a:rPr lang="en-US" sz="1600" dirty="0" smtClean="0">
                <a:latin typeface="Times New Roman" pitchFamily="18" charset="0"/>
                <a:cs typeface="Times New Roman" pitchFamily="18" charset="0"/>
              </a:rPr>
              <a:t>tissue paper and immersed </a:t>
            </a:r>
            <a:r>
              <a:rPr lang="en-US" sz="1600" dirty="0">
                <a:latin typeface="Times New Roman" pitchFamily="18" charset="0"/>
                <a:cs typeface="Times New Roman" pitchFamily="18" charset="0"/>
              </a:rPr>
              <a:t>in farmer’s fixative (to preserve cell structure) until used. The tissue remains stable in the fixative for about 1-2 </a:t>
            </a:r>
            <a:r>
              <a:rPr lang="en-US" sz="1600" dirty="0" smtClean="0">
                <a:latin typeface="Times New Roman" pitchFamily="18" charset="0"/>
                <a:cs typeface="Times New Roman" pitchFamily="18" charset="0"/>
              </a:rPr>
              <a:t>months</a:t>
            </a: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4" name="Rectangle 3"/>
          <p:cNvSpPr/>
          <p:nvPr/>
        </p:nvSpPr>
        <p:spPr>
          <a:xfrm>
            <a:off x="152400" y="3810000"/>
            <a:ext cx="8763000" cy="297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B050"/>
                </a:solidFill>
                <a:latin typeface="Times New Roman" pitchFamily="18" charset="0"/>
                <a:cs typeface="Times New Roman" pitchFamily="18" charset="0"/>
              </a:rPr>
              <a:t>Step 2: Preparing root tip squashes</a:t>
            </a:r>
          </a:p>
          <a:p>
            <a:pPr algn="ctr"/>
            <a:r>
              <a:rPr lang="en-US" sz="1600" dirty="0" smtClean="0">
                <a:solidFill>
                  <a:schemeClr val="tx1"/>
                </a:solidFill>
                <a:latin typeface="Times New Roman" pitchFamily="18" charset="0"/>
                <a:cs typeface="Times New Roman" pitchFamily="18" charset="0"/>
              </a:rPr>
              <a:t>Cut the root tip about 3-4mm from the tip (at the base of the meristem) and rinse thoroughly in distilled water (to remove any fixative from the roots)</a:t>
            </a:r>
          </a:p>
          <a:p>
            <a:pPr algn="ctr"/>
            <a:endParaRPr lang="en-US" sz="1600" dirty="0" smtClean="0">
              <a:solidFill>
                <a:schemeClr val="tx1"/>
              </a:solidFill>
              <a:latin typeface="Times New Roman" pitchFamily="18" charset="0"/>
              <a:cs typeface="Times New Roman" pitchFamily="18" charset="0"/>
            </a:endParaRPr>
          </a:p>
          <a:p>
            <a:pPr algn="ctr"/>
            <a:r>
              <a:rPr lang="en-US" sz="1600" dirty="0" smtClean="0">
                <a:solidFill>
                  <a:schemeClr val="tx1"/>
                </a:solidFill>
                <a:latin typeface="Times New Roman" pitchFamily="18" charset="0"/>
                <a:cs typeface="Times New Roman" pitchFamily="18" charset="0"/>
              </a:rPr>
              <a:t>Place the tip in 10% </a:t>
            </a:r>
            <a:r>
              <a:rPr lang="en-US" sz="1600" dirty="0" err="1" smtClean="0">
                <a:solidFill>
                  <a:schemeClr val="tx1"/>
                </a:solidFill>
                <a:latin typeface="Times New Roman" pitchFamily="18" charset="0"/>
                <a:cs typeface="Times New Roman" pitchFamily="18" charset="0"/>
              </a:rPr>
              <a:t>HCl</a:t>
            </a:r>
            <a:r>
              <a:rPr lang="en-US" sz="1600" dirty="0" smtClean="0">
                <a:solidFill>
                  <a:schemeClr val="tx1"/>
                </a:solidFill>
                <a:latin typeface="Times New Roman" pitchFamily="18" charset="0"/>
                <a:cs typeface="Times New Roman" pitchFamily="18" charset="0"/>
              </a:rPr>
              <a:t> (to make the tissue soft and create pores for enhancing staining) for 5 minutes and then wash with water.</a:t>
            </a:r>
          </a:p>
          <a:p>
            <a:pPr algn="ctr"/>
            <a:endParaRPr lang="en-US" sz="1600" dirty="0">
              <a:solidFill>
                <a:schemeClr val="tx1"/>
              </a:solidFill>
              <a:latin typeface="Times New Roman" pitchFamily="18" charset="0"/>
              <a:cs typeface="Times New Roman" pitchFamily="18" charset="0"/>
            </a:endParaRPr>
          </a:p>
          <a:p>
            <a:pPr algn="ctr"/>
            <a:r>
              <a:rPr lang="en-US" sz="1600" dirty="0" smtClean="0">
                <a:solidFill>
                  <a:schemeClr val="tx1"/>
                </a:solidFill>
                <a:latin typeface="Times New Roman" pitchFamily="18" charset="0"/>
                <a:cs typeface="Times New Roman" pitchFamily="18" charset="0"/>
              </a:rPr>
              <a:t>Put the root tip in </a:t>
            </a:r>
            <a:r>
              <a:rPr lang="en-US" sz="1600" dirty="0" err="1" smtClean="0">
                <a:solidFill>
                  <a:schemeClr val="tx1"/>
                </a:solidFill>
                <a:latin typeface="Times New Roman" pitchFamily="18" charset="0"/>
                <a:cs typeface="Times New Roman" pitchFamily="18" charset="0"/>
              </a:rPr>
              <a:t>acetocarmine</a:t>
            </a:r>
            <a:r>
              <a:rPr lang="en-US" sz="1600" dirty="0" smtClean="0">
                <a:solidFill>
                  <a:schemeClr val="tx1"/>
                </a:solidFill>
                <a:latin typeface="Times New Roman" pitchFamily="18" charset="0"/>
                <a:cs typeface="Times New Roman" pitchFamily="18" charset="0"/>
              </a:rPr>
              <a:t> stain for  5 minutes and then wash with distilled water and put the stained tissue on the slide, place a cover slip on it.</a:t>
            </a:r>
          </a:p>
          <a:p>
            <a:pPr algn="ctr"/>
            <a:endParaRPr lang="en-US" sz="1600" dirty="0" smtClean="0">
              <a:solidFill>
                <a:schemeClr val="tx1"/>
              </a:solidFill>
              <a:latin typeface="Times New Roman" pitchFamily="18" charset="0"/>
              <a:cs typeface="Times New Roman" pitchFamily="18" charset="0"/>
            </a:endParaRPr>
          </a:p>
          <a:p>
            <a:pPr algn="ctr"/>
            <a:r>
              <a:rPr lang="en-US" sz="1600" dirty="0" smtClean="0">
                <a:solidFill>
                  <a:schemeClr val="tx1"/>
                </a:solidFill>
                <a:latin typeface="Times New Roman" pitchFamily="18" charset="0"/>
                <a:cs typeface="Times New Roman" pitchFamily="18" charset="0"/>
              </a:rPr>
              <a:t>Tap the tissue with flat end of glass rod/ tooth pick/ match stick gently to squash the tissue in order to get a single layer of cells</a:t>
            </a:r>
          </a:p>
        </p:txBody>
      </p:sp>
    </p:spTree>
    <p:extLst>
      <p:ext uri="{BB962C8B-B14F-4D97-AF65-F5344CB8AC3E}">
        <p14:creationId xmlns:p14="http://schemas.microsoft.com/office/powerpoint/2010/main" val="423540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3051</TotalTime>
  <Words>1314</Words>
  <Application>Microsoft Office PowerPoint</Application>
  <PresentationFormat>On-screen Show (4:3)</PresentationFormat>
  <Paragraphs>140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Measurement of Mitotic Index and duration of mitosis in given plant tissue</vt:lpstr>
      <vt:lpstr>Objectives</vt:lpstr>
      <vt:lpstr>Points to be covered</vt:lpstr>
      <vt:lpstr>PowerPoint Presentation</vt:lpstr>
      <vt:lpstr>PowerPoint Presentation</vt:lpstr>
      <vt:lpstr>PowerPoint Presentation</vt:lpstr>
      <vt:lpstr>PowerPoint Presentation</vt:lpstr>
      <vt:lpstr>PowerPoint Presentation</vt:lpstr>
      <vt:lpstr>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cp:revision>
  <cp:lastPrinted>2017-10-23T10:51:42Z</cp:lastPrinted>
  <dcterms:created xsi:type="dcterms:W3CDTF">2006-08-16T00:00:00Z</dcterms:created>
  <dcterms:modified xsi:type="dcterms:W3CDTF">2017-10-23T13:48:12Z</dcterms:modified>
</cp:coreProperties>
</file>