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tableStyles+xml" PartName="/ppt/tableStyles1.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5" Type="http://schemas.openxmlformats.org/officeDocument/2006/relationships/notesMaster" Target="notesMasters/notesMaster1.xml"/><Relationship Id="rId12" Type="http://schemas.openxmlformats.org/officeDocument/2006/relationships/slide" Target="slides/slide7.xml"/><Relationship Id="rId16" Type="http://schemas.openxmlformats.org/officeDocument/2006/relationships/slide" Target="slides/slide11.xml"/><Relationship Id="rId15" Type="http://schemas.openxmlformats.org/officeDocument/2006/relationships/slide" Target="slides/slide10.xml"/><Relationship Id="rId11" Type="http://schemas.openxmlformats.org/officeDocument/2006/relationships/slide" Target="slides/slide6.xml"/><Relationship Id="rId14" Type="http://schemas.openxmlformats.org/officeDocument/2006/relationships/slide" Target="slides/slide9.xml"/><Relationship Id="rId7" Type="http://schemas.openxmlformats.org/officeDocument/2006/relationships/slide" Target="slides/slide2.xml"/><Relationship Id="rId2" Type="http://schemas.openxmlformats.org/officeDocument/2006/relationships/presProps" Target="presProps1.xml"/><Relationship Id="rId10" Type="http://schemas.openxmlformats.org/officeDocument/2006/relationships/slide" Target="slides/slide5.xml"/><Relationship Id="rId13" Type="http://schemas.openxmlformats.org/officeDocument/2006/relationships/slide" Target="slides/slide8.xml"/><Relationship Id="rId8"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4.xml"/><Relationship Id="rId3" Type="http://schemas.openxmlformats.org/officeDocument/2006/relationships/tableStyles" Target="tableStyles1.xml"/><Relationship Id="rId6" Type="http://schemas.openxmlformats.org/officeDocument/2006/relationships/slide" Target="slides/slide1.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200BED-38CF-47D8-949D-2A535565767B}" type="datetimeFigureOut">
              <a:rPr lang="en-US" smtClean="0"/>
              <a:t>11/6/17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9B511-DC55-4B6B-9E2F-3F1C91CA691B}" type="slidenum">
              <a:rPr lang="en-US" smtClean="0"/>
              <a:t>‹#›</a:t>
            </a:fld>
            <a:endParaRPr lang="en-US"/>
          </a:p>
        </p:txBody>
      </p:sp>
    </p:spTree>
    <p:extLst>
      <p:ext uri="{BB962C8B-B14F-4D97-AF65-F5344CB8AC3E}">
        <p14:creationId xmlns:p14="http://schemas.microsoft.com/office/powerpoint/2010/main" val="341611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0" name="Shape 4100"/>
        <p:cNvGrpSpPr/>
        <p:nvPr/>
      </p:nvGrpSpPr>
      <p:grpSpPr>
        <a:xfrm>
          <a:off x="0" y="0"/>
          <a:ext cx="0" cy="0"/>
          <a:chOff x="0" y="0"/>
          <a:chExt cx="0" cy="0"/>
        </a:xfrm>
      </p:grpSpPr>
      <p:sp>
        <p:nvSpPr>
          <p:cNvPr id="4101" name="Shape 4101"/>
          <p:cNvSpPr txBox="1"/>
          <p:nvPr>
            <p:ph idx="1" type="body"/>
          </p:nvPr>
        </p:nvSpPr>
        <p:spPr>
          <a:xfrm>
            <a:off x="457200" y="152400"/>
            <a:ext cx="8229600" cy="6477000"/>
          </a:xfrm>
          <a:prstGeom prst="rect">
            <a:avLst/>
          </a:prstGeom>
          <a:noFill/>
          <a:ln>
            <a:noFill/>
          </a:ln>
        </p:spPr>
        <p:txBody>
          <a:bodyPr anchorCtr="0" anchor="t" bIns="45700" lIns="91425" rIns="91425" wrap="square" tIns="45700">
            <a:normAutofit/>
          </a:bodyPr>
          <a:lstStyle/>
          <a:p>
            <a:pPr indent="-508000" lvl="0" marL="457200" rtl="0" algn="ctr">
              <a:spcBef>
                <a:spcPts val="0"/>
              </a:spcBef>
              <a:spcAft>
                <a:spcPts val="0"/>
              </a:spcAft>
              <a:buClr>
                <a:srgbClr val="366092"/>
              </a:buClr>
              <a:buSzPct val="100000"/>
            </a:pPr>
            <a:r>
              <a:t/>
            </a:r>
            <a:endParaRPr sz="4400">
              <a:solidFill>
                <a:srgbClr val="366092"/>
              </a:solidFill>
            </a:endParaRPr>
          </a:p>
          <a:p>
            <a:pPr indent="-508000" lvl="0" marL="457200" rtl="0" algn="ctr">
              <a:spcBef>
                <a:spcPts val="880"/>
              </a:spcBef>
              <a:spcAft>
                <a:spcPts val="0"/>
              </a:spcAft>
              <a:buClr>
                <a:srgbClr val="366092"/>
              </a:buClr>
              <a:buSzPct val="100000"/>
            </a:pPr>
            <a:r>
              <a:rPr lang="en-US" sz="4400">
                <a:solidFill>
                  <a:srgbClr val="366092"/>
                </a:solidFill>
              </a:rPr>
              <a:t>Measurement the effect physical factors on the rate of photosynthesis by leaf disc method</a:t>
            </a:r>
          </a:p>
          <a:p>
            <a:pPr indent="-508000" lvl="0" marL="457200" rtl="0" algn="ctr">
              <a:spcBef>
                <a:spcPts val="880"/>
              </a:spcBef>
              <a:spcAft>
                <a:spcPts val="0"/>
              </a:spcAft>
              <a:buClr>
                <a:srgbClr val="366092"/>
              </a:buClr>
              <a:buSzPct val="100000"/>
            </a:pPr>
            <a:r>
              <a:t/>
            </a:r>
            <a:endParaRPr sz="4400">
              <a:solidFill>
                <a:srgbClr val="366092"/>
              </a:solidFill>
            </a:endParaRPr>
          </a:p>
          <a:p>
            <a:pPr indent="-508000" lvl="0" marL="457200" rtl="0" algn="ctr">
              <a:spcBef>
                <a:spcPts val="880"/>
              </a:spcBef>
              <a:spcAft>
                <a:spcPts val="0"/>
              </a:spcAft>
              <a:buClr>
                <a:srgbClr val="366092"/>
              </a:buClr>
              <a:buSzPct val="100000"/>
            </a:pPr>
            <a:r>
              <a:t/>
            </a:r>
            <a:endParaRPr sz="4400">
              <a:solidFill>
                <a:srgbClr val="366092"/>
              </a:solidFill>
            </a:endParaRPr>
          </a:p>
          <a:p>
            <a:pPr indent="-508000" lvl="0" marL="457200" rtl="0" algn="ctr">
              <a:spcBef>
                <a:spcPts val="880"/>
              </a:spcBef>
              <a:spcAft>
                <a:spcPts val="0"/>
              </a:spcAft>
              <a:buClr>
                <a:srgbClr val="366092"/>
              </a:buClr>
              <a:buSzPct val="100000"/>
            </a:pPr>
            <a:r>
              <a:t/>
            </a:r>
            <a:endParaRPr sz="4400">
              <a:solidFill>
                <a:srgbClr val="366092"/>
              </a:solidFill>
            </a:endParaRPr>
          </a:p>
          <a:p>
            <a:pPr indent="-406400" lvl="0" marL="457200" rtl="0" algn="r">
              <a:spcBef>
                <a:spcPts val="560"/>
              </a:spcBef>
              <a:spcAft>
                <a:spcPts val="0"/>
              </a:spcAft>
              <a:buSzPct val="100000"/>
            </a:pPr>
            <a:r>
              <a:rPr lang="en-US" sz="2800"/>
              <a:t>Experiment Incharge</a:t>
            </a:r>
          </a:p>
          <a:p>
            <a:pPr indent="-406400" lvl="0" marL="457200" rtl="0" algn="r">
              <a:spcBef>
                <a:spcPts val="560"/>
              </a:spcBef>
              <a:spcAft>
                <a:spcPts val="0"/>
              </a:spcAft>
              <a:buSzPct val="100000"/>
            </a:pPr>
            <a:r>
              <a:rPr lang="en-US" sz="2800"/>
              <a:t>Zaiba Hasan Khan</a:t>
            </a:r>
          </a:p>
          <a:p>
            <a:pPr indent="-406400" lvl="0" marL="457200" rtl="0" algn="r">
              <a:spcBef>
                <a:spcPts val="560"/>
              </a:spcBef>
              <a:spcAft>
                <a:spcPts val="0"/>
              </a:spcAft>
              <a:buSzPct val="100000"/>
            </a:pPr>
            <a:r>
              <a:rPr lang="en-US" sz="2800"/>
              <a:t>2014PHXF0426P</a:t>
            </a:r>
          </a:p>
          <a:p>
            <a:pPr indent="-508000" lvl="0" marL="457200" rtl="0" algn="ctr">
              <a:spcBef>
                <a:spcPts val="880"/>
              </a:spcBef>
              <a:spcAft>
                <a:spcPts val="0"/>
              </a:spcAft>
              <a:buClr>
                <a:srgbClr val="366092"/>
              </a:buClr>
              <a:buSzPct val="100000"/>
            </a:pPr>
            <a:r>
              <a:t/>
            </a:r>
            <a:endParaRPr sz="4400">
              <a:solidFill>
                <a:srgbClr val="366092"/>
              </a:solidFill>
            </a:endParaRPr>
          </a:p>
          <a:p>
            <a:pPr indent="-508000" lvl="0" marL="457200" rtl="0" algn="ctr">
              <a:spcBef>
                <a:spcPts val="880"/>
              </a:spcBef>
              <a:buClr>
                <a:srgbClr val="366092"/>
              </a:buClr>
              <a:buSzPct val="100000"/>
            </a:pPr>
            <a:r>
              <a:t/>
            </a:r>
            <a:endParaRPr sz="4400">
              <a:solidFill>
                <a:srgbClr val="366092"/>
              </a:solidFill>
            </a:endParaRPr>
          </a:p>
        </p:txBody>
      </p:sp>
      <p:sp>
        <p:nvSpPr>
          <p:cNvPr id="4102" name="Shape 4102"/>
          <p:cNvSpPr txBox="1"/>
          <p:nvPr/>
        </p:nvSpPr>
        <p:spPr>
          <a:xfrm>
            <a:off x="914399" y="3013825"/>
            <a:ext cx="7315200" cy="853499"/>
          </a:xfrm>
          <a:prstGeom prst="rect">
            <a:avLst/>
          </a:prstGeom>
          <a:noFill/>
          <a:ln>
            <a:noFill/>
          </a:ln>
        </p:spPr>
        <p:txBody>
          <a:bodyPr anchorCtr="0" anchor="t" bIns="91425" lIns="91425"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stStyle>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72" y="7937"/>
            <a:ext cx="8836025" cy="6814969"/>
          </a:xfrm>
        </p:spPr>
        <p:txBody>
          <a:bodyPr/>
          <a:lstStyle/>
          <a:p>
            <a:pPr marL="0" indent="0">
              <a:buNone/>
            </a:pPr>
            <a:endParaRPr lang="en-US" dirty="0"/>
          </a:p>
        </p:txBody>
      </p:sp>
      <p:sp>
        <p:nvSpPr>
          <p:cNvPr id="4" name="AutoShape 2" descr="Image result for measurement of rate of photo synthesis by leaf disc metho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admin\Desktop\8247376846_fea5ec00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38581"/>
            <a:ext cx="2415227" cy="14613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admin\Desktop\SpinachLeaf_DSC_4338_P960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5530" y="1954122"/>
            <a:ext cx="2486557" cy="173328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admin\Desktop\SpinachLeaf_DSC_4346_P96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38" y="3892474"/>
            <a:ext cx="2552700" cy="17332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admin\Desktop\SpinachLeaf_DSC_4351_P96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968" y="1866421"/>
            <a:ext cx="2447634" cy="1749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00778" y="1605434"/>
            <a:ext cx="533400" cy="369332"/>
          </a:xfrm>
          <a:prstGeom prst="rect">
            <a:avLst/>
          </a:prstGeom>
          <a:noFill/>
        </p:spPr>
        <p:txBody>
          <a:bodyPr wrap="square" rtlCol="0">
            <a:spAutoFit/>
          </a:bodyPr>
          <a:lstStyle/>
          <a:p>
            <a:r>
              <a:rPr lang="en-US" b="1" dirty="0" smtClean="0"/>
              <a:t>2</a:t>
            </a:r>
            <a:r>
              <a:rPr lang="en-US" dirty="0" smtClean="0"/>
              <a:t>.</a:t>
            </a:r>
            <a:endParaRPr lang="en-US" dirty="0"/>
          </a:p>
        </p:txBody>
      </p:sp>
      <p:sp>
        <p:nvSpPr>
          <p:cNvPr id="13" name="TextBox 12"/>
          <p:cNvSpPr txBox="1"/>
          <p:nvPr/>
        </p:nvSpPr>
        <p:spPr>
          <a:xfrm>
            <a:off x="6956932" y="1597699"/>
            <a:ext cx="533400" cy="369332"/>
          </a:xfrm>
          <a:prstGeom prst="rect">
            <a:avLst/>
          </a:prstGeom>
          <a:noFill/>
        </p:spPr>
        <p:txBody>
          <a:bodyPr wrap="square" rtlCol="0">
            <a:spAutoFit/>
          </a:bodyPr>
          <a:lstStyle/>
          <a:p>
            <a:r>
              <a:rPr lang="en-US" b="1" dirty="0"/>
              <a:t>3</a:t>
            </a:r>
            <a:r>
              <a:rPr lang="en-US" dirty="0" smtClean="0"/>
              <a:t>.</a:t>
            </a:r>
            <a:endParaRPr lang="en-US" dirty="0"/>
          </a:p>
        </p:txBody>
      </p:sp>
      <p:sp>
        <p:nvSpPr>
          <p:cNvPr id="14" name="TextBox 13"/>
          <p:cNvSpPr txBox="1"/>
          <p:nvPr/>
        </p:nvSpPr>
        <p:spPr>
          <a:xfrm>
            <a:off x="477836" y="3554355"/>
            <a:ext cx="533400" cy="369332"/>
          </a:xfrm>
          <a:prstGeom prst="rect">
            <a:avLst/>
          </a:prstGeom>
          <a:noFill/>
        </p:spPr>
        <p:txBody>
          <a:bodyPr wrap="square" rtlCol="0">
            <a:spAutoFit/>
          </a:bodyPr>
          <a:lstStyle/>
          <a:p>
            <a:r>
              <a:rPr lang="en-US" b="1" dirty="0"/>
              <a:t>4</a:t>
            </a:r>
            <a:r>
              <a:rPr lang="en-US" dirty="0" smtClean="0"/>
              <a:t>.</a:t>
            </a:r>
            <a:endParaRPr lang="en-US" dirty="0"/>
          </a:p>
        </p:txBody>
      </p:sp>
      <p:sp>
        <p:nvSpPr>
          <p:cNvPr id="15" name="TextBox 14"/>
          <p:cNvSpPr txBox="1"/>
          <p:nvPr/>
        </p:nvSpPr>
        <p:spPr>
          <a:xfrm>
            <a:off x="4136443" y="3581400"/>
            <a:ext cx="533400" cy="369332"/>
          </a:xfrm>
          <a:prstGeom prst="rect">
            <a:avLst/>
          </a:prstGeom>
          <a:noFill/>
        </p:spPr>
        <p:txBody>
          <a:bodyPr wrap="square" rtlCol="0">
            <a:spAutoFit/>
          </a:bodyPr>
          <a:lstStyle/>
          <a:p>
            <a:r>
              <a:rPr lang="en-US" b="1" dirty="0" smtClean="0"/>
              <a:t>5.</a:t>
            </a:r>
            <a:endParaRPr lang="en-US" dirty="0"/>
          </a:p>
        </p:txBody>
      </p:sp>
      <p:sp>
        <p:nvSpPr>
          <p:cNvPr id="16" name="TextBox 15"/>
          <p:cNvSpPr txBox="1"/>
          <p:nvPr/>
        </p:nvSpPr>
        <p:spPr>
          <a:xfrm>
            <a:off x="574674" y="5562600"/>
            <a:ext cx="533400" cy="369332"/>
          </a:xfrm>
          <a:prstGeom prst="rect">
            <a:avLst/>
          </a:prstGeom>
          <a:noFill/>
        </p:spPr>
        <p:txBody>
          <a:bodyPr wrap="square" rtlCol="0">
            <a:spAutoFit/>
          </a:bodyPr>
          <a:lstStyle/>
          <a:p>
            <a:r>
              <a:rPr lang="en-US" b="1" dirty="0" smtClean="0"/>
              <a:t>7.</a:t>
            </a:r>
            <a:endParaRPr lang="en-US" dirty="0"/>
          </a:p>
        </p:txBody>
      </p:sp>
      <p:pic>
        <p:nvPicPr>
          <p:cNvPr id="2059" name="Picture 11" descr="C:\Users\admin\Desktop\SpinachLeaf_DSC_4342_P96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0176" y="1883495"/>
            <a:ext cx="2398651" cy="171571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admin\Desktop\SpinachLeaf_DSC_4311_P96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5530" y="160338"/>
            <a:ext cx="2415227" cy="1439558"/>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admin\Desktop\SpinachLeaf_DSC_4331_P96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3600" y="160338"/>
            <a:ext cx="2415227" cy="143955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609435" y="3505200"/>
            <a:ext cx="533400" cy="369332"/>
          </a:xfrm>
          <a:prstGeom prst="rect">
            <a:avLst/>
          </a:prstGeom>
          <a:noFill/>
        </p:spPr>
        <p:txBody>
          <a:bodyPr wrap="square" rtlCol="0">
            <a:spAutoFit/>
          </a:bodyPr>
          <a:lstStyle/>
          <a:p>
            <a:r>
              <a:rPr lang="en-US" b="1" dirty="0"/>
              <a:t>6</a:t>
            </a:r>
            <a:r>
              <a:rPr lang="en-US" b="1" dirty="0" smtClean="0"/>
              <a:t>.</a:t>
            </a:r>
            <a:endParaRPr lang="en-US" dirty="0"/>
          </a:p>
        </p:txBody>
      </p:sp>
      <p:sp>
        <p:nvSpPr>
          <p:cNvPr id="22" name="TextBox 21"/>
          <p:cNvSpPr txBox="1"/>
          <p:nvPr/>
        </p:nvSpPr>
        <p:spPr>
          <a:xfrm>
            <a:off x="574674" y="1307068"/>
            <a:ext cx="873125" cy="369332"/>
          </a:xfrm>
          <a:prstGeom prst="rect">
            <a:avLst/>
          </a:prstGeom>
          <a:noFill/>
        </p:spPr>
        <p:txBody>
          <a:bodyPr wrap="square" rtlCol="0">
            <a:spAutoFit/>
          </a:bodyPr>
          <a:lstStyle/>
          <a:p>
            <a:r>
              <a:rPr lang="en-US" b="1" dirty="0"/>
              <a:t>1</a:t>
            </a:r>
            <a:r>
              <a:rPr lang="en-US" b="1" dirty="0" smtClean="0"/>
              <a:t>.</a:t>
            </a:r>
            <a:endParaRPr lang="en-US" dirty="0"/>
          </a:p>
        </p:txBody>
      </p:sp>
      <p:sp>
        <p:nvSpPr>
          <p:cNvPr id="7" name="TextBox 6"/>
          <p:cNvSpPr txBox="1"/>
          <p:nvPr/>
        </p:nvSpPr>
        <p:spPr>
          <a:xfrm>
            <a:off x="3048000" y="3962400"/>
            <a:ext cx="5943601" cy="2585323"/>
          </a:xfrm>
          <a:prstGeom prst="rect">
            <a:avLst/>
          </a:prstGeom>
          <a:noFill/>
        </p:spPr>
        <p:txBody>
          <a:bodyPr wrap="square" rtlCol="0">
            <a:spAutoFit/>
          </a:bodyPr>
          <a:lstStyle/>
          <a:p>
            <a:r>
              <a:rPr lang="en-US" dirty="0" smtClean="0"/>
              <a:t>1.Punch the leaf(10 discs)</a:t>
            </a:r>
          </a:p>
          <a:p>
            <a:r>
              <a:rPr lang="en-US" dirty="0" smtClean="0"/>
              <a:t>2.Add 5-6 mL Sodium bicarbonate solution (leaf discs should be floated in the solution)</a:t>
            </a:r>
          </a:p>
          <a:p>
            <a:r>
              <a:rPr lang="en-US" dirty="0" smtClean="0"/>
              <a:t>3. Create the vacuum using thumb</a:t>
            </a:r>
          </a:p>
          <a:p>
            <a:r>
              <a:rPr lang="en-US" dirty="0" smtClean="0"/>
              <a:t>4.Leaf discs should be sink into the solution inside the syringe</a:t>
            </a:r>
          </a:p>
          <a:p>
            <a:r>
              <a:rPr lang="en-US" dirty="0" smtClean="0"/>
              <a:t>5.Put all the discs into the sodium </a:t>
            </a:r>
            <a:r>
              <a:rPr lang="en-US" dirty="0" err="1" smtClean="0"/>
              <a:t>bicaronate</a:t>
            </a:r>
            <a:r>
              <a:rPr lang="en-US" dirty="0" smtClean="0"/>
              <a:t> solution</a:t>
            </a:r>
          </a:p>
          <a:p>
            <a:r>
              <a:rPr lang="en-US" dirty="0" smtClean="0"/>
              <a:t>6.Discs should be settled into the bottom now</a:t>
            </a:r>
          </a:p>
          <a:p>
            <a:r>
              <a:rPr lang="en-US" dirty="0" smtClean="0"/>
              <a:t>7.Place the beaker under the light</a:t>
            </a:r>
            <a:endParaRPr lang="en-US" dirty="0"/>
          </a:p>
          <a:p>
            <a:endParaRPr lang="en-US" dirty="0"/>
          </a:p>
        </p:txBody>
      </p:sp>
    </p:spTree>
    <p:extLst>
      <p:ext uri="{BB962C8B-B14F-4D97-AF65-F5344CB8AC3E}">
        <p14:creationId xmlns:p14="http://schemas.microsoft.com/office/powerpoint/2010/main" val="368854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3840163"/>
          </a:xfrm>
        </p:spPr>
        <p:txBody>
          <a:bodyPr>
            <a:normAutofit/>
          </a:bodyPr>
          <a:lstStyle/>
          <a:p>
            <a:pPr marL="0" indent="0" algn="ctr">
              <a:buNone/>
            </a:pPr>
            <a:r>
              <a:rPr lang="en-US" sz="9600" dirty="0" smtClean="0">
                <a:solidFill>
                  <a:srgbClr val="92D050"/>
                </a:solidFill>
                <a:latin typeface="Curlz MT" pitchFamily="82" charset="0"/>
              </a:rPr>
              <a:t>Thank you</a:t>
            </a:r>
            <a:endParaRPr lang="en-US" sz="9600" dirty="0">
              <a:solidFill>
                <a:srgbClr val="92D050"/>
              </a:solidFill>
              <a:latin typeface="Curlz MT" pitchFamily="82" charset="0"/>
            </a:endParaRPr>
          </a:p>
        </p:txBody>
      </p:sp>
    </p:spTree>
    <p:extLst>
      <p:ext uri="{BB962C8B-B14F-4D97-AF65-F5344CB8AC3E}">
        <p14:creationId xmlns:p14="http://schemas.microsoft.com/office/powerpoint/2010/main" val="238233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pPr algn="l"/>
            <a:r>
              <a:rPr lang="en-US" dirty="0" smtClean="0">
                <a:solidFill>
                  <a:srgbClr val="FF0000"/>
                </a:solidFill>
              </a:rPr>
              <a:t>Photosynthesis</a:t>
            </a:r>
            <a:endParaRPr lang="en-US" dirty="0">
              <a:solidFill>
                <a:srgbClr val="FF0000"/>
              </a:solidFill>
            </a:endParaRPr>
          </a:p>
        </p:txBody>
      </p:sp>
      <p:sp>
        <p:nvSpPr>
          <p:cNvPr id="3" name="Content Placeholder 2"/>
          <p:cNvSpPr>
            <a:spLocks noGrp="1"/>
          </p:cNvSpPr>
          <p:nvPr>
            <p:ph idx="1"/>
          </p:nvPr>
        </p:nvSpPr>
        <p:spPr>
          <a:xfrm>
            <a:off x="170596" y="914400"/>
            <a:ext cx="8610600" cy="5410200"/>
          </a:xfrm>
        </p:spPr>
        <p:txBody>
          <a:bodyPr>
            <a:normAutofit/>
          </a:bodyPr>
          <a:lstStyle/>
          <a:p>
            <a:pPr algn="just"/>
            <a:r>
              <a:rPr lang="en-US" sz="2000" dirty="0"/>
              <a:t>In photosynthesis, plants use energy from the sun, water, and carbon dioxide (CO</a:t>
            </a:r>
            <a:r>
              <a:rPr lang="en-US" sz="2000" baseline="-25000" dirty="0"/>
              <a:t>2</a:t>
            </a:r>
            <a:r>
              <a:rPr lang="en-US" sz="2000" dirty="0"/>
              <a:t>) from the air to store carbon and energy in the form of glucose molecules</a:t>
            </a:r>
            <a:r>
              <a:rPr lang="en-US" sz="2000" dirty="0" smtClean="0"/>
              <a:t>.</a:t>
            </a:r>
          </a:p>
          <a:p>
            <a:pPr algn="just"/>
            <a:r>
              <a:rPr lang="en-US" sz="2000" dirty="0" smtClean="0"/>
              <a:t> </a:t>
            </a:r>
            <a:r>
              <a:rPr lang="en-US" sz="2000" dirty="0"/>
              <a:t>Oxygen gas (O</a:t>
            </a:r>
            <a:r>
              <a:rPr lang="en-US" sz="2000" baseline="-25000" dirty="0"/>
              <a:t>2</a:t>
            </a:r>
            <a:r>
              <a:rPr lang="en-US" sz="2000" dirty="0"/>
              <a:t>) is a byproduct of this reaction. Oxygen production by photosynthetic organisms explains why earth has an oxygen-rich atmosphere.</a:t>
            </a:r>
          </a:p>
          <a:p>
            <a:pPr algn="just"/>
            <a:r>
              <a:rPr lang="en-US" sz="2000" dirty="0"/>
              <a:t>The equation for photosynthesis can be written as follows:</a:t>
            </a:r>
          </a:p>
          <a:p>
            <a:r>
              <a:rPr lang="en-US" sz="2000" dirty="0"/>
              <a:t>6CO</a:t>
            </a:r>
            <a:r>
              <a:rPr lang="en-US" sz="2000" baseline="-25000" dirty="0"/>
              <a:t>2 </a:t>
            </a:r>
            <a:r>
              <a:rPr lang="en-US" sz="2000" dirty="0"/>
              <a:t>+ 6H</a:t>
            </a:r>
            <a:r>
              <a:rPr lang="en-US" sz="2000" baseline="-25000" dirty="0"/>
              <a:t>2</a:t>
            </a:r>
            <a:r>
              <a:rPr lang="en-US" sz="2000" dirty="0"/>
              <a:t>O + </a:t>
            </a:r>
            <a:r>
              <a:rPr lang="en-US" sz="2000" i="1" dirty="0"/>
              <a:t>light energy</a:t>
            </a:r>
            <a:r>
              <a:rPr lang="en-US" sz="2000" dirty="0"/>
              <a:t> </a:t>
            </a:r>
            <a:r>
              <a:rPr lang="en-US" sz="2000" i="1" dirty="0"/>
              <a:t>→</a:t>
            </a:r>
            <a:r>
              <a:rPr lang="en-US" sz="2000" dirty="0"/>
              <a:t> C</a:t>
            </a:r>
            <a:r>
              <a:rPr lang="en-US" sz="2000" baseline="-25000" dirty="0"/>
              <a:t>6</a:t>
            </a:r>
            <a:r>
              <a:rPr lang="en-US" sz="2000" dirty="0"/>
              <a:t>H</a:t>
            </a:r>
            <a:r>
              <a:rPr lang="en-US" sz="2000" baseline="-25000" dirty="0"/>
              <a:t>12</a:t>
            </a:r>
            <a:r>
              <a:rPr lang="en-US" sz="2000" dirty="0"/>
              <a:t>O</a:t>
            </a:r>
            <a:r>
              <a:rPr lang="en-US" sz="2000" baseline="-25000" dirty="0"/>
              <a:t>6</a:t>
            </a:r>
            <a:r>
              <a:rPr lang="en-US" sz="2000" dirty="0"/>
              <a:t> + </a:t>
            </a:r>
            <a:r>
              <a:rPr lang="en-US" sz="2000" dirty="0" smtClean="0"/>
              <a:t>6O</a:t>
            </a:r>
            <a:r>
              <a:rPr lang="en-US" sz="2000" baseline="-25000" dirty="0" smtClean="0"/>
              <a:t>2</a:t>
            </a:r>
          </a:p>
          <a:p>
            <a:endParaRPr lang="en-US" sz="2000" baseline="-25000" dirty="0"/>
          </a:p>
          <a:p>
            <a:endParaRPr lang="en-US" sz="2000" baseline="-25000" dirty="0" smtClean="0"/>
          </a:p>
        </p:txBody>
      </p:sp>
      <p:pic>
        <p:nvPicPr>
          <p:cNvPr id="4098" name="Picture 2" descr="C:\Users\admin\Desktop\b5696ba86426f4fcc8be09e1a910f0033d241d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29000"/>
            <a:ext cx="3886200" cy="26267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0596" y="3352800"/>
            <a:ext cx="4858603" cy="1938992"/>
          </a:xfrm>
          <a:prstGeom prst="rect">
            <a:avLst/>
          </a:prstGeom>
          <a:noFill/>
        </p:spPr>
        <p:txBody>
          <a:bodyPr wrap="square" rtlCol="0">
            <a:spAutoFit/>
          </a:bodyPr>
          <a:lstStyle/>
          <a:p>
            <a:pPr marL="285750" indent="-285750" algn="just">
              <a:buFont typeface="Arial" pitchFamily="34" charset="0"/>
              <a:buChar char="•"/>
            </a:pPr>
            <a:r>
              <a:rPr lang="en-US" sz="2000" dirty="0"/>
              <a:t>Most plants, most algae, and cyanobacteria perform photosynthesis; such organisms are called </a:t>
            </a:r>
            <a:r>
              <a:rPr lang="en-US" sz="2000" dirty="0" smtClean="0"/>
              <a:t>photoautotrophs. </a:t>
            </a:r>
          </a:p>
          <a:p>
            <a:endParaRPr lang="en-US" sz="2000" dirty="0"/>
          </a:p>
          <a:p>
            <a:endParaRPr lang="en-US" sz="2000" dirty="0"/>
          </a:p>
        </p:txBody>
      </p:sp>
    </p:spTree>
    <p:extLst>
      <p:ext uri="{BB962C8B-B14F-4D97-AF65-F5344CB8AC3E}">
        <p14:creationId xmlns:p14="http://schemas.microsoft.com/office/powerpoint/2010/main" val="249708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248400"/>
          </a:xfrm>
        </p:spPr>
        <p:txBody>
          <a:bodyPr>
            <a:normAutofit/>
          </a:bodyPr>
          <a:lstStyle/>
          <a:p>
            <a:r>
              <a:rPr lang="en-US" sz="2200" dirty="0" smtClean="0"/>
              <a:t>Process begins </a:t>
            </a:r>
            <a:r>
              <a:rPr lang="en-US" sz="2200" dirty="0"/>
              <a:t>when energy from light is absorbed by proteins called reaction </a:t>
            </a:r>
            <a:r>
              <a:rPr lang="en-US" sz="2200" dirty="0" err="1"/>
              <a:t>centres</a:t>
            </a:r>
            <a:r>
              <a:rPr lang="en-US" sz="2200" dirty="0"/>
              <a:t> that contain green </a:t>
            </a:r>
            <a:r>
              <a:rPr lang="en-US" sz="2200" dirty="0" smtClean="0"/>
              <a:t>chlorophyll pigments</a:t>
            </a:r>
            <a:r>
              <a:rPr lang="en-US" sz="2200" dirty="0"/>
              <a:t>. </a:t>
            </a:r>
            <a:endParaRPr lang="en-US" sz="2200" dirty="0" smtClean="0"/>
          </a:p>
          <a:p>
            <a:r>
              <a:rPr lang="en-US" sz="2200" dirty="0" smtClean="0"/>
              <a:t>In </a:t>
            </a:r>
            <a:r>
              <a:rPr lang="en-US" sz="2200" dirty="0"/>
              <a:t>plants, these proteins are </a:t>
            </a:r>
            <a:r>
              <a:rPr lang="en-US" sz="2200" dirty="0" smtClean="0"/>
              <a:t>held inside</a:t>
            </a:r>
            <a:r>
              <a:rPr lang="en-US" sz="2200" dirty="0"/>
              <a:t> </a:t>
            </a:r>
            <a:r>
              <a:rPr lang="en-US" sz="2200" dirty="0" smtClean="0"/>
              <a:t>organelles called</a:t>
            </a:r>
            <a:r>
              <a:rPr lang="en-US" sz="2200" dirty="0"/>
              <a:t> </a:t>
            </a:r>
            <a:r>
              <a:rPr lang="en-US" sz="2200" dirty="0" smtClean="0"/>
              <a:t>chloroplasts,  </a:t>
            </a:r>
            <a:r>
              <a:rPr lang="en-US" sz="2200" dirty="0"/>
              <a:t>which are most abundant in leaf </a:t>
            </a:r>
            <a:r>
              <a:rPr lang="en-US" sz="2200" dirty="0" smtClean="0"/>
              <a:t>cells. </a:t>
            </a:r>
          </a:p>
          <a:p>
            <a:r>
              <a:rPr lang="en-US" sz="2200" dirty="0" smtClean="0"/>
              <a:t>In </a:t>
            </a:r>
            <a:r>
              <a:rPr lang="en-US" sz="2200" dirty="0"/>
              <a:t>these light-dependent reactions, some energy is used to strip electrons from suitable substances, such as water, producing oxygen gas. The hydrogen freed by the splitting of water is used in the creation of two further compounds that act as an immediate energy storage means: reduced </a:t>
            </a:r>
            <a:r>
              <a:rPr lang="en-US" sz="2200" dirty="0" err="1"/>
              <a:t>nicotinamide</a:t>
            </a:r>
            <a:r>
              <a:rPr lang="en-US" sz="2200" dirty="0"/>
              <a:t> adenine dinucleotide </a:t>
            </a:r>
            <a:r>
              <a:rPr lang="en-US" sz="2200" dirty="0" smtClean="0"/>
              <a:t>phosphate (NADPH</a:t>
            </a:r>
            <a:r>
              <a:rPr lang="en-US" sz="2200" dirty="0"/>
              <a:t>) and adenosine triphosphate (ATP), the "energy currency" of cells</a:t>
            </a:r>
            <a:r>
              <a:rPr lang="en-US" sz="2200" dirty="0" smtClean="0"/>
              <a:t>.</a:t>
            </a:r>
          </a:p>
          <a:p>
            <a:r>
              <a:rPr lang="en-US" sz="2000" dirty="0"/>
              <a:t>In the leaf-disk assay, all of the components necessary for photosynthesis are present. The light source provides light energy, the solution provides water, and sodium bicarbonate provides dissolved CO</a:t>
            </a:r>
            <a:r>
              <a:rPr lang="en-US" sz="2000" baseline="-25000" dirty="0"/>
              <a:t>2</a:t>
            </a:r>
            <a:endParaRPr lang="en-US" sz="2000" dirty="0"/>
          </a:p>
          <a:p>
            <a:endParaRPr lang="en-US" sz="2200" dirty="0"/>
          </a:p>
          <a:p>
            <a:endParaRPr lang="en-US" dirty="0"/>
          </a:p>
        </p:txBody>
      </p:sp>
    </p:spTree>
    <p:extLst>
      <p:ext uri="{BB962C8B-B14F-4D97-AF65-F5344CB8AC3E}">
        <p14:creationId xmlns:p14="http://schemas.microsoft.com/office/powerpoint/2010/main" val="124869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0323" y="3886200"/>
            <a:ext cx="3048000" cy="609600"/>
          </a:xfrm>
        </p:spPr>
        <p:txBody>
          <a:bodyPr>
            <a:normAutofit/>
          </a:bodyPr>
          <a:lstStyle/>
          <a:p>
            <a:r>
              <a:rPr lang="en-US" sz="2400" b="1" dirty="0" smtClean="0"/>
              <a:t>Structure of Leaf</a:t>
            </a:r>
            <a:endParaRPr lang="en-US" sz="2400" b="1"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2284" t="42198" r="27379" b="26155"/>
          <a:stretch/>
        </p:blipFill>
        <p:spPr bwMode="auto">
          <a:xfrm>
            <a:off x="4495800" y="1066800"/>
            <a:ext cx="457050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762000"/>
            <a:ext cx="4520381" cy="5632311"/>
          </a:xfrm>
          <a:prstGeom prst="rect">
            <a:avLst/>
          </a:prstGeom>
          <a:noFill/>
        </p:spPr>
        <p:txBody>
          <a:bodyPr wrap="square" rtlCol="0">
            <a:spAutoFit/>
          </a:bodyPr>
          <a:lstStyle/>
          <a:p>
            <a:pPr marL="285750" indent="-285750" algn="just">
              <a:buFont typeface="Arial" pitchFamily="34" charset="0"/>
              <a:buChar char="•"/>
            </a:pPr>
            <a:r>
              <a:rPr lang="en-US" dirty="0" smtClean="0"/>
              <a:t>Plant </a:t>
            </a:r>
            <a:r>
              <a:rPr lang="en-US" dirty="0"/>
              <a:t>material will generally float in water. This is because leaves have air in the spaces between cells, which helps them collect CO2 gas from their environment to use in photosynthesis. </a:t>
            </a:r>
            <a:endParaRPr lang="en-US" dirty="0" smtClean="0"/>
          </a:p>
          <a:p>
            <a:pPr marL="285750" indent="-285750" algn="just">
              <a:buFont typeface="Arial" pitchFamily="34" charset="0"/>
              <a:buChar char="•"/>
            </a:pPr>
            <a:r>
              <a:rPr lang="en-US" dirty="0"/>
              <a:t>When you apply a gentle vacuum to the leaf disks in solution, this air is forced out and replaced with solution, causing the leaves to sink.</a:t>
            </a:r>
          </a:p>
          <a:p>
            <a:pPr marL="285750" indent="-285750" algn="just">
              <a:buFont typeface="Arial" pitchFamily="34" charset="0"/>
              <a:buChar char="•"/>
            </a:pPr>
            <a:r>
              <a:rPr lang="en-US" dirty="0"/>
              <a:t>When you see tiny bubbles forming on the leaf disks during this experiment, you’re actually observing the net production of O</a:t>
            </a:r>
            <a:r>
              <a:rPr lang="en-US" baseline="-25000" dirty="0"/>
              <a:t>2</a:t>
            </a:r>
            <a:r>
              <a:rPr lang="en-US" dirty="0"/>
              <a:t> gas as a byproduct of photosynthesis. Accumulation of O</a:t>
            </a:r>
            <a:r>
              <a:rPr lang="en-US" baseline="-25000" dirty="0"/>
              <a:t>2</a:t>
            </a:r>
            <a:r>
              <a:rPr lang="en-US" dirty="0"/>
              <a:t> on the disks causes them to float. The rate of production of O</a:t>
            </a:r>
            <a:r>
              <a:rPr lang="en-US" baseline="-25000" dirty="0"/>
              <a:t>2</a:t>
            </a:r>
            <a:r>
              <a:rPr lang="en-US" dirty="0"/>
              <a:t> can be affected by the intensity of the light source, but there is a maximum rate after which more light energy will not increase photosynthesis.</a:t>
            </a:r>
          </a:p>
          <a:p>
            <a:endParaRPr lang="en-US" dirty="0"/>
          </a:p>
        </p:txBody>
      </p:sp>
      <p:sp>
        <p:nvSpPr>
          <p:cNvPr id="7" name="Rectangle 6"/>
          <p:cNvSpPr/>
          <p:nvPr/>
        </p:nvSpPr>
        <p:spPr>
          <a:xfrm>
            <a:off x="4859594" y="4495800"/>
            <a:ext cx="4038600" cy="1828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2"/>
                </a:solidFill>
                <a:latin typeface="Times New Roman" pitchFamily="18" charset="0"/>
                <a:ea typeface="Arial Unicode MS" pitchFamily="34" charset="-128"/>
                <a:cs typeface="Times New Roman" pitchFamily="18" charset="0"/>
              </a:rPr>
              <a:t>The white oval in the center of each cell represents a vacuole which is filled with water with dissolved substances. The dark spots in the mesophyll cells represent </a:t>
            </a:r>
            <a:r>
              <a:rPr lang="en-US" b="1" dirty="0" smtClean="0">
                <a:solidFill>
                  <a:schemeClr val="accent2"/>
                </a:solidFill>
                <a:latin typeface="Times New Roman" pitchFamily="18" charset="0"/>
                <a:ea typeface="Arial Unicode MS" pitchFamily="34" charset="-128"/>
                <a:cs typeface="Times New Roman" pitchFamily="18" charset="0"/>
              </a:rPr>
              <a:t>chloroplasts</a:t>
            </a:r>
            <a:endParaRPr lang="en-US" b="1" dirty="0">
              <a:solidFill>
                <a:schemeClr val="accent2"/>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33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381000"/>
            <a:ext cx="8686800" cy="7294305"/>
          </a:xfrm>
          <a:prstGeom prst="rect">
            <a:avLst/>
          </a:prstGeom>
          <a:noFill/>
        </p:spPr>
        <p:txBody>
          <a:bodyPr wrap="square" rtlCol="0">
            <a:spAutoFit/>
          </a:bodyPr>
          <a:lstStyle/>
          <a:p>
            <a:pPr marL="285750" indent="-285750" algn="just">
              <a:buFont typeface="Arial" pitchFamily="34" charset="0"/>
              <a:buChar char="•"/>
            </a:pPr>
            <a:r>
              <a:rPr lang="en-US" dirty="0" smtClean="0"/>
              <a:t>To </a:t>
            </a:r>
            <a:r>
              <a:rPr lang="en-US" dirty="0"/>
              <a:t>determine the net rate of photosynthesis, one could measure one of the </a:t>
            </a:r>
            <a:r>
              <a:rPr lang="en-US" dirty="0" smtClean="0"/>
              <a:t>following:</a:t>
            </a:r>
          </a:p>
          <a:p>
            <a:pPr marL="285750" indent="-285750" algn="just">
              <a:buFont typeface="Arial" pitchFamily="34" charset="0"/>
              <a:buChar char="•"/>
            </a:pPr>
            <a:r>
              <a:rPr lang="en-US" dirty="0" smtClean="0"/>
              <a:t>Production </a:t>
            </a:r>
            <a:r>
              <a:rPr lang="en-US" dirty="0"/>
              <a:t>of O2 </a:t>
            </a:r>
            <a:endParaRPr lang="en-US" dirty="0" smtClean="0"/>
          </a:p>
          <a:p>
            <a:pPr marL="285750" indent="-285750" algn="just">
              <a:buFont typeface="Arial" pitchFamily="34" charset="0"/>
              <a:buChar char="•"/>
            </a:pPr>
            <a:r>
              <a:rPr lang="en-US" dirty="0" smtClean="0"/>
              <a:t>Consumption </a:t>
            </a:r>
            <a:r>
              <a:rPr lang="en-US" dirty="0"/>
              <a:t>of </a:t>
            </a:r>
            <a:r>
              <a:rPr lang="en-US" dirty="0" smtClean="0"/>
              <a:t>CO2</a:t>
            </a:r>
            <a:endParaRPr lang="en-US" dirty="0"/>
          </a:p>
          <a:p>
            <a:pPr marL="285750" indent="-285750" algn="just">
              <a:buFont typeface="Arial" pitchFamily="34" charset="0"/>
              <a:buChar char="•"/>
            </a:pPr>
            <a:r>
              <a:rPr lang="en-US" dirty="0" smtClean="0"/>
              <a:t>The difficulty </a:t>
            </a:r>
            <a:r>
              <a:rPr lang="en-US" dirty="0"/>
              <a:t>related to measuring the production of oxygen is compounded by </a:t>
            </a:r>
            <a:r>
              <a:rPr lang="en-US" dirty="0" smtClean="0"/>
              <a:t>the complementary </a:t>
            </a:r>
            <a:r>
              <a:rPr lang="en-US" dirty="0"/>
              <a:t>process of aerobic respiration consuming oxygen as it is </a:t>
            </a:r>
            <a:r>
              <a:rPr lang="en-US" dirty="0" smtClean="0"/>
              <a:t>produced. </a:t>
            </a:r>
          </a:p>
          <a:p>
            <a:pPr marL="285750" indent="-285750" algn="just">
              <a:buFont typeface="Arial" pitchFamily="34" charset="0"/>
              <a:buChar char="•"/>
            </a:pPr>
            <a:r>
              <a:rPr lang="en-US" dirty="0" smtClean="0"/>
              <a:t>Therefore</a:t>
            </a:r>
            <a:r>
              <a:rPr lang="en-US" dirty="0"/>
              <a:t>, measuring oxygen production is equivalent to measuring net </a:t>
            </a:r>
            <a:r>
              <a:rPr lang="en-US" dirty="0" smtClean="0"/>
              <a:t>photosynthesis.</a:t>
            </a:r>
          </a:p>
          <a:p>
            <a:pPr marL="285750" indent="-285750" algn="just">
              <a:buFont typeface="Arial" pitchFamily="34" charset="0"/>
              <a:buChar char="•"/>
            </a:pPr>
            <a:endParaRPr lang="en-US" dirty="0" smtClean="0"/>
          </a:p>
          <a:p>
            <a:pPr marL="285750" indent="-285750" algn="just">
              <a:buFont typeface="Arial" pitchFamily="34" charset="0"/>
              <a:buChar char="•"/>
            </a:pPr>
            <a:r>
              <a:rPr lang="en-US" b="1" dirty="0" smtClean="0"/>
              <a:t>Factors affecting the rate of photosynthesis</a:t>
            </a:r>
          </a:p>
          <a:p>
            <a:pPr marL="342900" indent="-342900" algn="just">
              <a:buFont typeface="+mj-lt"/>
              <a:buAutoNum type="arabicPeriod"/>
            </a:pPr>
            <a:r>
              <a:rPr lang="en-US" b="1" dirty="0"/>
              <a:t>L</a:t>
            </a:r>
            <a:r>
              <a:rPr lang="en-US" b="1" dirty="0" smtClean="0"/>
              <a:t>ight intensity</a:t>
            </a:r>
          </a:p>
          <a:p>
            <a:pPr marL="342900" indent="-342900" algn="just">
              <a:buFont typeface="+mj-lt"/>
              <a:buAutoNum type="arabicPeriod"/>
            </a:pPr>
            <a:r>
              <a:rPr lang="en-US" b="1" dirty="0" smtClean="0"/>
              <a:t>Carbon </a:t>
            </a:r>
            <a:r>
              <a:rPr lang="en-US" b="1" dirty="0"/>
              <a:t>dioxide concentration </a:t>
            </a:r>
            <a:endParaRPr lang="en-US" b="1" dirty="0" smtClean="0"/>
          </a:p>
          <a:p>
            <a:pPr marL="342900" indent="-342900" algn="just">
              <a:buFont typeface="+mj-lt"/>
              <a:buAutoNum type="arabicPeriod"/>
            </a:pPr>
            <a:r>
              <a:rPr lang="en-US" b="1" dirty="0" smtClean="0"/>
              <a:t>Temperature</a:t>
            </a: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p:txBody>
      </p:sp>
    </p:spTree>
    <p:extLst>
      <p:ext uri="{BB962C8B-B14F-4D97-AF65-F5344CB8AC3E}">
        <p14:creationId xmlns:p14="http://schemas.microsoft.com/office/powerpoint/2010/main" val="386100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FF0000"/>
                </a:solidFill>
              </a:rPr>
              <a:t>Materials</a:t>
            </a:r>
            <a:endParaRPr lang="en-US" dirty="0">
              <a:solidFill>
                <a:srgbClr val="FF0000"/>
              </a:solidFill>
            </a:endParaRPr>
          </a:p>
        </p:txBody>
      </p:sp>
      <p:sp>
        <p:nvSpPr>
          <p:cNvPr id="3" name="Content Placeholder 2"/>
          <p:cNvSpPr>
            <a:spLocks noGrp="1"/>
          </p:cNvSpPr>
          <p:nvPr>
            <p:ph idx="1"/>
          </p:nvPr>
        </p:nvSpPr>
        <p:spPr>
          <a:xfrm>
            <a:off x="228600" y="990600"/>
            <a:ext cx="8763000" cy="5715000"/>
          </a:xfrm>
        </p:spPr>
        <p:txBody>
          <a:bodyPr/>
          <a:lstStyle/>
          <a:p>
            <a:r>
              <a:rPr lang="en-US" dirty="0" smtClean="0"/>
              <a:t>Leaves</a:t>
            </a:r>
          </a:p>
          <a:p>
            <a:r>
              <a:rPr lang="en-US" dirty="0" smtClean="0"/>
              <a:t>Syringe without needle</a:t>
            </a:r>
          </a:p>
          <a:p>
            <a:r>
              <a:rPr lang="en-US" dirty="0" smtClean="0"/>
              <a:t>Punch machine/straw/micro pipette tip</a:t>
            </a:r>
          </a:p>
          <a:p>
            <a:r>
              <a:rPr lang="en-US" dirty="0" smtClean="0"/>
              <a:t>Sodium bicarbonate</a:t>
            </a:r>
          </a:p>
          <a:p>
            <a:r>
              <a:rPr lang="en-US" dirty="0" smtClean="0"/>
              <a:t>Beaker</a:t>
            </a:r>
          </a:p>
          <a:p>
            <a:r>
              <a:rPr lang="en-US" dirty="0" smtClean="0"/>
              <a:t>Detergent</a:t>
            </a:r>
          </a:p>
          <a:p>
            <a:r>
              <a:rPr lang="en-US" dirty="0"/>
              <a:t>Incandescent or 100-watt equivalent </a:t>
            </a:r>
            <a:r>
              <a:rPr lang="en-US" dirty="0" err="1"/>
              <a:t>lightbulb</a:t>
            </a:r>
            <a:r>
              <a:rPr lang="en-US" dirty="0"/>
              <a:t> in fixture (preferably with a clamp)</a:t>
            </a:r>
          </a:p>
          <a:p>
            <a:endParaRPr lang="en-US" dirty="0" smtClean="0"/>
          </a:p>
          <a:p>
            <a:endParaRPr lang="en-US" dirty="0"/>
          </a:p>
        </p:txBody>
      </p:sp>
    </p:spTree>
    <p:extLst>
      <p:ext uri="{BB962C8B-B14F-4D97-AF65-F5344CB8AC3E}">
        <p14:creationId xmlns:p14="http://schemas.microsoft.com/office/powerpoint/2010/main" val="3769296005"/>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3" name="Shape 4103"/>
        <p:cNvGrpSpPr/>
        <p:nvPr/>
      </p:nvGrpSpPr>
      <p:grpSpPr>
        <a:xfrm>
          <a:off x="0" y="0"/>
          <a:ext cx="0" cy="0"/>
          <a:chOff x="0" y="0"/>
          <a:chExt cx="0" cy="0"/>
        </a:xfrm>
      </p:grpSpPr>
      <p:sp>
        <p:nvSpPr>
          <p:cNvPr id="4104" name="Shape 4104"/>
          <p:cNvSpPr txBox="1"/>
          <p:nvPr>
            <p:ph type="title"/>
          </p:nvPr>
        </p:nvSpPr>
        <p:spPr>
          <a:xfrm>
            <a:off x="457200" y="274637"/>
            <a:ext cx="8229600" cy="563700"/>
          </a:xfrm>
          <a:prstGeom prst="rect">
            <a:avLst/>
          </a:prstGeom>
          <a:noFill/>
          <a:ln>
            <a:noFill/>
          </a:ln>
        </p:spPr>
        <p:txBody>
          <a:bodyPr anchorCtr="0" anchor="ctr" bIns="45700" lIns="91425" rIns="91425" wrap="square" tIns="45700">
            <a:normAutofit/>
          </a:bodyPr>
          <a:lstStyle/>
          <a:p>
            <a:pPr indent="0" lvl="0" marL="0" rtl="0" algn="ctr">
              <a:spcBef>
                <a:spcPts val="0"/>
              </a:spcBef>
              <a:buClr>
                <a:srgbClr val="FF0000"/>
              </a:buClr>
              <a:buSzPct val="25000"/>
              <a:buFont typeface="Calibri"/>
              <a:buNone/>
            </a:pPr>
            <a:r>
              <a:rPr lang="en-US" sz="3959">
                <a:solidFill>
                  <a:srgbClr val="FF0000"/>
                </a:solidFill>
              </a:rPr>
              <a:t>Procedure</a:t>
            </a:r>
          </a:p>
        </p:txBody>
      </p:sp>
      <p:sp>
        <p:nvSpPr>
          <p:cNvPr id="4105" name="Shape 4105"/>
          <p:cNvSpPr txBox="1"/>
          <p:nvPr>
            <p:ph idx="1" type="body"/>
          </p:nvPr>
        </p:nvSpPr>
        <p:spPr>
          <a:xfrm>
            <a:off x="304800" y="990600"/>
            <a:ext cx="8534400" cy="5715000"/>
          </a:xfrm>
          <a:prstGeom prst="rect">
            <a:avLst/>
          </a:prstGeom>
          <a:noFill/>
          <a:ln>
            <a:noFill/>
          </a:ln>
        </p:spPr>
        <p:txBody>
          <a:bodyPr anchorCtr="0" anchor="t" bIns="45700" lIns="91425" rIns="91425" wrap="square" tIns="45700">
            <a:normAutofit/>
          </a:bodyPr>
          <a:lstStyle/>
          <a:p>
            <a:pPr indent="-355600" lvl="0" marL="457200" rtl="0" algn="l">
              <a:lnSpc>
                <a:spcPct val="80000"/>
              </a:lnSpc>
              <a:spcBef>
                <a:spcPts val="0"/>
              </a:spcBef>
              <a:spcAft>
                <a:spcPts val="0"/>
              </a:spcAft>
              <a:buSzPct val="100000"/>
            </a:pPr>
            <a:r>
              <a:rPr lang="en-US" sz="2000"/>
              <a:t>Take two beakers, Add 0.2% bicarbonate solution in one beaker and in another one add 100 mL water. Add a few drops of liquid dish soap to each beaker and mix gently, trying to avoid making suds in the solution.(Water here is used as a blank)</a:t>
            </a:r>
          </a:p>
          <a:p>
            <a:pPr indent="-355600" lvl="0" marL="457200" rtl="0" algn="l">
              <a:lnSpc>
                <a:spcPct val="80000"/>
              </a:lnSpc>
              <a:spcBef>
                <a:spcPts val="400"/>
              </a:spcBef>
              <a:spcAft>
                <a:spcPts val="0"/>
              </a:spcAft>
              <a:buSzPct val="100000"/>
            </a:pPr>
            <a:r>
              <a:rPr lang="en-US" sz="2000"/>
              <a:t>Using the straw or punching machine, cut out 10 circles from the leaves (use 10 more discs for blank)</a:t>
            </a:r>
          </a:p>
          <a:p>
            <a:pPr indent="-355600" lvl="0" marL="457200" rtl="0" algn="l">
              <a:lnSpc>
                <a:spcPct val="80000"/>
              </a:lnSpc>
              <a:spcBef>
                <a:spcPts val="400"/>
              </a:spcBef>
              <a:spcAft>
                <a:spcPts val="0"/>
              </a:spcAft>
              <a:buSzPct val="100000"/>
            </a:pPr>
            <a:r>
              <a:rPr lang="en-US" sz="2000"/>
              <a:t>Remove the plunger from the syringe, and remove the cover from the tip, if there is one. Put the leaf disks into the barrel of the syringe, and tap them down to the tip of the syringe. </a:t>
            </a:r>
          </a:p>
          <a:p>
            <a:pPr indent="-355600" lvl="0" marL="457200" rtl="0" algn="l">
              <a:lnSpc>
                <a:spcPct val="80000"/>
              </a:lnSpc>
              <a:spcBef>
                <a:spcPts val="400"/>
              </a:spcBef>
              <a:spcAft>
                <a:spcPts val="0"/>
              </a:spcAft>
              <a:buSzPct val="100000"/>
            </a:pPr>
            <a:r>
              <a:rPr lang="en-US" sz="2000"/>
              <a:t>Replace the plunger into the syringe, push it down to about the 1 mL mark, being careful not to squash the leaf pieces. </a:t>
            </a:r>
          </a:p>
          <a:p>
            <a:pPr indent="-355600" lvl="0" marL="457200" rtl="0" algn="l">
              <a:lnSpc>
                <a:spcPct val="80000"/>
              </a:lnSpc>
              <a:spcBef>
                <a:spcPts val="400"/>
              </a:spcBef>
              <a:spcAft>
                <a:spcPts val="0"/>
              </a:spcAft>
              <a:buSzPct val="100000"/>
            </a:pPr>
            <a:r>
              <a:rPr lang="en-US" sz="2000"/>
              <a:t>Draw about 5-6 mL of bicarbonate solution into the syringe. The leaf disks should float in the solution </a:t>
            </a:r>
          </a:p>
          <a:p>
            <a:pPr indent="-355600" lvl="0" marL="457200" rtl="0" algn="l">
              <a:lnSpc>
                <a:spcPct val="80000"/>
              </a:lnSpc>
              <a:spcBef>
                <a:spcPts val="400"/>
              </a:spcBef>
              <a:spcAft>
                <a:spcPts val="0"/>
              </a:spcAft>
              <a:buSzPct val="100000"/>
            </a:pPr>
            <a:r>
              <a:rPr lang="en-US" sz="2000"/>
              <a:t>Hold the syringe with the tip up, and expel the air by gently pushing on the plunger.</a:t>
            </a:r>
          </a:p>
          <a:p>
            <a:pPr indent="-355600" lvl="0" marL="457200" rtl="0" algn="l">
              <a:lnSpc>
                <a:spcPct val="80000"/>
              </a:lnSpc>
              <a:spcBef>
                <a:spcPts val="400"/>
              </a:spcBef>
              <a:spcAft>
                <a:spcPts val="0"/>
              </a:spcAft>
              <a:buSzPct val="100000"/>
            </a:pPr>
            <a:r>
              <a:rPr lang="en-US" sz="2000"/>
              <a:t>Plug the tip of the syringe tightly with your finger, and gently pull on the plunger, creating a slight vacuum. You should see tiny bubbles coming out of the leaf disks. Hold the vacuum for a few seconds, and then release the plunger, letting it snap back. Some of the disks should begin to sink(Note: Put your thumb over the tip of the syringe, and pull back slowly on the plunger to about the 10 mL mark. This creates a vacuum, and pulls air out of the leaf)</a:t>
            </a:r>
          </a:p>
          <a:p>
            <a:pPr indent="-355600" lvl="0" marL="457200" rtl="0" algn="l">
              <a:lnSpc>
                <a:spcPct val="80000"/>
              </a:lnSpc>
              <a:spcBef>
                <a:spcPts val="400"/>
              </a:spcBef>
              <a:spcAft>
                <a:spcPts val="0"/>
              </a:spcAft>
              <a:buSzPct val="100000"/>
            </a:pPr>
            <a:r>
              <a:t/>
            </a:r>
            <a:endParaRPr sz="2000"/>
          </a:p>
          <a:p>
            <a:pPr indent="-355600" lvl="0" marL="457200" rtl="0" algn="l">
              <a:lnSpc>
                <a:spcPct val="80000"/>
              </a:lnSpc>
              <a:spcBef>
                <a:spcPts val="400"/>
              </a:spcBef>
              <a:buSzPct val="100000"/>
            </a:pPr>
            <a:r>
              <a:t/>
            </a:r>
            <a:endParaRPr sz="2000"/>
          </a:p>
        </p:txBody>
      </p:sp>
      <p:sp>
        <p:nvSpPr>
          <p:cNvPr id="4106" name="Shape 4106"/>
          <p:cNvSpPr txBox="1"/>
          <p:nvPr/>
        </p:nvSpPr>
        <p:spPr>
          <a:xfrm>
            <a:off x="914399" y="3013825"/>
            <a:ext cx="7315200" cy="853499"/>
          </a:xfrm>
          <a:prstGeom prst="rect">
            <a:avLst/>
          </a:prstGeom>
          <a:noFill/>
          <a:ln>
            <a:noFill/>
          </a:ln>
        </p:spPr>
        <p:txBody>
          <a:bodyPr anchorCtr="0" anchor="t" bIns="91425" lIns="91425"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stStyle>
          <a:p>
            <a:pPr lvl="0" rtl="0">
              <a:spcBef>
                <a:spcPts val="0"/>
              </a:spcBef>
              <a:buNone/>
            </a:pPr>
            <a:r>
              <a:t/>
            </a:r>
            <a:endParaRPr/>
          </a:p>
        </p:txBody>
      </p:sp>
      <p:sp>
        <p:nvSpPr>
          <p:cNvPr id="4107" name="Shape 4107"/>
          <p:cNvSpPr txBox="1"/>
          <p:nvPr/>
        </p:nvSpPr>
        <p:spPr>
          <a:xfrm>
            <a:off x="678872" y="1378212"/>
            <a:ext cx="4923000" cy="1095600"/>
          </a:xfrm>
          <a:prstGeom prst="rect">
            <a:avLst/>
          </a:prstGeom>
          <a:noFill/>
          <a:ln>
            <a:noFill/>
          </a:ln>
        </p:spPr>
        <p:txBody>
          <a:bodyPr anchorCtr="0" anchor="t" bIns="91425" lIns="91425"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stStyle>
          <a:p>
            <a:pPr lvl="0" rtl="0">
              <a:spcBef>
                <a:spcPts val="0"/>
              </a:spcBef>
              <a:buNone/>
            </a:pPr>
            <a:r>
              <a:t/>
            </a:r>
            <a:endParaRPr/>
          </a:p>
        </p:txBody>
      </p:sp>
      <p:sp>
        <p:nvSpPr>
          <p:cNvPr id="4108" name="Shape 4108"/>
          <p:cNvSpPr txBox="1"/>
          <p:nvPr/>
        </p:nvSpPr>
        <p:spPr>
          <a:xfrm>
            <a:off x="678875" y="990600"/>
            <a:ext cx="7435200" cy="2370600"/>
          </a:xfrm>
          <a:prstGeom prst="rect">
            <a:avLst/>
          </a:prstGeom>
          <a:noFill/>
          <a:ln>
            <a:noFill/>
          </a:ln>
        </p:spPr>
        <p:txBody>
          <a:bodyPr anchorCtr="0" anchor="t" bIns="91425" lIns="91425"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715000"/>
          </a:xfrm>
        </p:spPr>
        <p:txBody>
          <a:bodyPr>
            <a:normAutofit/>
          </a:bodyPr>
          <a:lstStyle/>
          <a:p>
            <a:r>
              <a:rPr lang="en-US" sz="2000" dirty="0"/>
              <a:t>Repeat the previous step several times, until all of the disks have sunk to the bottom of the solution (tap on the plunger to release the bubbles in order to make all the leaf disks sink)</a:t>
            </a:r>
          </a:p>
          <a:p>
            <a:r>
              <a:rPr lang="en-US" sz="2000" dirty="0" smtClean="0"/>
              <a:t>When </a:t>
            </a:r>
            <a:r>
              <a:rPr lang="en-US" sz="2000" dirty="0"/>
              <a:t>all the leaf disks have settled to the bottom of the solution, carefully remove the plunger and pour the disks and </a:t>
            </a:r>
            <a:r>
              <a:rPr lang="en-US" sz="2000" dirty="0" smtClean="0"/>
              <a:t>sodium bicarbonate solution </a:t>
            </a:r>
            <a:r>
              <a:rPr lang="en-US" sz="2000" dirty="0"/>
              <a:t>into </a:t>
            </a:r>
            <a:r>
              <a:rPr lang="en-US" sz="2000" dirty="0" smtClean="0"/>
              <a:t>each beaker. </a:t>
            </a:r>
            <a:r>
              <a:rPr lang="en-US" sz="2000" dirty="0"/>
              <a:t>They should settle to the bottom of the </a:t>
            </a:r>
            <a:r>
              <a:rPr lang="en-US" sz="2000" dirty="0" smtClean="0"/>
              <a:t>cup. If </a:t>
            </a:r>
            <a:r>
              <a:rPr lang="en-US" sz="2000" dirty="0"/>
              <a:t>any leaf disks float, remove them from the </a:t>
            </a:r>
            <a:r>
              <a:rPr lang="en-US" sz="2000" dirty="0" smtClean="0"/>
              <a:t>beaker</a:t>
            </a:r>
          </a:p>
          <a:p>
            <a:r>
              <a:rPr lang="en-US" sz="2000" dirty="0" smtClean="0"/>
              <a:t>Simultaneously, do this for blank also</a:t>
            </a:r>
          </a:p>
          <a:p>
            <a:r>
              <a:rPr lang="en-US" sz="2000" dirty="0" smtClean="0"/>
              <a:t>Set </a:t>
            </a:r>
            <a:r>
              <a:rPr lang="en-US" sz="2000" dirty="0"/>
              <a:t>up </a:t>
            </a:r>
            <a:r>
              <a:rPr lang="en-US" sz="2000" dirty="0" smtClean="0"/>
              <a:t>the </a:t>
            </a:r>
            <a:r>
              <a:rPr lang="en-US" sz="2000" dirty="0"/>
              <a:t>light fixture so that it is suspended about 12 inches (30 cm) above the table. You may want to use a ring stand for </a:t>
            </a:r>
            <a:r>
              <a:rPr lang="en-US" sz="2000" dirty="0" smtClean="0"/>
              <a:t>this</a:t>
            </a:r>
            <a:endParaRPr lang="en-US" sz="2000" dirty="0"/>
          </a:p>
          <a:p>
            <a:r>
              <a:rPr lang="en-US" sz="2000" dirty="0"/>
              <a:t>Place </a:t>
            </a:r>
            <a:r>
              <a:rPr lang="en-US" sz="2000" dirty="0" smtClean="0"/>
              <a:t>both the beakers </a:t>
            </a:r>
            <a:r>
              <a:rPr lang="en-US" sz="2000" dirty="0"/>
              <a:t>under </a:t>
            </a:r>
            <a:r>
              <a:rPr lang="en-US" sz="2000" dirty="0" smtClean="0"/>
              <a:t>a bright light fixture</a:t>
            </a:r>
          </a:p>
          <a:p>
            <a:r>
              <a:rPr lang="en-US" sz="2000" dirty="0"/>
              <a:t>At the end of each minute, record the number of floating disks (any disk that is no longer touching the bottom). </a:t>
            </a:r>
            <a:r>
              <a:rPr lang="en-US" sz="2000" dirty="0"/>
              <a:t>You will </a:t>
            </a:r>
            <a:r>
              <a:rPr lang="en-US" sz="2000" b="1" dirty="0"/>
              <a:t>measure</a:t>
            </a:r>
            <a:r>
              <a:rPr lang="en-US" sz="2000" dirty="0"/>
              <a:t> how long it takes (in seconds) for the disks to float as a way to </a:t>
            </a:r>
            <a:r>
              <a:rPr lang="en-US" sz="2000" b="1" dirty="0">
                <a:solidFill>
                  <a:srgbClr val="FF0000"/>
                </a:solidFill>
              </a:rPr>
              <a:t>measure the rate of photosynthesis</a:t>
            </a:r>
            <a:r>
              <a:rPr lang="en-US" sz="2000" dirty="0" smtClean="0">
                <a:solidFill>
                  <a:srgbClr val="FF0000"/>
                </a:solidFill>
              </a:rPr>
              <a:t>.</a:t>
            </a:r>
          </a:p>
        </p:txBody>
      </p:sp>
    </p:spTree>
    <p:extLst>
      <p:ext uri="{BB962C8B-B14F-4D97-AF65-F5344CB8AC3E}">
        <p14:creationId xmlns:p14="http://schemas.microsoft.com/office/powerpoint/2010/main" val="91410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9200" cy="1782762"/>
          </a:xfrm>
        </p:spPr>
        <p:txBody>
          <a:bodyPr>
            <a:normAutofit/>
          </a:bodyPr>
          <a:lstStyle/>
          <a:p>
            <a:pPr algn="l"/>
            <a:r>
              <a:rPr lang="en-US" sz="4000" dirty="0" smtClean="0">
                <a:solidFill>
                  <a:srgbClr val="FF0000"/>
                </a:solidFill>
              </a:rPr>
              <a:t>Observations</a:t>
            </a:r>
            <a:r>
              <a:rPr lang="en-US" sz="2000" dirty="0"/>
              <a:t/>
            </a:r>
            <a:br>
              <a:rPr lang="en-US" sz="2000" dirty="0"/>
            </a:br>
            <a:r>
              <a:rPr lang="en-US" sz="2000" dirty="0" smtClean="0"/>
              <a:t>Number </a:t>
            </a:r>
            <a:r>
              <a:rPr lang="en-US" sz="2000" dirty="0"/>
              <a:t>of Floating Leaf Disks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210701"/>
              </p:ext>
            </p:extLst>
          </p:nvPr>
        </p:nvGraphicFramePr>
        <p:xfrm>
          <a:off x="7961" y="2057400"/>
          <a:ext cx="8915398" cy="2082800"/>
        </p:xfrm>
        <a:graphic>
          <a:graphicData uri="http://schemas.openxmlformats.org/drawingml/2006/table">
            <a:tbl>
              <a:tblPr firstRow="1" bandRow="1">
                <a:tableStyleId>{5C22544A-7EE6-4342-B048-85BDC9FD1C3A}</a:tableStyleId>
              </a:tblPr>
              <a:tblGrid>
                <a:gridCol w="1365612"/>
                <a:gridCol w="455204"/>
                <a:gridCol w="227602"/>
                <a:gridCol w="303469"/>
                <a:gridCol w="266530"/>
                <a:gridCol w="227602"/>
                <a:gridCol w="303469"/>
                <a:gridCol w="379338"/>
                <a:gridCol w="379338"/>
                <a:gridCol w="397398"/>
                <a:gridCol w="419076"/>
                <a:gridCol w="419076"/>
                <a:gridCol w="419076"/>
                <a:gridCol w="419076"/>
                <a:gridCol w="419076"/>
                <a:gridCol w="419076"/>
                <a:gridCol w="419076"/>
                <a:gridCol w="419076"/>
                <a:gridCol w="419076"/>
                <a:gridCol w="419076"/>
                <a:gridCol w="419076"/>
              </a:tblGrid>
              <a:tr h="400117">
                <a:tc>
                  <a:txBody>
                    <a:bodyPr/>
                    <a:lstStyle/>
                    <a:p>
                      <a:r>
                        <a:rPr lang="en-US" dirty="0" smtClean="0"/>
                        <a:t>Minutes</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c>
                  <a:txBody>
                    <a:bodyPr/>
                    <a:lstStyle/>
                    <a:p>
                      <a:r>
                        <a:rPr lang="en-US" dirty="0" smtClean="0"/>
                        <a:t>16</a:t>
                      </a:r>
                      <a:endParaRPr lang="en-US" dirty="0"/>
                    </a:p>
                  </a:txBody>
                  <a:tcPr/>
                </a:tc>
                <a:tc>
                  <a:txBody>
                    <a:bodyPr/>
                    <a:lstStyle/>
                    <a:p>
                      <a:r>
                        <a:rPr lang="en-US" dirty="0" smtClean="0"/>
                        <a:t>17</a:t>
                      </a:r>
                      <a:endParaRPr lang="en-US" dirty="0"/>
                    </a:p>
                  </a:txBody>
                  <a:tcPr/>
                </a:tc>
                <a:tc>
                  <a:txBody>
                    <a:bodyPr/>
                    <a:lstStyle/>
                    <a:p>
                      <a:r>
                        <a:rPr lang="en-US" dirty="0" smtClean="0"/>
                        <a:t>18</a:t>
                      </a:r>
                      <a:endParaRPr lang="en-US" dirty="0"/>
                    </a:p>
                  </a:txBody>
                  <a:tcPr/>
                </a:tc>
                <a:tc>
                  <a:txBody>
                    <a:bodyPr/>
                    <a:lstStyle/>
                    <a:p>
                      <a:r>
                        <a:rPr lang="en-US" dirty="0" smtClean="0"/>
                        <a:t>19</a:t>
                      </a:r>
                      <a:endParaRPr lang="en-US" dirty="0"/>
                    </a:p>
                  </a:txBody>
                  <a:tcPr/>
                </a:tc>
                <a:tc>
                  <a:txBody>
                    <a:bodyPr/>
                    <a:lstStyle/>
                    <a:p>
                      <a:r>
                        <a:rPr lang="en-US" dirty="0" smtClean="0"/>
                        <a:t>20</a:t>
                      </a:r>
                      <a:endParaRPr lang="en-US" dirty="0"/>
                    </a:p>
                  </a:txBody>
                  <a:tcPr/>
                </a:tc>
              </a:tr>
              <a:tr h="400117">
                <a:tc>
                  <a:txBody>
                    <a:bodyPr/>
                    <a:lstStyle/>
                    <a:p>
                      <a:r>
                        <a:rPr lang="en-US" dirty="0" smtClean="0"/>
                        <a:t>In water</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282566">
                <a:tc>
                  <a:txBody>
                    <a:bodyPr/>
                    <a:lstStyle/>
                    <a:p>
                      <a:r>
                        <a:rPr lang="en-US" dirty="0" smtClean="0"/>
                        <a:t>In bicarbonate solution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274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