
<file path=[Content_Types].xml><?xml version="1.0" encoding="utf-8"?>
<Types xmlns="http://schemas.openxmlformats.org/package/2006/content-types">
  <Default ContentType="application/xml" Extension="xml"/>
  <Default ContentType="image/jpeg" Extension="jpg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theme+xml" PartName="/ppt/theme/them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6.xml"/>
  <Override ContentType="application/vnd.openxmlformats-officedocument.presentationml.slide+xml" PartName="/ppt/slides/slide2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5" Type="http://schemas.openxmlformats.org/officeDocument/2006/relationships/slide" Target="slides/slide2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4" Type="http://schemas.openxmlformats.org/officeDocument/2006/relationships/slide" Target="slides/slide11.xml"/><Relationship Id="rId7" Type="http://schemas.openxmlformats.org/officeDocument/2006/relationships/slide" Target="slides/slide4.xml"/><Relationship Id="rId2" Type="http://schemas.openxmlformats.org/officeDocument/2006/relationships/presProps" Target="presProps1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8" Type="http://schemas.openxmlformats.org/officeDocument/2006/relationships/slide" Target="slides/slide5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7D40-F5A3-47A0-8DF4-4731B559D4CE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08C-2E38-4AF4-A086-9E2E4DFE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50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7D40-F5A3-47A0-8DF4-4731B559D4CE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08C-2E38-4AF4-A086-9E2E4DFE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40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7D40-F5A3-47A0-8DF4-4731B559D4CE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08C-2E38-4AF4-A086-9E2E4DFE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88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7D40-F5A3-47A0-8DF4-4731B559D4CE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08C-2E38-4AF4-A086-9E2E4DFE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86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7D40-F5A3-47A0-8DF4-4731B559D4CE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08C-2E38-4AF4-A086-9E2E4DFE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49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7D40-F5A3-47A0-8DF4-4731B559D4CE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08C-2E38-4AF4-A086-9E2E4DFE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7D40-F5A3-47A0-8DF4-4731B559D4CE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08C-2E38-4AF4-A086-9E2E4DFE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85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7D40-F5A3-47A0-8DF4-4731B559D4CE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08C-2E38-4AF4-A086-9E2E4DFE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4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7D40-F5A3-47A0-8DF4-4731B559D4CE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08C-2E38-4AF4-A086-9E2E4DFE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4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7D40-F5A3-47A0-8DF4-4731B559D4CE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08C-2E38-4AF4-A086-9E2E4DFE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75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7D40-F5A3-47A0-8DF4-4731B559D4CE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A08C-2E38-4AF4-A086-9E2E4DFE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7D40-F5A3-47A0-8DF4-4731B559D4CE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A08C-2E38-4AF4-A086-9E2E4DFE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7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18A792D-8E05-4487-8670-0B890AB1B7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92C043A5-978D-4D3A-85BC-3D7FFFC8D83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>
            <a:extLst>
              <a:ext uri="{FF2B5EF4-FFF2-40B4-BE49-F238E27FC236}">
                <a16:creationId xmlns:a16="http://schemas.microsoft.com/office/drawing/2014/main" id="{6594774C-701B-411A-BD83-B3B969FBAF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5B53A-357A-4D02-A495-76B18B5F2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en-IN" sz="5400">
                <a:solidFill>
                  <a:srgbClr val="FFFFFF"/>
                </a:solidFill>
              </a:rPr>
              <a:t>Experiment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4F20D-3E06-45E7-BE22-E93B6C01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en-IN" sz="1700">
                <a:solidFill>
                  <a:srgbClr val="FFFFFF"/>
                </a:solidFill>
              </a:rPr>
              <a:t>a) Preparation of temporary mount of leaf epidermis to study the structure of stomata</a:t>
            </a:r>
          </a:p>
          <a:p>
            <a:pPr algn="r"/>
            <a:r>
              <a:rPr lang="en-IN" sz="1700">
                <a:solidFill>
                  <a:srgbClr val="FFFFFF"/>
                </a:solidFill>
              </a:rPr>
              <a:t>b) Measurement of transpiration rate using Ganong’s potometer</a:t>
            </a:r>
          </a:p>
        </p:txBody>
      </p:sp>
    </p:spTree>
    <p:extLst>
      <p:ext uri="{BB962C8B-B14F-4D97-AF65-F5344CB8AC3E}">
        <p14:creationId xmlns:p14="http://schemas.microsoft.com/office/powerpoint/2010/main" val="391175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6EA9-224E-40F8-B885-EE6B492C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0826" cy="721553"/>
          </a:xfrm>
        </p:spPr>
        <p:txBody>
          <a:bodyPr/>
          <a:lstStyle/>
          <a:p>
            <a:r>
              <a:rPr lang="en-IN" b="1" u="sng" dirty="0"/>
              <a:t>Significance of transpiration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F0FD-796A-4B0C-B592-6C56D144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017"/>
            <a:ext cx="9379226" cy="3869635"/>
          </a:xfrm>
        </p:spPr>
        <p:txBody>
          <a:bodyPr/>
          <a:lstStyle/>
          <a:p>
            <a:r>
              <a:rPr lang="en-IN" dirty="0"/>
              <a:t>Cooling effect </a:t>
            </a:r>
          </a:p>
          <a:p>
            <a:r>
              <a:rPr lang="en-IN" dirty="0"/>
              <a:t>Mineral transport- mineral salts remain dismissed in soil water and absorbed by roots</a:t>
            </a:r>
          </a:p>
          <a:p>
            <a:r>
              <a:rPr lang="en-IN" dirty="0"/>
              <a:t>Water movement- water moves up by xylem (transpiration pull)</a:t>
            </a:r>
          </a:p>
          <a:p>
            <a:r>
              <a:rPr lang="en-IN" dirty="0"/>
              <a:t>Maintenance of turgidity- excess water-given off by transpiration</a:t>
            </a:r>
          </a:p>
        </p:txBody>
      </p:sp>
    </p:spTree>
    <p:extLst>
      <p:ext uri="{BB962C8B-B14F-4D97-AF65-F5344CB8AC3E}">
        <p14:creationId xmlns:p14="http://schemas.microsoft.com/office/powerpoint/2010/main" val="238060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21B396B5-A562-470D-8DA8-32D25CD81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33" y="643466"/>
            <a:ext cx="87733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8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D22BBFC-2CB8-4961-9243-1FF7C347D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4" r="17948"/>
          <a:stretch/>
        </p:blipFill>
        <p:spPr>
          <a:xfrm>
            <a:off x="484632" y="1283984"/>
            <a:ext cx="5126736" cy="4134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A5D37-FFC6-479D-9BEE-7CAF66CB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/>
              <a:t>Leaf- function and 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E2A58B-C70B-4CEE-B0FA-EAC731AC9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IN" sz="2000"/>
              <a:t>Powerhouse of the plants</a:t>
            </a:r>
          </a:p>
          <a:p>
            <a:r>
              <a:rPr lang="en-IN" sz="2000"/>
              <a:t>Major site for food production</a:t>
            </a:r>
          </a:p>
          <a:p>
            <a:r>
              <a:rPr lang="en-IN" sz="2000"/>
              <a:t>Chlorophyll converts light energy into chemical energy- photosynthesis</a:t>
            </a:r>
          </a:p>
          <a:p>
            <a:r>
              <a:rPr lang="en-IN" sz="2000"/>
              <a:t>Structure: Layers- cuticle, upper epidermis, mesophyll and lower epidermis</a:t>
            </a:r>
          </a:p>
          <a:p>
            <a:r>
              <a:rPr lang="en-IN" sz="2000"/>
              <a:t>Cuticle: waxy layer</a:t>
            </a:r>
          </a:p>
          <a:p>
            <a:r>
              <a:rPr lang="en-IN" sz="2000"/>
              <a:t>Prevents water loss and protects the leaf from pathogens</a:t>
            </a:r>
          </a:p>
          <a:p>
            <a:endParaRPr lang="en-IN" sz="2000"/>
          </a:p>
          <a:p>
            <a:endParaRPr lang="en-IN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27032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0CD6-EBE1-459D-A14F-80F716B9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36520" cy="900967"/>
          </a:xfrm>
        </p:spPr>
        <p:txBody>
          <a:bodyPr/>
          <a:lstStyle/>
          <a:p>
            <a:r>
              <a:rPr lang="en-IN" b="1" u="sng" dirty="0"/>
              <a:t>Epidermis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005C-D09A-464F-B9A3-BD08AFA5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4938" cy="4068738"/>
          </a:xfrm>
        </p:spPr>
        <p:txBody>
          <a:bodyPr/>
          <a:lstStyle/>
          <a:p>
            <a:r>
              <a:rPr lang="en-IN" dirty="0"/>
              <a:t>Outer layer of cells</a:t>
            </a:r>
          </a:p>
          <a:p>
            <a:r>
              <a:rPr lang="en-IN" dirty="0"/>
              <a:t>Transparent cells-permits light to pass through and reach underlying cells</a:t>
            </a:r>
          </a:p>
          <a:p>
            <a:r>
              <a:rPr lang="en-IN" dirty="0"/>
              <a:t>Stomata present in this layer</a:t>
            </a:r>
          </a:p>
          <a:p>
            <a:r>
              <a:rPr lang="en-IN" dirty="0"/>
              <a:t>Regulates gaseous exchange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92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DEFA-58C3-44D6-8456-11560649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7320" cy="802493"/>
          </a:xfrm>
        </p:spPr>
        <p:txBody>
          <a:bodyPr/>
          <a:lstStyle/>
          <a:p>
            <a:r>
              <a:rPr lang="en-IN" b="1" u="sng" dirty="0"/>
              <a:t>Stomata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A88A-BAD0-4B72-93B1-703C3553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7480" cy="4251618"/>
          </a:xfrm>
        </p:spPr>
        <p:txBody>
          <a:bodyPr>
            <a:normAutofit fontScale="92500"/>
          </a:bodyPr>
          <a:lstStyle/>
          <a:p>
            <a:r>
              <a:rPr lang="en-IN" dirty="0"/>
              <a:t>Permit gaseous exchange between the atmosphere and inside of the leaf</a:t>
            </a:r>
          </a:p>
          <a:p>
            <a:r>
              <a:rPr lang="en-IN" dirty="0"/>
              <a:t>Stomatal pores surrounded by guard cells</a:t>
            </a:r>
          </a:p>
          <a:p>
            <a:r>
              <a:rPr lang="en-IN" dirty="0"/>
              <a:t>Number: high number of stomata- plant is fast growing and in wet climate</a:t>
            </a:r>
          </a:p>
          <a:p>
            <a:r>
              <a:rPr lang="en-IN" dirty="0"/>
              <a:t>Low-plant is slow growing and dry climate</a:t>
            </a:r>
          </a:p>
          <a:p>
            <a:r>
              <a:rPr lang="en-IN" dirty="0"/>
              <a:t>Size and shape- differs in different plants</a:t>
            </a:r>
          </a:p>
          <a:p>
            <a:r>
              <a:rPr lang="en-IN" dirty="0"/>
              <a:t>Position: present on both upper and lower layer- AMPHISTOMATIC</a:t>
            </a:r>
          </a:p>
          <a:p>
            <a:r>
              <a:rPr lang="en-IN" dirty="0"/>
              <a:t>Present only in lower layer- HYPOSTOMATIC</a:t>
            </a:r>
          </a:p>
          <a:p>
            <a:r>
              <a:rPr lang="en-IN" dirty="0"/>
              <a:t>Present only in upper layer- EPISTOMATIC</a:t>
            </a:r>
          </a:p>
        </p:txBody>
      </p:sp>
    </p:spTree>
    <p:extLst>
      <p:ext uri="{BB962C8B-B14F-4D97-AF65-F5344CB8AC3E}">
        <p14:creationId xmlns:p14="http://schemas.microsoft.com/office/powerpoint/2010/main" val="107470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1DBE-895C-44E7-A630-A61A3C90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689317"/>
            <a:ext cx="10523806" cy="5487646"/>
          </a:xfrm>
        </p:spPr>
        <p:txBody>
          <a:bodyPr/>
          <a:lstStyle/>
          <a:p>
            <a:r>
              <a:rPr lang="en-IN" b="1" u="sng" dirty="0"/>
              <a:t>Factors affecting position of stomata:  </a:t>
            </a:r>
          </a:p>
          <a:p>
            <a:r>
              <a:rPr lang="en-IN" sz="2400" dirty="0"/>
              <a:t>atmospheric CO</a:t>
            </a:r>
            <a:r>
              <a:rPr lang="en-IN" sz="2400" baseline="-25000" dirty="0"/>
              <a:t>2</a:t>
            </a:r>
            <a:r>
              <a:rPr lang="en-IN" sz="2400" dirty="0"/>
              <a:t> </a:t>
            </a:r>
            <a:r>
              <a:rPr lang="en-IN" sz="2400" dirty="0" err="1"/>
              <a:t>conc</a:t>
            </a:r>
            <a:endParaRPr lang="en-IN" sz="2400" dirty="0"/>
          </a:p>
          <a:p>
            <a:r>
              <a:rPr lang="en-IN" sz="2400" dirty="0"/>
              <a:t>moist environment</a:t>
            </a:r>
          </a:p>
          <a:p>
            <a:r>
              <a:rPr lang="en-IN" sz="2400" dirty="0"/>
              <a:t> light availability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b="1" u="sng" dirty="0"/>
              <a:t>Mechanism of stomatal opening and closing: </a:t>
            </a:r>
          </a:p>
          <a:p>
            <a:r>
              <a:rPr lang="en-IN" sz="2400" dirty="0"/>
              <a:t>depends on turgidity of guard cells</a:t>
            </a:r>
          </a:p>
          <a:p>
            <a:r>
              <a:rPr lang="en-IN" sz="2400" dirty="0"/>
              <a:t>Turgidity ↑- pore opens</a:t>
            </a:r>
          </a:p>
          <a:p>
            <a:r>
              <a:rPr lang="en-IN" sz="2400" dirty="0"/>
              <a:t>Entry of water by osmotic pressure leads to elongation of guard cells</a:t>
            </a:r>
          </a:p>
          <a:p>
            <a:r>
              <a:rPr lang="en-IN" sz="2400" dirty="0"/>
              <a:t>Water enters and turgidity increases, pulls the cells-opening of stomata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17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0FBF-3C42-46CC-B80E-923B7185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/>
              <a:t>Structure of stomata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66BB8-AEC1-424B-B883-B890666F7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Dicots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13F512-1CD2-4FA8-B38D-365C45F867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High stomata at lower surface</a:t>
            </a:r>
          </a:p>
          <a:p>
            <a:r>
              <a:rPr lang="en-IN" dirty="0"/>
              <a:t>Kidney shaped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7DD7EC-A1D7-4F3F-9B0C-1C3B8BE96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Monocots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FC4AE1-9FA1-490F-8936-1A7CB79C42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Same number on both sides</a:t>
            </a:r>
          </a:p>
          <a:p>
            <a:r>
              <a:rPr lang="en-IN" dirty="0"/>
              <a:t>Dumb-bell shaped</a:t>
            </a:r>
          </a:p>
        </p:txBody>
      </p:sp>
      <p:pic>
        <p:nvPicPr>
          <p:cNvPr id="9" name="Picture 8" descr="A picture containing text, map&#10;&#10;Description generated with high confidence">
            <a:extLst>
              <a:ext uri="{FF2B5EF4-FFF2-40B4-BE49-F238E27FC236}">
                <a16:creationId xmlns:a16="http://schemas.microsoft.com/office/drawing/2014/main" id="{2A81236E-9248-4F5B-BFC7-84F37425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821113"/>
            <a:ext cx="4516818" cy="2045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A61930-BAC7-494A-A23B-4F194B578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80" y="3821113"/>
            <a:ext cx="3759298" cy="203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9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BBF8ED7-0176-4487-886E-4D85D3422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49" b="-1"/>
          <a:stretch/>
        </p:blipFill>
        <p:spPr>
          <a:xfrm>
            <a:off x="6752844" y="722376"/>
            <a:ext cx="4782312" cy="541324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08C2E-DA3B-44F4-839C-348E8E60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8144"/>
            <a:ext cx="4953934" cy="1676603"/>
          </a:xfrm>
        </p:spPr>
        <p:txBody>
          <a:bodyPr>
            <a:normAutofit/>
          </a:bodyPr>
          <a:lstStyle/>
          <a:p>
            <a:r>
              <a:rPr lang="en-IN" sz="4000" b="1" u="sng" dirty="0"/>
              <a:t>Transpiration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6BF59A-271B-4074-BCEA-B50812E4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054088"/>
            <a:ext cx="4953932" cy="3779520"/>
          </a:xfrm>
        </p:spPr>
        <p:txBody>
          <a:bodyPr>
            <a:noAutofit/>
          </a:bodyPr>
          <a:lstStyle/>
          <a:p>
            <a:r>
              <a:rPr lang="en-IN" sz="2400" dirty="0"/>
              <a:t>Process of water movement through a plant and its evaporation from aerial parts (leaves)</a:t>
            </a:r>
          </a:p>
          <a:p>
            <a:r>
              <a:rPr lang="en-IN" sz="2400" dirty="0"/>
              <a:t>97% of water is lost through transpiration</a:t>
            </a:r>
          </a:p>
          <a:p>
            <a:r>
              <a:rPr lang="en-IN" sz="2400" b="1" dirty="0"/>
              <a:t>Transpiration rate- </a:t>
            </a:r>
            <a:r>
              <a:rPr lang="en-IN" sz="2400" dirty="0" err="1"/>
              <a:t>vol</a:t>
            </a:r>
            <a:r>
              <a:rPr lang="en-IN" sz="2400" dirty="0"/>
              <a:t> of water transpired by plant/time</a:t>
            </a:r>
          </a:p>
          <a:p>
            <a:r>
              <a:rPr lang="en-IN" sz="2400" dirty="0"/>
              <a:t>Vol- Πr</a:t>
            </a:r>
            <a:r>
              <a:rPr lang="en-IN" sz="2400" baseline="30000" dirty="0"/>
              <a:t>2</a:t>
            </a:r>
            <a:r>
              <a:rPr lang="en-IN" sz="2400" dirty="0"/>
              <a:t>*h</a:t>
            </a:r>
          </a:p>
          <a:p>
            <a:r>
              <a:rPr lang="en-IN" sz="2400" dirty="0"/>
              <a:t>r- 1mm</a:t>
            </a:r>
          </a:p>
          <a:p>
            <a:r>
              <a:rPr lang="en-IN" sz="2400" dirty="0"/>
              <a:t>h- distance travelled by water</a:t>
            </a:r>
          </a:p>
          <a:p>
            <a:r>
              <a:rPr lang="en-IN" sz="2400" dirty="0"/>
              <a:t>Units-ml/mg</a:t>
            </a:r>
          </a:p>
        </p:txBody>
      </p:sp>
    </p:spTree>
    <p:extLst>
      <p:ext uri="{BB962C8B-B14F-4D97-AF65-F5344CB8AC3E}">
        <p14:creationId xmlns:p14="http://schemas.microsoft.com/office/powerpoint/2010/main" val="12970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25287-DD8B-41CB-96DF-78B25D77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57251"/>
            <a:ext cx="5157787" cy="823912"/>
          </a:xfrm>
        </p:spPr>
        <p:txBody>
          <a:bodyPr/>
          <a:lstStyle/>
          <a:p>
            <a:r>
              <a:rPr lang="en-IN" u="sng" dirty="0"/>
              <a:t>PHLOEM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8CEE7-24D2-4A25-9C5D-F5A2C50ED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0518"/>
            <a:ext cx="5157787" cy="3684588"/>
          </a:xfrm>
        </p:spPr>
        <p:txBody>
          <a:bodyPr/>
          <a:lstStyle/>
          <a:p>
            <a:r>
              <a:rPr lang="en-IN" dirty="0"/>
              <a:t>Transportation of food and nutrients such as sugars and amino acids from leaves to storage organs and growing parts of plant</a:t>
            </a:r>
          </a:p>
          <a:p>
            <a:r>
              <a:rPr lang="en-IN" dirty="0"/>
              <a:t>Movement: Bidirectional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BFE07-75D8-4B87-AC4D-3128867EE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48153"/>
            <a:ext cx="5183188" cy="823912"/>
          </a:xfrm>
        </p:spPr>
        <p:txBody>
          <a:bodyPr/>
          <a:lstStyle/>
          <a:p>
            <a:r>
              <a:rPr lang="en-IN" u="sng" dirty="0"/>
              <a:t>XYLEM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6C8D6-3B44-430D-BC3C-66CE8186E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41249"/>
            <a:ext cx="5183188" cy="3684588"/>
          </a:xfrm>
        </p:spPr>
        <p:txBody>
          <a:bodyPr/>
          <a:lstStyle/>
          <a:p>
            <a:r>
              <a:rPr lang="en-IN" dirty="0"/>
              <a:t>Water and mineral transport from roots to the rest of the plant parts</a:t>
            </a:r>
          </a:p>
          <a:p>
            <a:r>
              <a:rPr lang="en-IN" dirty="0"/>
              <a:t>Movement: Unidirectional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65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8997-5AE0-4649-AACD-8955C683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8188" cy="661817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Cohesion-Adhesion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65E0-C37B-403C-A991-7BC76F0E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6"/>
            <a:ext cx="6861313" cy="482093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Process of water flow upwards through xylem </a:t>
            </a:r>
          </a:p>
          <a:p>
            <a:r>
              <a:rPr lang="en-IN" dirty="0"/>
              <a:t>Driving force-transpiration pull</a:t>
            </a:r>
          </a:p>
          <a:p>
            <a:r>
              <a:rPr lang="en-IN" dirty="0"/>
              <a:t>Cohesion- water molecules stick to each other</a:t>
            </a:r>
          </a:p>
          <a:p>
            <a:r>
              <a:rPr lang="en-IN" dirty="0"/>
              <a:t>Adhesion water molecules stick to other material (xylem)</a:t>
            </a:r>
          </a:p>
          <a:p>
            <a:r>
              <a:rPr lang="en-IN" dirty="0"/>
              <a:t>Water absorbed by </a:t>
            </a:r>
            <a:r>
              <a:rPr lang="en-IN" dirty="0" err="1"/>
              <a:t>roots</a:t>
            </a:r>
            <a:r>
              <a:rPr lang="en-IN" dirty="0" err="1">
                <a:sym typeface="Wingdings" panose="05000000000000000000" pitchFamily="2" charset="2"/>
              </a:rPr>
              <a:t>creates</a:t>
            </a:r>
            <a:r>
              <a:rPr lang="en-IN" dirty="0">
                <a:sym typeface="Wingdings" panose="05000000000000000000" pitchFamily="2" charset="2"/>
              </a:rPr>
              <a:t> hydrostatic pressure (enough to support the upward movement of water)  water moves through xylem (capillary action) distribution leaves exit</a:t>
            </a:r>
          </a:p>
          <a:p>
            <a:endParaRPr lang="en-IN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3AAE92-CCB9-4A99-840F-BCC9704EF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69" y="1968638"/>
            <a:ext cx="3810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1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