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58" r:id="rId6"/>
    <p:sldId id="261" r:id="rId7"/>
    <p:sldId id="266" r:id="rId8"/>
    <p:sldId id="267"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28153F-8613-43FE-800F-AD41A4B4F46A}"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8153F-8613-43FE-800F-AD41A4B4F46A}"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8153F-8613-43FE-800F-AD41A4B4F46A}"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8153F-8613-43FE-800F-AD41A4B4F46A}"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28153F-8613-43FE-800F-AD41A4B4F46A}" type="datetimeFigureOut">
              <a:rPr lang="en-US" smtClean="0"/>
              <a:pPr/>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28153F-8613-43FE-800F-AD41A4B4F46A}" type="datetimeFigureOut">
              <a:rPr lang="en-US" smtClean="0"/>
              <a:pPr/>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28153F-8613-43FE-800F-AD41A4B4F46A}" type="datetimeFigureOut">
              <a:rPr lang="en-US" smtClean="0"/>
              <a:pPr/>
              <a:t>8/22/2016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28153F-8613-43FE-800F-AD41A4B4F46A}" type="datetimeFigureOut">
              <a:rPr lang="en-US" smtClean="0"/>
              <a:pPr/>
              <a:t>8/22/2016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8153F-8613-43FE-800F-AD41A4B4F46A}" type="datetimeFigureOut">
              <a:rPr lang="en-US" smtClean="0"/>
              <a:pPr/>
              <a:t>8/22/2016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8153F-8613-43FE-800F-AD41A4B4F46A}" type="datetimeFigureOut">
              <a:rPr lang="en-US" smtClean="0"/>
              <a:pPr/>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8153F-8613-43FE-800F-AD41A4B4F46A}" type="datetimeFigureOut">
              <a:rPr lang="en-US" smtClean="0"/>
              <a:pPr/>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89EFF-1DE7-4E56-87DA-FED7393018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8153F-8613-43FE-800F-AD41A4B4F46A}" type="datetimeFigureOut">
              <a:rPr lang="en-US" smtClean="0"/>
              <a:pPr/>
              <a:t>8/22/2016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89EFF-1DE7-4E56-87DA-FED7393018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 study the effect of enzyme lactase on milk</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details:</a:t>
            </a:r>
            <a:endParaRPr lang="en-US" dirty="0"/>
          </a:p>
        </p:txBody>
      </p:sp>
      <p:sp>
        <p:nvSpPr>
          <p:cNvPr id="3" name="Content Placeholder 2"/>
          <p:cNvSpPr>
            <a:spLocks noGrp="1"/>
          </p:cNvSpPr>
          <p:nvPr>
            <p:ph idx="1"/>
          </p:nvPr>
        </p:nvSpPr>
        <p:spPr>
          <a:xfrm>
            <a:off x="457200" y="1295400"/>
            <a:ext cx="8229600" cy="4419600"/>
          </a:xfrm>
        </p:spPr>
        <p:txBody>
          <a:bodyPr>
            <a:normAutofit lnSpcReduction="10000"/>
          </a:bodyPr>
          <a:lstStyle/>
          <a:p>
            <a:pPr>
              <a:buFont typeface="Wingdings" pitchFamily="2" charset="2"/>
              <a:buChar char="v"/>
            </a:pPr>
            <a:r>
              <a:rPr lang="en-US" sz="2800" dirty="0" smtClean="0">
                <a:latin typeface="Times New Roman" pitchFamily="18" charset="0"/>
                <a:cs typeface="Times New Roman" pitchFamily="18" charset="0"/>
              </a:rPr>
              <a:t>What are enzymes? </a:t>
            </a:r>
          </a:p>
          <a:p>
            <a:pPr>
              <a:buFont typeface="Wingdings" pitchFamily="2" charset="2"/>
              <a:buChar char="v"/>
            </a:pPr>
            <a:endParaRPr lang="en-US" sz="2800" dirty="0" smtClean="0">
              <a:latin typeface="Times New Roman" pitchFamily="18" charset="0"/>
              <a:cs typeface="Times New Roman" pitchFamily="18" charset="0"/>
            </a:endParaRPr>
          </a:p>
          <a:p>
            <a:pPr>
              <a:buFont typeface="Wingdings" pitchFamily="2" charset="2"/>
              <a:buChar char="v"/>
            </a:pPr>
            <a:r>
              <a:rPr lang="en-US" sz="2800" dirty="0" smtClean="0">
                <a:latin typeface="Times New Roman" pitchFamily="18" charset="0"/>
                <a:cs typeface="Times New Roman" pitchFamily="18" charset="0"/>
              </a:rPr>
              <a:t>How do they play role in our body?</a:t>
            </a:r>
          </a:p>
          <a:p>
            <a:pPr>
              <a:buNone/>
            </a:pPr>
            <a:endParaRPr lang="en-US" sz="2800" dirty="0" smtClean="0">
              <a:latin typeface="Times New Roman" pitchFamily="18" charset="0"/>
              <a:cs typeface="Times New Roman" pitchFamily="18" charset="0"/>
            </a:endParaRPr>
          </a:p>
          <a:p>
            <a:pPr>
              <a:buFont typeface="Wingdings" pitchFamily="2" charset="2"/>
              <a:buChar char="v"/>
            </a:pPr>
            <a:r>
              <a:rPr lang="en-US" sz="2800" dirty="0" smtClean="0">
                <a:latin typeface="Times New Roman" pitchFamily="18" charset="0"/>
                <a:cs typeface="Times New Roman" pitchFamily="18" charset="0"/>
              </a:rPr>
              <a:t>What is lock and key model of enzyme catalysis or specificity.</a:t>
            </a:r>
          </a:p>
          <a:p>
            <a:pPr>
              <a:buFont typeface="Wingdings" pitchFamily="2" charset="2"/>
              <a:buChar char="v"/>
            </a:pPr>
            <a:endParaRPr lang="en-US" sz="2800" dirty="0" smtClean="0">
              <a:latin typeface="Times New Roman" pitchFamily="18" charset="0"/>
              <a:cs typeface="Times New Roman" pitchFamily="18" charset="0"/>
            </a:endParaRPr>
          </a:p>
          <a:p>
            <a:pPr>
              <a:buFont typeface="Wingdings" pitchFamily="2" charset="2"/>
              <a:buChar char="v"/>
            </a:pPr>
            <a:r>
              <a:rPr lang="en-US" sz="2800" dirty="0" smtClean="0">
                <a:latin typeface="Times New Roman" pitchFamily="18" charset="0"/>
                <a:cs typeface="Times New Roman" pitchFamily="18" charset="0"/>
              </a:rPr>
              <a:t> Denaturation of enzyme under different conditions and its effect on its activity.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http://www.chemicalconnection.org.uk/chemistry/topics/images/pp8.jpg"/>
          <p:cNvPicPr>
            <a:picLocks noChangeAspect="1" noChangeArrowheads="1"/>
          </p:cNvPicPr>
          <p:nvPr/>
        </p:nvPicPr>
        <p:blipFill>
          <a:blip r:embed="rId2"/>
          <a:srcRect/>
          <a:stretch>
            <a:fillRect/>
          </a:stretch>
        </p:blipFill>
        <p:spPr bwMode="auto">
          <a:xfrm>
            <a:off x="1447800" y="2800350"/>
            <a:ext cx="6000750" cy="3600450"/>
          </a:xfrm>
          <a:prstGeom prst="rect">
            <a:avLst/>
          </a:prstGeom>
          <a:noFill/>
          <a:ln w="9525">
            <a:noFill/>
            <a:miter lim="800000"/>
            <a:headEnd/>
            <a:tailEnd/>
          </a:ln>
        </p:spPr>
      </p:pic>
      <p:sp>
        <p:nvSpPr>
          <p:cNvPr id="13315" name="TextBox 3"/>
          <p:cNvSpPr txBox="1">
            <a:spLocks noChangeArrowheads="1"/>
          </p:cNvSpPr>
          <p:nvPr/>
        </p:nvSpPr>
        <p:spPr bwMode="auto">
          <a:xfrm>
            <a:off x="76200" y="304800"/>
            <a:ext cx="8001000" cy="2586038"/>
          </a:xfrm>
          <a:prstGeom prst="rect">
            <a:avLst/>
          </a:prstGeom>
          <a:noFill/>
          <a:ln w="9525">
            <a:noFill/>
            <a:miter lim="800000"/>
            <a:headEnd/>
            <a:tailEnd/>
          </a:ln>
        </p:spPr>
        <p:txBody>
          <a:bodyPr>
            <a:spAutoFit/>
          </a:bodyPr>
          <a:lstStyle/>
          <a:p>
            <a:pPr algn="just"/>
            <a:r>
              <a:rPr lang="en-US" b="1" dirty="0">
                <a:latin typeface="Arial" charset="0"/>
              </a:rPr>
              <a:t>Substrate specificity </a:t>
            </a:r>
            <a:r>
              <a:rPr lang="en-US" dirty="0">
                <a:latin typeface="Arial" charset="0"/>
              </a:rPr>
              <a:t>– </a:t>
            </a:r>
            <a:r>
              <a:rPr lang="en-IN" dirty="0">
                <a:latin typeface="Arial" charset="0"/>
              </a:rPr>
              <a:t>The active site of an enzyme is very specific to its substrates as it has a very precise shape. This results in enzymes being able to catalyze only certain reactions as only a small number of substrates fit in the active site. This is called enzyme-substrate specificity. For a substrate to bind to the active site of an enzyme it must fit in the active site and be chemically attracted to it. This makes the enzyme very specific to its substrate. The enzyme-substrate complex can be compared to a lock and key, where the enzyme is the lock and the substrate is the key.</a:t>
            </a:r>
          </a:p>
          <a:p>
            <a:pPr algn="just"/>
            <a:r>
              <a:rPr lang="en-US" dirty="0"/>
              <a:t>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p:cNvPicPr>
            <a:picLocks noChangeAspect="1" noChangeArrowheads="1"/>
          </p:cNvPicPr>
          <p:nvPr/>
        </p:nvPicPr>
        <p:blipFill>
          <a:blip r:embed="rId2"/>
          <a:srcRect l="1485" r="237"/>
          <a:stretch>
            <a:fillRect/>
          </a:stretch>
        </p:blipFill>
        <p:spPr bwMode="auto">
          <a:xfrm>
            <a:off x="0" y="2819400"/>
            <a:ext cx="9144000" cy="3505200"/>
          </a:xfrm>
          <a:prstGeom prst="rect">
            <a:avLst/>
          </a:prstGeom>
          <a:noFill/>
          <a:ln w="9525">
            <a:noFill/>
            <a:miter lim="800000"/>
            <a:headEnd/>
            <a:tailEnd/>
          </a:ln>
        </p:spPr>
      </p:pic>
      <p:sp>
        <p:nvSpPr>
          <p:cNvPr id="14339" name="TextBox 7"/>
          <p:cNvSpPr txBox="1">
            <a:spLocks noChangeArrowheads="1"/>
          </p:cNvSpPr>
          <p:nvPr/>
        </p:nvSpPr>
        <p:spPr bwMode="auto">
          <a:xfrm>
            <a:off x="0" y="228600"/>
            <a:ext cx="9144000" cy="2832100"/>
          </a:xfrm>
          <a:prstGeom prst="rect">
            <a:avLst/>
          </a:prstGeom>
          <a:noFill/>
          <a:ln w="9525">
            <a:noFill/>
            <a:miter lim="800000"/>
            <a:headEnd/>
            <a:tailEnd/>
          </a:ln>
        </p:spPr>
        <p:txBody>
          <a:bodyPr>
            <a:spAutoFit/>
          </a:bodyPr>
          <a:lstStyle/>
          <a:p>
            <a:pPr algn="just"/>
            <a:r>
              <a:rPr lang="en-US" sz="2000" b="1">
                <a:latin typeface="Arial" charset="0"/>
              </a:rPr>
              <a:t>Denaturation</a:t>
            </a:r>
            <a:r>
              <a:rPr lang="en-US" sz="2000">
                <a:latin typeface="Arial" charset="0"/>
              </a:rPr>
              <a:t> is a structural change in a enzyme/protein that results in the loss (usually permanent) of its biological properties. Refers  to temperature and pH change. Enzymes usually  have an optimum temperature and pH requirement at which they work most efficiently. As temp and pH diverges from optimum level, enzymatic activity decreases. Both acid and alkali conditions can denature enzymes. </a:t>
            </a:r>
            <a:r>
              <a:rPr lang="en-IN" sz="2000">
                <a:latin typeface="Arial" charset="0"/>
              </a:rPr>
              <a:t>The optimum temperature for lactase is about 25 °C</a:t>
            </a:r>
            <a:r>
              <a:rPr lang="en-IN" sz="2000" b="1">
                <a:latin typeface="Arial" charset="0"/>
              </a:rPr>
              <a:t> </a:t>
            </a:r>
            <a:r>
              <a:rPr lang="en-IN" sz="2000">
                <a:latin typeface="Arial" charset="0"/>
              </a:rPr>
              <a:t>&amp; pH of 6 for its activity. </a:t>
            </a:r>
          </a:p>
          <a:p>
            <a:pPr algn="just"/>
            <a:endParaRPr lang="en-IN" sz="2000">
              <a:latin typeface="Arial" charset="0"/>
            </a:endParaRPr>
          </a:p>
          <a:p>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Lactose:</a:t>
            </a:r>
            <a:endParaRPr lang="en-US" dirty="0"/>
          </a:p>
        </p:txBody>
      </p:sp>
      <p:pic>
        <p:nvPicPr>
          <p:cNvPr id="2050" name="Picture 2" descr="C:\Users\samsung\Desktop\lactose.png"/>
          <p:cNvPicPr>
            <a:picLocks noGrp="1" noChangeAspect="1" noChangeArrowheads="1"/>
          </p:cNvPicPr>
          <p:nvPr>
            <p:ph sz="half" idx="1"/>
          </p:nvPr>
        </p:nvPicPr>
        <p:blipFill>
          <a:blip r:embed="rId2"/>
          <a:stretch>
            <a:fillRect/>
          </a:stretch>
        </p:blipFill>
        <p:spPr bwMode="auto">
          <a:xfrm>
            <a:off x="457200" y="1447800"/>
            <a:ext cx="4114799" cy="4648199"/>
          </a:xfrm>
          <a:prstGeom prst="rect">
            <a:avLst/>
          </a:prstGeom>
          <a:noFill/>
        </p:spPr>
      </p:pic>
      <p:sp>
        <p:nvSpPr>
          <p:cNvPr id="5" name="Content Placeholder 4"/>
          <p:cNvSpPr>
            <a:spLocks noGrp="1"/>
          </p:cNvSpPr>
          <p:nvPr>
            <p:ph sz="half" idx="2"/>
          </p:nvPr>
        </p:nvSpPr>
        <p:spPr>
          <a:xfrm>
            <a:off x="4648200" y="1219200"/>
            <a:ext cx="4038600" cy="4906963"/>
          </a:xfrm>
        </p:spPr>
        <p:txBody>
          <a:bodyPr/>
          <a:lstStyle/>
          <a:p>
            <a:r>
              <a:rPr lang="en-US" b="1" dirty="0" smtClean="0">
                <a:solidFill>
                  <a:srgbClr val="FF0000"/>
                </a:solidFill>
                <a:latin typeface="Times New Roman" pitchFamily="18" charset="0"/>
                <a:cs typeface="Times New Roman" pitchFamily="18" charset="0"/>
              </a:rPr>
              <a:t>Lactose:</a:t>
            </a:r>
          </a:p>
          <a:p>
            <a:r>
              <a:rPr lang="en-US" dirty="0" smtClean="0">
                <a:latin typeface="Times New Roman" pitchFamily="18" charset="0"/>
                <a:cs typeface="Times New Roman" pitchFamily="18" charset="0"/>
              </a:rPr>
              <a:t>It is a milk sugar</a:t>
            </a:r>
          </a:p>
          <a:p>
            <a:r>
              <a:rPr lang="en-US" dirty="0" smtClean="0">
                <a:latin typeface="Times New Roman" pitchFamily="18" charset="0"/>
                <a:cs typeface="Times New Roman" pitchFamily="18" charset="0"/>
              </a:rPr>
              <a:t>Disaccharide</a:t>
            </a:r>
          </a:p>
          <a:p>
            <a:r>
              <a:rPr lang="en-US" dirty="0" smtClean="0">
                <a:latin typeface="Times New Roman" pitchFamily="18" charset="0"/>
                <a:cs typeface="Times New Roman" pitchFamily="18" charset="0"/>
              </a:rPr>
              <a:t>Composed of glucose and galactose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Lactase:Enzyme</a:t>
            </a:r>
            <a:endParaRPr lang="en-US" dirty="0"/>
          </a:p>
        </p:txBody>
      </p:sp>
      <p:sp>
        <p:nvSpPr>
          <p:cNvPr id="4" name="Content Placeholder 3"/>
          <p:cNvSpPr>
            <a:spLocks noGrp="1"/>
          </p:cNvSpPr>
          <p:nvPr>
            <p:ph sz="half" idx="1"/>
          </p:nvPr>
        </p:nvSpPr>
        <p:spPr/>
        <p:txBody>
          <a:bodyPr>
            <a:normAutofit fontScale="92500" lnSpcReduction="20000"/>
          </a:bodyPr>
          <a:lstStyle/>
          <a:p>
            <a:r>
              <a:rPr lang="en-US" b="1" dirty="0" smtClean="0"/>
              <a:t> Lactase</a:t>
            </a:r>
            <a:r>
              <a:rPr lang="en-US" dirty="0"/>
              <a:t> </a:t>
            </a:r>
          </a:p>
          <a:p>
            <a:r>
              <a:rPr lang="en-US" dirty="0" smtClean="0"/>
              <a:t> </a:t>
            </a:r>
            <a:r>
              <a:rPr lang="en-US" dirty="0"/>
              <a:t>enzyme produced by many organisms. </a:t>
            </a:r>
            <a:endParaRPr lang="en-US" dirty="0" smtClean="0"/>
          </a:p>
          <a:p>
            <a:r>
              <a:rPr lang="en-US" dirty="0" smtClean="0"/>
              <a:t>It </a:t>
            </a:r>
            <a:r>
              <a:rPr lang="en-US" dirty="0"/>
              <a:t>is located in the brush border of the small intestine of humans and other mammals</a:t>
            </a:r>
            <a:r>
              <a:rPr lang="en-US" dirty="0" smtClean="0"/>
              <a:t>.</a:t>
            </a:r>
          </a:p>
          <a:p>
            <a:r>
              <a:rPr lang="en-US" dirty="0"/>
              <a:t> </a:t>
            </a:r>
            <a:r>
              <a:rPr lang="en-US" b="1" dirty="0"/>
              <a:t>Lactase</a:t>
            </a:r>
            <a:r>
              <a:rPr lang="en-US" dirty="0"/>
              <a:t> is essential to the complete digestion of whole milk; it breaks down lactose, a sugar which gives milk its sweetness</a:t>
            </a:r>
            <a:r>
              <a:rPr lang="en-US" dirty="0" smtClean="0"/>
              <a:t>.</a:t>
            </a:r>
            <a:endParaRPr lang="en-US" dirty="0"/>
          </a:p>
        </p:txBody>
      </p:sp>
      <p:pic>
        <p:nvPicPr>
          <p:cNvPr id="3074" name="Picture 2" descr="C:\Users\samsung\Desktop\lactase fxn.png"/>
          <p:cNvPicPr>
            <a:picLocks noGrp="1" noChangeAspect="1" noChangeArrowheads="1"/>
          </p:cNvPicPr>
          <p:nvPr>
            <p:ph sz="half" idx="2"/>
          </p:nvPr>
        </p:nvPicPr>
        <p:blipFill>
          <a:blip r:embed="rId2"/>
          <a:srcRect/>
          <a:stretch>
            <a:fillRect/>
          </a:stretch>
        </p:blipFill>
        <p:spPr bwMode="auto">
          <a:xfrm>
            <a:off x="4343400" y="1524000"/>
            <a:ext cx="4343400" cy="3810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381000" y="904875"/>
            <a:ext cx="4838700" cy="4200525"/>
          </a:xfrm>
          <a:prstGeom prst="rect">
            <a:avLst/>
          </a:prstGeom>
          <a:noFill/>
          <a:ln w="28575">
            <a:noFill/>
            <a:miter lim="800000"/>
            <a:headEnd/>
            <a:tailEnd/>
          </a:ln>
        </p:spPr>
      </p:pic>
      <p:sp>
        <p:nvSpPr>
          <p:cNvPr id="15363" name="TextBox 2"/>
          <p:cNvSpPr txBox="1">
            <a:spLocks noChangeArrowheads="1"/>
          </p:cNvSpPr>
          <p:nvPr/>
        </p:nvSpPr>
        <p:spPr bwMode="auto">
          <a:xfrm>
            <a:off x="5181600" y="704850"/>
            <a:ext cx="3581400" cy="4400550"/>
          </a:xfrm>
          <a:prstGeom prst="rect">
            <a:avLst/>
          </a:prstGeom>
          <a:solidFill>
            <a:schemeClr val="accent2">
              <a:lumMod val="40000"/>
              <a:lumOff val="60000"/>
            </a:schemeClr>
          </a:solidFill>
          <a:ln w="28575">
            <a:solidFill>
              <a:schemeClr val="tx1"/>
            </a:solidFill>
            <a:miter lim="800000"/>
            <a:headEnd/>
            <a:tailEnd/>
          </a:ln>
        </p:spPr>
        <p:txBody>
          <a:bodyPr>
            <a:spAutoFit/>
          </a:bodyPr>
          <a:lstStyle/>
          <a:p>
            <a:pPr>
              <a:defRPr/>
            </a:pPr>
            <a:r>
              <a:rPr lang="en-US" sz="2800" dirty="0"/>
              <a:t>what's on the strip ……………..</a:t>
            </a:r>
          </a:p>
          <a:p>
            <a:pPr>
              <a:defRPr/>
            </a:pPr>
            <a:r>
              <a:rPr lang="en-US" sz="2800" dirty="0"/>
              <a:t>Three components are immobilized on the strip </a:t>
            </a:r>
          </a:p>
          <a:p>
            <a:pPr>
              <a:defRPr/>
            </a:pPr>
            <a:endParaRPr lang="en-US" sz="2800" dirty="0"/>
          </a:p>
          <a:p>
            <a:pPr>
              <a:buFont typeface="Wingdings" pitchFamily="2" charset="2"/>
              <a:buChar char="Ø"/>
              <a:defRPr/>
            </a:pPr>
            <a:r>
              <a:rPr lang="en-US" sz="2800" dirty="0"/>
              <a:t> Glucose </a:t>
            </a:r>
            <a:r>
              <a:rPr lang="en-US" sz="2800" dirty="0" err="1"/>
              <a:t>oxidase</a:t>
            </a:r>
            <a:endParaRPr lang="en-US" sz="2800" dirty="0"/>
          </a:p>
          <a:p>
            <a:pPr>
              <a:buFont typeface="Wingdings" pitchFamily="2" charset="2"/>
              <a:buChar char="Ø"/>
              <a:defRPr/>
            </a:pPr>
            <a:r>
              <a:rPr lang="en-US" sz="2800" dirty="0"/>
              <a:t>Horse radish </a:t>
            </a:r>
            <a:r>
              <a:rPr lang="en-US" sz="2800" dirty="0" err="1"/>
              <a:t>peroxidase</a:t>
            </a:r>
            <a:endParaRPr lang="en-US" sz="2800" dirty="0"/>
          </a:p>
          <a:p>
            <a:pPr>
              <a:buFont typeface="Wingdings" pitchFamily="2" charset="2"/>
              <a:buChar char="Ø"/>
              <a:defRPr/>
            </a:pPr>
            <a:r>
              <a:rPr lang="en-US" sz="2800" dirty="0"/>
              <a:t>Potassium iodide (KI)</a:t>
            </a:r>
            <a:endParaRPr lang="en-IN"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609600" y="533400"/>
            <a:ext cx="8281988" cy="543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25963"/>
          </a:xfrm>
        </p:spPr>
        <p:txBody>
          <a:bodyPr>
            <a:normAutofit fontScale="77500" lnSpcReduction="20000"/>
          </a:bodyPr>
          <a:lstStyle/>
          <a:p>
            <a:pPr marL="365760" indent="-256032" fontAlgn="auto">
              <a:spcAft>
                <a:spcPts val="0"/>
              </a:spcAft>
              <a:buFont typeface="Wingdings 3"/>
              <a:buChar char=""/>
              <a:defRPr/>
            </a:pPr>
            <a:r>
              <a:rPr lang="en-IN" dirty="0" smtClean="0"/>
              <a:t>All of these tests utilise the enzymes glucose </a:t>
            </a:r>
            <a:r>
              <a:rPr lang="en-IN" dirty="0" err="1" smtClean="0"/>
              <a:t>oxidase</a:t>
            </a:r>
            <a:r>
              <a:rPr lang="en-IN" dirty="0" smtClean="0"/>
              <a:t> and </a:t>
            </a:r>
            <a:r>
              <a:rPr lang="en-IN" dirty="0" err="1" smtClean="0"/>
              <a:t>peroxidase</a:t>
            </a:r>
            <a:r>
              <a:rPr lang="en-IN" dirty="0" smtClean="0"/>
              <a:t>, immobilised on a paper pad at the tip of the strip. </a:t>
            </a:r>
          </a:p>
          <a:p>
            <a:pPr marL="365760" indent="-256032" fontAlgn="auto">
              <a:spcAft>
                <a:spcPts val="0"/>
              </a:spcAft>
              <a:buFont typeface="Wingdings 3"/>
              <a:buChar char=""/>
              <a:defRPr/>
            </a:pPr>
            <a:r>
              <a:rPr lang="en-IN" dirty="0" smtClean="0"/>
              <a:t>The pad is covered with a thin cellulose membrane which is permeable only to small molecules such as glucose.</a:t>
            </a:r>
          </a:p>
          <a:p>
            <a:pPr marL="365760" indent="-256032" fontAlgn="auto">
              <a:spcAft>
                <a:spcPts val="0"/>
              </a:spcAft>
              <a:buFont typeface="Wingdings 3"/>
              <a:buChar char=""/>
              <a:defRPr/>
            </a:pPr>
            <a:r>
              <a:rPr lang="en-IN" dirty="0" smtClean="0"/>
              <a:t>In the presence of oxygen and glucose, the products of the enzyme react with a chemical (potassium iodide immobilized on the paper pad) to produce a colour change. </a:t>
            </a:r>
          </a:p>
          <a:p>
            <a:pPr marL="365760" indent="-256032" fontAlgn="auto">
              <a:spcAft>
                <a:spcPts val="0"/>
              </a:spcAft>
              <a:buFont typeface="Wingdings 3"/>
              <a:buChar char=""/>
              <a:defRPr/>
            </a:pPr>
            <a:r>
              <a:rPr lang="en-IN" dirty="0" smtClean="0"/>
              <a:t>The intensity of the colour which develops indicates the glucose concentration.</a:t>
            </a:r>
          </a:p>
          <a:p>
            <a:pPr marL="365760" indent="-256032" fontAlgn="auto">
              <a:spcAft>
                <a:spcPts val="0"/>
              </a:spcAft>
              <a:buFont typeface="Wingdings 3"/>
              <a:buChar char=""/>
              <a:defRPr/>
            </a:pPr>
            <a:r>
              <a:rPr lang="en-IN" dirty="0" smtClean="0"/>
              <a:t>The principles behind these diagnostics are readily demonstrated,  using potassium iodide as the </a:t>
            </a:r>
            <a:r>
              <a:rPr lang="en-IN" dirty="0" err="1" smtClean="0"/>
              <a:t>chromagen</a:t>
            </a:r>
            <a:r>
              <a:rPr lang="en-IN" dirty="0" smtClean="0"/>
              <a:t> (colour-change reagent).</a:t>
            </a:r>
            <a:endParaRPr lang="en-IN" dirty="0"/>
          </a:p>
        </p:txBody>
      </p:sp>
      <p:sp>
        <p:nvSpPr>
          <p:cNvPr id="3" name="Title 2"/>
          <p:cNvSpPr>
            <a:spLocks noGrp="1"/>
          </p:cNvSpPr>
          <p:nvPr>
            <p:ph type="title"/>
          </p:nvPr>
        </p:nvSpPr>
        <p:spPr/>
        <p:txBody>
          <a:bodyPr/>
          <a:lstStyle/>
          <a:p>
            <a:pPr algn="ctr" fontAlgn="auto">
              <a:spcAft>
                <a:spcPts val="0"/>
              </a:spcAft>
              <a:defRPr/>
            </a:pPr>
            <a:r>
              <a:rPr lang="en-US" dirty="0" smtClean="0">
                <a:latin typeface="Arial Black" pitchFamily="34" charset="0"/>
              </a:rPr>
              <a:t>Function of strip</a:t>
            </a:r>
            <a:endParaRPr lang="en-IN" dirty="0">
              <a:latin typeface="Arial Black"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391</Words>
  <Application>Microsoft Office PowerPoint</Application>
  <PresentationFormat>On-screen Show (4:3)</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To study the effect of enzyme lactase on milk</vt:lpstr>
      <vt:lpstr>Experiment details:</vt:lpstr>
      <vt:lpstr>Slide 3</vt:lpstr>
      <vt:lpstr>Slide 4</vt:lpstr>
      <vt:lpstr>Lactose:</vt:lpstr>
      <vt:lpstr>Lactase:Enzyme</vt:lpstr>
      <vt:lpstr>Slide 7</vt:lpstr>
      <vt:lpstr>Slide 8</vt:lpstr>
      <vt:lpstr>Function of strip</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study the effect of enzyme lactase on milk</dc:title>
  <dc:creator>samsung</dc:creator>
  <cp:lastModifiedBy>monika</cp:lastModifiedBy>
  <cp:revision>10</cp:revision>
  <dcterms:created xsi:type="dcterms:W3CDTF">2016-08-19T09:21:10Z</dcterms:created>
  <dcterms:modified xsi:type="dcterms:W3CDTF">2016-08-22T12:27:56Z</dcterms:modified>
</cp:coreProperties>
</file>