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9" r:id="rId20"/>
    <p:sldId id="281" r:id="rId21"/>
    <p:sldId id="292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83620-68C5-4136-A09A-A68080F97E9B}" type="datetimeFigureOut">
              <a:rPr lang="en-US" smtClean="0"/>
              <a:pPr/>
              <a:t>05/11/2016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F7A4D-0F95-418A-A539-D6C23D9950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89EA95-25BE-4A55-8FED-B3F43C9BA75C}" type="slidenum">
              <a:rPr lang="en-IN"/>
              <a:pPr/>
              <a:t>3</a:t>
            </a:fld>
            <a:endParaRPr lang="en-IN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06C41B-9AB3-4594-BE08-9F13F580EC3C}" type="slidenum">
              <a:rPr lang="en-IN"/>
              <a:pPr/>
              <a:t>28</a:t>
            </a:fld>
            <a:endParaRPr lang="en-IN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A21BCD-3AFD-4B22-9DA1-DEF1DF9BF2D4}" type="slidenum">
              <a:rPr lang="en-IN"/>
              <a:pPr/>
              <a:t>29</a:t>
            </a:fld>
            <a:endParaRPr lang="en-IN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B0F3AF-3010-4A15-97A8-057210E57B66}" type="slidenum">
              <a:rPr lang="en-IN"/>
              <a:pPr/>
              <a:t>30</a:t>
            </a:fld>
            <a:endParaRPr lang="en-IN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BF69DB-8970-4A40-A792-522A4DD89FCA}" type="slidenum">
              <a:rPr lang="en-IN"/>
              <a:pPr/>
              <a:t>20</a:t>
            </a:fld>
            <a:endParaRPr lang="en-IN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4E8DC8-E5CF-48D2-B6BC-1C697A283EF5}" type="slidenum">
              <a:rPr lang="en-IN"/>
              <a:pPr/>
              <a:t>21</a:t>
            </a:fld>
            <a:endParaRPr lang="en-IN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606D77-9C79-4C72-BDA8-4CF8E9352797}" type="slidenum">
              <a:rPr lang="en-IN"/>
              <a:pPr/>
              <a:t>22</a:t>
            </a:fld>
            <a:endParaRPr lang="en-IN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39C4FE-E7F4-437A-B76E-5A8FD66B7CFD}" type="slidenum">
              <a:rPr lang="en-IN"/>
              <a:pPr/>
              <a:t>23</a:t>
            </a:fld>
            <a:endParaRPr lang="en-IN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3F0B41-86FD-4F67-A2AC-251C061D8AC7}" type="slidenum">
              <a:rPr lang="en-IN"/>
              <a:pPr/>
              <a:t>24</a:t>
            </a:fld>
            <a:endParaRPr lang="en-IN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C9CFD9-6B08-4D68-B467-1AF885DA1951}" type="slidenum">
              <a:rPr lang="en-IN"/>
              <a:pPr/>
              <a:t>25</a:t>
            </a:fld>
            <a:endParaRPr lang="en-IN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6CC21B-A427-4ACA-B53E-044F66BDFD7E}" type="slidenum">
              <a:rPr lang="en-IN"/>
              <a:pPr/>
              <a:t>26</a:t>
            </a:fld>
            <a:endParaRPr lang="en-IN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B5EAAB-7E5A-434A-92B3-968C8EA07779}" type="slidenum">
              <a:rPr lang="en-IN"/>
              <a:pPr/>
              <a:t>27</a:t>
            </a:fld>
            <a:endParaRPr lang="en-IN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8E27-7688-4119-9E65-656F9F6EA0B2}" type="datetimeFigureOut">
              <a:rPr lang="en-US" smtClean="0"/>
              <a:pPr/>
              <a:t>05/11/2016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6BA0-B523-49FC-84F0-E5859A1C39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8E27-7688-4119-9E65-656F9F6EA0B2}" type="datetimeFigureOut">
              <a:rPr lang="en-US" smtClean="0"/>
              <a:pPr/>
              <a:t>05/11/2016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6BA0-B523-49FC-84F0-E5859A1C39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8E27-7688-4119-9E65-656F9F6EA0B2}" type="datetimeFigureOut">
              <a:rPr lang="en-US" smtClean="0"/>
              <a:pPr/>
              <a:t>05/11/2016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6BA0-B523-49FC-84F0-E5859A1C39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8E27-7688-4119-9E65-656F9F6EA0B2}" type="datetimeFigureOut">
              <a:rPr lang="en-US" smtClean="0"/>
              <a:pPr/>
              <a:t>05/11/2016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6BA0-B523-49FC-84F0-E5859A1C39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8E27-7688-4119-9E65-656F9F6EA0B2}" type="datetimeFigureOut">
              <a:rPr lang="en-US" smtClean="0"/>
              <a:pPr/>
              <a:t>05/11/2016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6BA0-B523-49FC-84F0-E5859A1C39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8E27-7688-4119-9E65-656F9F6EA0B2}" type="datetimeFigureOut">
              <a:rPr lang="en-US" smtClean="0"/>
              <a:pPr/>
              <a:t>05/11/2016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6BA0-B523-49FC-84F0-E5859A1C39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8E27-7688-4119-9E65-656F9F6EA0B2}" type="datetimeFigureOut">
              <a:rPr lang="en-US" smtClean="0"/>
              <a:pPr/>
              <a:t>05/11/2016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6BA0-B523-49FC-84F0-E5859A1C39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8E27-7688-4119-9E65-656F9F6EA0B2}" type="datetimeFigureOut">
              <a:rPr lang="en-US" smtClean="0"/>
              <a:pPr/>
              <a:t>05/11/2016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6BA0-B523-49FC-84F0-E5859A1C39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8E27-7688-4119-9E65-656F9F6EA0B2}" type="datetimeFigureOut">
              <a:rPr lang="en-US" smtClean="0"/>
              <a:pPr/>
              <a:t>05/11/2016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6BA0-B523-49FC-84F0-E5859A1C39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8E27-7688-4119-9E65-656F9F6EA0B2}" type="datetimeFigureOut">
              <a:rPr lang="en-US" smtClean="0"/>
              <a:pPr/>
              <a:t>05/11/2016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6BA0-B523-49FC-84F0-E5859A1C39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8E27-7688-4119-9E65-656F9F6EA0B2}" type="datetimeFigureOut">
              <a:rPr lang="en-US" smtClean="0"/>
              <a:pPr/>
              <a:t>05/11/2016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E6BA0-B523-49FC-84F0-E5859A1C39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28E27-7688-4119-9E65-656F9F6EA0B2}" type="datetimeFigureOut">
              <a:rPr lang="en-US" smtClean="0"/>
              <a:pPr/>
              <a:t>05/11/2016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6BA0-B523-49FC-84F0-E5859A1C39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3352800"/>
          </a:xfrm>
        </p:spPr>
        <p:txBody>
          <a:bodyPr>
            <a:noAutofit/>
          </a:bodyPr>
          <a:lstStyle/>
          <a:p>
            <a:endParaRPr lang="en-US" sz="2000" b="1" i="1" dirty="0" smtClean="0">
              <a:solidFill>
                <a:schemeClr val="tx1"/>
              </a:solidFill>
            </a:endParaRPr>
          </a:p>
          <a:p>
            <a:r>
              <a:rPr lang="en-US" sz="2000" b="1" i="1" dirty="0" smtClean="0">
                <a:solidFill>
                  <a:schemeClr val="tx1"/>
                </a:solidFill>
              </a:rPr>
              <a:t>CNC</a:t>
            </a:r>
            <a:r>
              <a:rPr lang="en-US" sz="2000" b="1" i="1" dirty="0">
                <a:solidFill>
                  <a:schemeClr val="tx1"/>
                </a:solidFill>
              </a:rPr>
              <a:t> stands for computer numerical control. </a:t>
            </a:r>
            <a:r>
              <a:rPr lang="en-US" sz="2000" b="1" i="1" dirty="0" smtClean="0">
                <a:solidFill>
                  <a:schemeClr val="tx1"/>
                </a:solidFill>
              </a:rPr>
              <a:t>CNC routers </a:t>
            </a:r>
            <a:r>
              <a:rPr lang="en-US" sz="2000" b="1" i="1" dirty="0">
                <a:solidFill>
                  <a:schemeClr val="tx1"/>
                </a:solidFill>
              </a:rPr>
              <a:t>can perform the tasks of many carpentry shop machines such as the panel saw, the spindle </a:t>
            </a:r>
            <a:r>
              <a:rPr lang="en-US" sz="2000" b="1" i="1" dirty="0" smtClean="0">
                <a:solidFill>
                  <a:schemeClr val="tx1"/>
                </a:solidFill>
              </a:rPr>
              <a:t>molder, </a:t>
            </a:r>
            <a:r>
              <a:rPr lang="en-US" sz="2000" b="1" i="1" dirty="0">
                <a:solidFill>
                  <a:schemeClr val="tx1"/>
                </a:solidFill>
              </a:rPr>
              <a:t>and the boring machine. </a:t>
            </a:r>
            <a:r>
              <a:rPr lang="en-US" sz="2000" b="1" i="1" dirty="0" smtClean="0">
                <a:solidFill>
                  <a:schemeClr val="tx1"/>
                </a:solidFill>
              </a:rPr>
              <a:t>A CNC router is very similar in concept to a CNC milling machine.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533400"/>
            <a:ext cx="7924800" cy="3352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400" b="1" i="1" dirty="0" smtClean="0">
                <a:solidFill>
                  <a:srgbClr val="C00000"/>
                </a:solidFill>
              </a:rPr>
              <a:t>COMPUTER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400" b="1" i="1" dirty="0" smtClean="0">
                <a:solidFill>
                  <a:srgbClr val="C00000"/>
                </a:solidFill>
              </a:rPr>
              <a:t>NUMERICAL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400" b="1" i="1" dirty="0" smtClean="0">
                <a:solidFill>
                  <a:srgbClr val="C00000"/>
                </a:solidFill>
              </a:rPr>
              <a:t>CONTROL</a:t>
            </a:r>
            <a:endParaRPr kumimoji="0" lang="en-US" sz="5400" b="1" i="1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63575" y="338138"/>
            <a:ext cx="257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b="1"/>
              <a:t>CNC terminology</a:t>
            </a:r>
            <a:r>
              <a:rPr lang="en-US" sz="2400"/>
              <a:t> 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992188" y="1681163"/>
            <a:ext cx="5443537" cy="71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BLU</a:t>
            </a:r>
            <a:r>
              <a:rPr lang="en-US"/>
              <a:t>: basic length unit </a:t>
            </a:r>
            <a:r>
              <a:rPr lang="en-US">
                <a:sym typeface="Wingdings" pitchFamily="2" charset="2"/>
              </a:rPr>
              <a:t></a:t>
            </a:r>
          </a:p>
          <a:p>
            <a:r>
              <a:rPr lang="en-US">
                <a:sym typeface="Wingdings" pitchFamily="2" charset="2"/>
              </a:rPr>
              <a:t>	smallest programmable move of each axis.</a:t>
            </a:r>
            <a:endParaRPr lang="en-US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92188" y="3011488"/>
            <a:ext cx="7840662" cy="71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b="1"/>
              <a:t>Controller</a:t>
            </a:r>
            <a:r>
              <a:rPr lang="en-US"/>
              <a:t>: (Machine Control Unit, MCU) </a:t>
            </a:r>
            <a:r>
              <a:rPr lang="en-US">
                <a:sym typeface="Wingdings" pitchFamily="2" charset="2"/>
              </a:rPr>
              <a:t></a:t>
            </a:r>
            <a:endParaRPr lang="en-US"/>
          </a:p>
          <a:p>
            <a:pPr eaLnBrk="0" hangingPunct="0"/>
            <a:r>
              <a:rPr lang="en-US"/>
              <a:t>	Electronic and computerized interface between operator and m/c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000250" y="4016375"/>
            <a:ext cx="4259263" cy="1292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/>
              <a:t>Controller components:</a:t>
            </a:r>
          </a:p>
          <a:p>
            <a:pPr eaLnBrk="0" hangingPunct="0">
              <a:lnSpc>
                <a:spcPct val="130000"/>
              </a:lnSpc>
            </a:pPr>
            <a:r>
              <a:rPr lang="en-US"/>
              <a:t>	1. Data Processing Unit (DPU)</a:t>
            </a:r>
          </a:p>
          <a:p>
            <a:pPr eaLnBrk="0" hangingPunct="0">
              <a:lnSpc>
                <a:spcPct val="130000"/>
              </a:lnSpc>
            </a:pPr>
            <a:r>
              <a:rPr lang="en-US"/>
              <a:t>	2. Control-Loops Unit (CLU)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63575" y="338138"/>
            <a:ext cx="340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b="1"/>
              <a:t>Types of CNC machines</a:t>
            </a:r>
            <a:r>
              <a:rPr lang="en-US" sz="2400"/>
              <a:t> 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041400" y="1187450"/>
            <a:ext cx="6742038" cy="480131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 dirty="0"/>
              <a:t>Based on Motion Type:</a:t>
            </a:r>
            <a:endParaRPr lang="en-US" b="1" dirty="0"/>
          </a:p>
          <a:p>
            <a:r>
              <a:rPr lang="en-US" b="1" dirty="0"/>
              <a:t>	Point-to-Point	or	Continuous path</a:t>
            </a:r>
            <a:endParaRPr lang="en-US" b="1" i="1" dirty="0"/>
          </a:p>
          <a:p>
            <a:pPr>
              <a:lnSpc>
                <a:spcPct val="200000"/>
              </a:lnSpc>
            </a:pPr>
            <a:endParaRPr lang="en-US" b="1" i="1" dirty="0"/>
          </a:p>
          <a:p>
            <a:pPr>
              <a:lnSpc>
                <a:spcPct val="200000"/>
              </a:lnSpc>
            </a:pPr>
            <a:r>
              <a:rPr lang="en-US" b="1" i="1" dirty="0"/>
              <a:t>Based on Control Loops:</a:t>
            </a:r>
            <a:endParaRPr lang="en-US" b="1" dirty="0"/>
          </a:p>
          <a:p>
            <a:r>
              <a:rPr lang="en-US" b="1" dirty="0"/>
              <a:t>	Open loop	or	Closed loop</a:t>
            </a:r>
            <a:endParaRPr lang="en-US" b="1" i="1" dirty="0"/>
          </a:p>
          <a:p>
            <a:pPr>
              <a:lnSpc>
                <a:spcPct val="200000"/>
              </a:lnSpc>
            </a:pPr>
            <a:endParaRPr lang="en-US" b="1" i="1" dirty="0"/>
          </a:p>
          <a:p>
            <a:pPr>
              <a:lnSpc>
                <a:spcPct val="200000"/>
              </a:lnSpc>
            </a:pPr>
            <a:r>
              <a:rPr lang="en-US" b="1" i="1" dirty="0"/>
              <a:t>Based on Power Supply:</a:t>
            </a:r>
            <a:endParaRPr lang="en-US" b="1" dirty="0"/>
          </a:p>
          <a:p>
            <a:r>
              <a:rPr lang="en-US" b="1" dirty="0"/>
              <a:t>	Electric		or	Hydraulic	or	Pneumatic</a:t>
            </a:r>
            <a:endParaRPr lang="en-US" b="1" i="1" dirty="0"/>
          </a:p>
          <a:p>
            <a:pPr>
              <a:lnSpc>
                <a:spcPct val="200000"/>
              </a:lnSpc>
            </a:pPr>
            <a:endParaRPr lang="en-US" b="1" i="1" dirty="0"/>
          </a:p>
          <a:p>
            <a:pPr>
              <a:lnSpc>
                <a:spcPct val="200000"/>
              </a:lnSpc>
            </a:pPr>
            <a:r>
              <a:rPr lang="en-US" b="1" i="1" dirty="0"/>
              <a:t>Based on Positioning System</a:t>
            </a:r>
            <a:endParaRPr lang="en-US" b="1" dirty="0"/>
          </a:p>
          <a:p>
            <a:r>
              <a:rPr lang="en-US" b="1" dirty="0"/>
              <a:t>	Incremental	or	Absolute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63575" y="338138"/>
            <a:ext cx="4910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b="1"/>
              <a:t>Open Loop vs. Closed Loop controls</a:t>
            </a:r>
            <a:endParaRPr lang="en-US" sz="2400"/>
          </a:p>
        </p:txBody>
      </p:sp>
      <p:pic>
        <p:nvPicPr>
          <p:cNvPr id="62468" name="Picture 4" descr="nc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1644650"/>
            <a:ext cx="8356600" cy="397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81000"/>
            <a:ext cx="78486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PROGRAMMING FORMATS:</a:t>
            </a:r>
          </a:p>
          <a:p>
            <a:endParaRPr lang="en-US" dirty="0"/>
          </a:p>
          <a:p>
            <a:r>
              <a:rPr lang="en-US" sz="2400" b="1" dirty="0" smtClean="0"/>
              <a:t>Format is the method of writing the words in a block of</a:t>
            </a:r>
          </a:p>
          <a:p>
            <a:r>
              <a:rPr lang="en-US" sz="2400" b="1" dirty="0" smtClean="0"/>
              <a:t>instruction. Three program formats are used.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Fixed Block Format: </a:t>
            </a:r>
            <a:r>
              <a:rPr lang="en-US" sz="2400" b="1" dirty="0" smtClean="0"/>
              <a:t>Here the instructions are always</a:t>
            </a:r>
          </a:p>
          <a:p>
            <a:r>
              <a:rPr lang="en-US" sz="2400" b="1" dirty="0" smtClean="0"/>
              <a:t>given in the same sequence. All instructions must be given</a:t>
            </a:r>
          </a:p>
          <a:p>
            <a:r>
              <a:rPr lang="en-US" sz="2400" b="1" dirty="0" smtClean="0"/>
              <a:t>in every block, including those which remain unchanged</a:t>
            </a:r>
          </a:p>
          <a:p>
            <a:r>
              <a:rPr lang="en-US" sz="2400" b="1" dirty="0" smtClean="0"/>
              <a:t>from the preceding block.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Tab Sequential Format: </a:t>
            </a:r>
            <a:r>
              <a:rPr lang="en-US" sz="2400" b="1" dirty="0" smtClean="0"/>
              <a:t>Here the instructions a block are</a:t>
            </a:r>
          </a:p>
          <a:p>
            <a:r>
              <a:rPr lang="en-US" sz="2400" b="1" dirty="0" smtClean="0"/>
              <a:t>always given in the same sequence as in case of fixed block</a:t>
            </a:r>
          </a:p>
          <a:p>
            <a:r>
              <a:rPr lang="en-US" sz="2400" b="1" dirty="0" smtClean="0"/>
              <a:t>format and each word is separated by the TAB character</a:t>
            </a:r>
          </a:p>
          <a:p>
            <a:r>
              <a:rPr lang="en-US" sz="2400" b="1" dirty="0" smtClean="0"/>
              <a:t>(&gt;). If the word remaining same in succeeding block, the</a:t>
            </a:r>
          </a:p>
          <a:p>
            <a:r>
              <a:rPr lang="en-US" sz="2400" b="1" dirty="0" smtClean="0"/>
              <a:t>word need not be repeated but TAB (&gt;) is required to</a:t>
            </a:r>
          </a:p>
          <a:p>
            <a:r>
              <a:rPr lang="en-US" sz="2400" b="1" dirty="0" smtClean="0"/>
              <a:t>maintain the sequence of words 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81000"/>
            <a:ext cx="784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PROGRAMMING FORMATS: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219200"/>
            <a:ext cx="86106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Word address Format:</a:t>
            </a:r>
            <a:r>
              <a:rPr lang="en-US" sz="2000" dirty="0"/>
              <a:t> Here each word is preceded and</a:t>
            </a:r>
          </a:p>
          <a:p>
            <a:r>
              <a:rPr lang="en-US" sz="2000" dirty="0"/>
              <a:t>identified by its address letter. </a:t>
            </a:r>
            <a:r>
              <a:rPr lang="en-US" sz="2000" b="1" i="1" dirty="0"/>
              <a:t>Here there is no fixed</a:t>
            </a:r>
          </a:p>
          <a:p>
            <a:r>
              <a:rPr lang="en-US" sz="2000" b="1" i="1" dirty="0"/>
              <a:t>sequence. If word is unchanged, it need not be repeated in</a:t>
            </a:r>
          </a:p>
          <a:p>
            <a:r>
              <a:rPr lang="en-US" sz="2000" dirty="0"/>
              <a:t>next blocks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Example: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Fixed block format </a:t>
            </a:r>
            <a:r>
              <a:rPr lang="en-US" sz="2000" dirty="0"/>
              <a:t>00115.020.0200500EOB</a:t>
            </a:r>
          </a:p>
          <a:p>
            <a:r>
              <a:rPr lang="pt-BR" sz="2000" b="1" dirty="0"/>
              <a:t>N X Y F S EOB</a:t>
            </a:r>
          </a:p>
          <a:p>
            <a:r>
              <a:rPr lang="de-DE" sz="2000" b="1" dirty="0"/>
              <a:t>001 15.0 20.0 200 500 EOB</a:t>
            </a:r>
          </a:p>
          <a:p>
            <a:r>
              <a:rPr lang="de-DE" sz="2000" b="1" dirty="0"/>
              <a:t>002 75.0 20.0 200 500 EOB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TAB sequential format</a:t>
            </a:r>
          </a:p>
          <a:p>
            <a:r>
              <a:rPr lang="pt-BR" sz="2000" b="1" dirty="0"/>
              <a:t>N X Y F S EOB</a:t>
            </a:r>
          </a:p>
          <a:p>
            <a:r>
              <a:rPr lang="de-DE" sz="2000" b="1" dirty="0"/>
              <a:t>001 &gt; 15.0 &gt;20.0 &gt;200 &gt;500&gt;EOB</a:t>
            </a:r>
          </a:p>
          <a:p>
            <a:r>
              <a:rPr lang="en-US" sz="2000" b="1" dirty="0"/>
              <a:t>002 &gt; 75.0 &gt;&gt;&gt;&gt;EOB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Word Address Format</a:t>
            </a:r>
          </a:p>
          <a:p>
            <a:r>
              <a:rPr lang="pt-BR" sz="2000" b="1" dirty="0"/>
              <a:t>N001 X15.0 Y20.0 F200 S500 EOB</a:t>
            </a:r>
          </a:p>
          <a:p>
            <a:r>
              <a:rPr lang="en-US" sz="2000" b="1" dirty="0"/>
              <a:t>N002 X75.0 EOB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153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WRITING A PART PROGRAM: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first instruction in any part program is to inform the</a:t>
            </a:r>
          </a:p>
          <a:p>
            <a:r>
              <a:rPr lang="en-US" sz="2800" dirty="0"/>
              <a:t>control system about the various set-up conditions for the</a:t>
            </a:r>
          </a:p>
          <a:p>
            <a:r>
              <a:rPr lang="en-US" sz="2800" dirty="0"/>
              <a:t>machining task to be taken up and should specify the</a:t>
            </a:r>
          </a:p>
          <a:p>
            <a:r>
              <a:rPr lang="en-US" sz="2800" dirty="0"/>
              <a:t>following.</a:t>
            </a:r>
          </a:p>
          <a:p>
            <a:r>
              <a:rPr lang="en-US" sz="2800" dirty="0"/>
              <a:t>1. Block Number (Sequence number - N)</a:t>
            </a:r>
          </a:p>
          <a:p>
            <a:r>
              <a:rPr lang="en-US" sz="2800" dirty="0"/>
              <a:t>2. Coordinate value – absolute (or) incremental</a:t>
            </a:r>
          </a:p>
          <a:p>
            <a:r>
              <a:rPr lang="en-US" sz="2800" dirty="0"/>
              <a:t>3. Dimensional units – inches or metric</a:t>
            </a:r>
          </a:p>
          <a:p>
            <a:r>
              <a:rPr lang="en-US" sz="2800" dirty="0"/>
              <a:t>4. Tool Number ( T – word)</a:t>
            </a:r>
          </a:p>
          <a:p>
            <a:r>
              <a:rPr lang="en-US" sz="2800" dirty="0"/>
              <a:t>5. Spindle speed (S –Word)</a:t>
            </a:r>
          </a:p>
          <a:p>
            <a:r>
              <a:rPr lang="en-US" sz="2800" dirty="0"/>
              <a:t>6. Feed function (F –Word) – (mm/min or mm/rev)</a:t>
            </a:r>
          </a:p>
          <a:p>
            <a:r>
              <a:rPr lang="en-US" sz="2800" dirty="0"/>
              <a:t>Each block is terminated by typing EOB character.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1534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WRITING A PART PROGRAM:</a:t>
            </a:r>
          </a:p>
          <a:p>
            <a:r>
              <a:rPr lang="en-US" sz="2400" dirty="0" smtClean="0"/>
              <a:t>Some </a:t>
            </a:r>
            <a:r>
              <a:rPr lang="en-US" sz="2400" dirty="0"/>
              <a:t>codes:</a:t>
            </a:r>
          </a:p>
          <a:p>
            <a:r>
              <a:rPr lang="en-US" sz="2400" dirty="0"/>
              <a:t>a) Preparatory function (or) operation code ‘G</a:t>
            </a:r>
            <a:r>
              <a:rPr lang="en-US" sz="2400" dirty="0" smtClean="0"/>
              <a:t>’</a:t>
            </a:r>
            <a:endParaRPr lang="en-US" sz="2400" dirty="0"/>
          </a:p>
          <a:p>
            <a:r>
              <a:rPr lang="en-US" sz="2400" dirty="0"/>
              <a:t>G00 - Point to point positioning, rapid traverse</a:t>
            </a:r>
          </a:p>
          <a:p>
            <a:r>
              <a:rPr lang="en-US" sz="2400" dirty="0"/>
              <a:t>G01 - Linear interpolation</a:t>
            </a:r>
          </a:p>
          <a:p>
            <a:r>
              <a:rPr lang="en-US" sz="2400" dirty="0"/>
              <a:t>G02 - Circular Interpolation C.W.</a:t>
            </a:r>
          </a:p>
          <a:p>
            <a:r>
              <a:rPr lang="en-US" sz="2400" dirty="0"/>
              <a:t>G03 - Circular Interpolation C.C.W.</a:t>
            </a:r>
          </a:p>
          <a:p>
            <a:r>
              <a:rPr lang="en-US" sz="2400" dirty="0"/>
              <a:t>G04 - Dwell</a:t>
            </a:r>
          </a:p>
          <a:p>
            <a:r>
              <a:rPr lang="en-US" sz="2400" dirty="0"/>
              <a:t>G70 - Dimensioning in inch units</a:t>
            </a:r>
          </a:p>
          <a:p>
            <a:r>
              <a:rPr lang="it-IT" sz="2400" dirty="0"/>
              <a:t>G71 - Dimensioning in metric units</a:t>
            </a:r>
          </a:p>
          <a:p>
            <a:r>
              <a:rPr lang="en-US" sz="2400" dirty="0"/>
              <a:t>G90 - Absolute dimensions</a:t>
            </a:r>
          </a:p>
          <a:p>
            <a:r>
              <a:rPr lang="en-US" sz="2400" dirty="0"/>
              <a:t>G91 - Incremental dimensions</a:t>
            </a:r>
          </a:p>
          <a:p>
            <a:r>
              <a:rPr lang="en-US" sz="2400" dirty="0"/>
              <a:t>G92 - Zero preset [Presetting the origin (changing the</a:t>
            </a:r>
          </a:p>
          <a:p>
            <a:r>
              <a:rPr lang="en-US" sz="2400" dirty="0"/>
              <a:t>starting point) to any point other than (0,0)]</a:t>
            </a:r>
          </a:p>
          <a:p>
            <a:r>
              <a:rPr lang="en-US" sz="2400" dirty="0"/>
              <a:t>G94 - Feed rate mm/ min</a:t>
            </a:r>
          </a:p>
          <a:p>
            <a:r>
              <a:rPr lang="en-US" sz="2400" dirty="0"/>
              <a:t>G95 - Feed rate mm/rev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153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WRITING A PART PROGRAM:</a:t>
            </a:r>
          </a:p>
          <a:p>
            <a:r>
              <a:rPr lang="en-US" sz="2800" dirty="0"/>
              <a:t>b) Dimensional words </a:t>
            </a:r>
          </a:p>
          <a:p>
            <a:r>
              <a:rPr lang="en-US" sz="2800" dirty="0"/>
              <a:t>X,Y,Z  Primary set of </a:t>
            </a:r>
            <a:r>
              <a:rPr lang="en-US" sz="2800" dirty="0" smtClean="0"/>
              <a:t>axes</a:t>
            </a:r>
          </a:p>
          <a:p>
            <a:endParaRPr lang="en-US" sz="2800" dirty="0"/>
          </a:p>
          <a:p>
            <a:r>
              <a:rPr lang="en-US" sz="2800" dirty="0"/>
              <a:t>c) Miscellaneous functions, M </a:t>
            </a:r>
          </a:p>
          <a:p>
            <a:r>
              <a:rPr lang="en-US" sz="2800" dirty="0"/>
              <a:t>M00  Program stop</a:t>
            </a:r>
          </a:p>
          <a:p>
            <a:r>
              <a:rPr lang="en-US" sz="2800" dirty="0"/>
              <a:t>M01  Optional stop</a:t>
            </a:r>
          </a:p>
          <a:p>
            <a:r>
              <a:rPr lang="en-US" sz="2800" dirty="0"/>
              <a:t>M02  End of program</a:t>
            </a:r>
          </a:p>
          <a:p>
            <a:r>
              <a:rPr lang="en-US" sz="2800" dirty="0"/>
              <a:t>M03  Spindle C.W.</a:t>
            </a:r>
          </a:p>
          <a:p>
            <a:r>
              <a:rPr lang="en-US" sz="2800" dirty="0"/>
              <a:t>M04  Spindle C.C.W.</a:t>
            </a:r>
          </a:p>
          <a:p>
            <a:r>
              <a:rPr lang="en-US" sz="2800" dirty="0"/>
              <a:t>M05  Spindle OFF</a:t>
            </a:r>
          </a:p>
          <a:p>
            <a:r>
              <a:rPr lang="en-US" sz="2800" dirty="0"/>
              <a:t>M06  Tool change</a:t>
            </a:r>
          </a:p>
          <a:p>
            <a:r>
              <a:rPr lang="en-US" sz="2800" dirty="0"/>
              <a:t>M07, M08  Coolant ON</a:t>
            </a:r>
          </a:p>
          <a:p>
            <a:r>
              <a:rPr lang="en-US" sz="2800" dirty="0"/>
              <a:t>M09  Coolant OFF</a:t>
            </a:r>
            <a:endParaRPr lang="en-US" sz="28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762000"/>
            <a:ext cx="8153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CANNED </a:t>
            </a:r>
            <a:r>
              <a:rPr lang="en-US" sz="2800" b="1" dirty="0"/>
              <a:t>CYCLES / FIXED CYCLES</a:t>
            </a:r>
            <a:r>
              <a:rPr lang="en-US" sz="2800" b="1" dirty="0" smtClean="0"/>
              <a:t>:</a:t>
            </a:r>
          </a:p>
          <a:p>
            <a:r>
              <a:rPr lang="en-US" sz="2800" dirty="0" smtClean="0"/>
              <a:t>These </a:t>
            </a:r>
            <a:r>
              <a:rPr lang="en-US" sz="2800" dirty="0"/>
              <a:t>are use for reducing length of part program so that the</a:t>
            </a:r>
          </a:p>
          <a:p>
            <a:r>
              <a:rPr lang="en-US" sz="2800" dirty="0"/>
              <a:t>need to write repetitive instructions is avoided and less</a:t>
            </a:r>
          </a:p>
          <a:p>
            <a:r>
              <a:rPr lang="en-US" sz="2800" dirty="0"/>
              <a:t>memory required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Examples of CANNED cycles: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b="1" dirty="0" smtClean="0"/>
              <a:t>Drill </a:t>
            </a:r>
            <a:r>
              <a:rPr lang="en-US" sz="2800" b="1" dirty="0"/>
              <a:t>Cycle: (</a:t>
            </a:r>
            <a:r>
              <a:rPr lang="en-US" sz="2800" b="1" dirty="0" smtClean="0"/>
              <a:t>G81)</a:t>
            </a:r>
          </a:p>
          <a:p>
            <a:pPr marL="514350" indent="-514350">
              <a:buFontTx/>
              <a:buAutoNum type="arabicPeriod"/>
            </a:pPr>
            <a:r>
              <a:rPr lang="en-US" sz="2800" b="1" dirty="0" smtClean="0"/>
              <a:t>Mill </a:t>
            </a:r>
            <a:r>
              <a:rPr lang="en-US" sz="2800" b="1" dirty="0" smtClean="0"/>
              <a:t>Cycle: (G78, G79</a:t>
            </a:r>
            <a:r>
              <a:rPr lang="en-US" sz="2800" b="1" dirty="0" smtClean="0"/>
              <a:t>)</a:t>
            </a:r>
          </a:p>
          <a:p>
            <a:pPr marL="514350" indent="-514350">
              <a:buAutoNum type="arabicPeriod"/>
            </a:pPr>
            <a:endParaRPr lang="en-US" sz="32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819400"/>
            <a:ext cx="8458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 dirty="0" smtClean="0">
                <a:solidFill>
                  <a:srgbClr val="C00000"/>
                </a:solidFill>
              </a:rPr>
              <a:t>Sample CNC Illustration</a:t>
            </a:r>
            <a:endParaRPr lang="en-US" sz="6000" b="1" i="1" dirty="0" smtClean="0">
              <a:solidFill>
                <a:srgbClr val="C00000"/>
              </a:solidFill>
            </a:endParaRPr>
          </a:p>
          <a:p>
            <a:pPr algn="ctr"/>
            <a:endParaRPr lang="en-US" sz="28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762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dirty="0">
                <a:solidFill>
                  <a:srgbClr val="C00000"/>
                </a:solidFill>
              </a:rPr>
              <a:t>Computer Numerical </a:t>
            </a:r>
            <a:r>
              <a:rPr lang="en-US" sz="4800" b="1" dirty="0" smtClean="0">
                <a:solidFill>
                  <a:srgbClr val="C00000"/>
                </a:solidFill>
              </a:rPr>
              <a:t>Control</a:t>
            </a:r>
            <a:endParaRPr lang="en-US" sz="4000" b="1" i="1" dirty="0" smtClean="0">
              <a:solidFill>
                <a:srgbClr val="C00000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7772400" cy="4343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Numerical control is a method of automatically operating  a manufacturing machine based on a code of letters, numbers, and special characters.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The numerical data required to produce a part is provided to a machine in the form of a program, called </a:t>
            </a:r>
            <a:r>
              <a:rPr lang="en-US" sz="2800" i="1" dirty="0" smtClean="0"/>
              <a:t>part program or CNC program</a:t>
            </a:r>
            <a:r>
              <a:rPr lang="en-US" sz="2800" dirty="0" smtClean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The program is translated into the appropriate electrical signals for input to motors that run the machine</a:t>
            </a:r>
            <a:r>
              <a:rPr lang="en-US" sz="2800" dirty="0" smtClean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663841" y="341317"/>
            <a:ext cx="4683225" cy="45506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 anchor="ctr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</a:tabLst>
            </a:pPr>
            <a:r>
              <a:rPr lang="en-IN" sz="2400" b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Manual Part Programming Example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126400" y="3149611"/>
            <a:ext cx="2983721" cy="150150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Tool size = 0.25 inch,</a:t>
            </a:r>
          </a:p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Feed rate = 6 inch per minute,</a:t>
            </a:r>
          </a:p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Cutting speed = 300 rpm,</a:t>
            </a:r>
          </a:p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Tool start position: 2.0, 2.0</a:t>
            </a:r>
          </a:p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Programming in inches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6640" y="1242851"/>
            <a:ext cx="5158080" cy="502180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954240" y="5255112"/>
            <a:ext cx="4398404" cy="639731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Motion of tool:</a:t>
            </a:r>
          </a:p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p0 </a:t>
            </a:r>
            <a:r>
              <a:rPr lang="en-IN" dirty="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</a:t>
            </a: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p1 </a:t>
            </a:r>
            <a:r>
              <a:rPr lang="en-IN" dirty="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</a:t>
            </a: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p2 </a:t>
            </a:r>
            <a:r>
              <a:rPr lang="en-IN" dirty="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</a:t>
            </a: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p3 </a:t>
            </a:r>
            <a:r>
              <a:rPr lang="en-IN" dirty="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</a:t>
            </a: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p4 </a:t>
            </a:r>
            <a:r>
              <a:rPr lang="en-IN" dirty="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</a:t>
            </a: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p5 </a:t>
            </a:r>
            <a:r>
              <a:rPr lang="en-IN" dirty="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</a:t>
            </a: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p1 </a:t>
            </a:r>
            <a:r>
              <a:rPr lang="en-IN" dirty="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</a:t>
            </a: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p0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7618964" cy="1932393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</a:tabLst>
            </a:pPr>
            <a:r>
              <a:rPr lang="en-IN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WRITING A PROGRAM:</a:t>
            </a:r>
          </a:p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</a:tabLst>
            </a:pPr>
            <a:endParaRPr lang="en-IN" sz="2400" dirty="0" smtClean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</a:tabLst>
            </a:pPr>
            <a:r>
              <a:rPr lang="en-IN" sz="2400" dirty="0" smtClean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  Each </a:t>
            </a: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line of program == 1 </a:t>
            </a:r>
            <a:r>
              <a:rPr lang="en-IN" sz="2400" b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block</a:t>
            </a:r>
          </a:p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</a:tabLst>
            </a:pPr>
            <a:endParaRPr lang="en-IN" sz="2400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</a:tabLst>
            </a:pP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	Each block is composed of several instructions, or (</a:t>
            </a:r>
            <a:r>
              <a:rPr lang="en-IN" sz="2400" dirty="0">
                <a:solidFill>
                  <a:srgbClr val="3333CC"/>
                </a:solidFill>
                <a:ea typeface="Droid Sans Fallback" charset="0"/>
                <a:cs typeface="Droid Sans Fallback" charset="0"/>
              </a:rPr>
              <a:t>words</a:t>
            </a: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) 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96960" y="3496688"/>
            <a:ext cx="6873440" cy="916730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Sequence and format of words:</a:t>
            </a:r>
          </a:p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endParaRPr lang="en-IN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N3    G2    X+1.4    Y+1.4    Z+1.4    I1.4    J1.4    K1.4    F3.2    S4    T4    M2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6320" y="4883553"/>
            <a:ext cx="1360713" cy="362732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sequence no</a:t>
            </a:r>
          </a:p>
        </p:txBody>
      </p:sp>
      <p:sp>
        <p:nvSpPr>
          <p:cNvPr id="11269" name="AutoShape 5"/>
          <p:cNvSpPr>
            <a:spLocks/>
          </p:cNvSpPr>
          <p:nvPr/>
        </p:nvSpPr>
        <p:spPr bwMode="auto">
          <a:xfrm rot="16200000">
            <a:off x="3109674" y="3461529"/>
            <a:ext cx="123853" cy="2380320"/>
          </a:xfrm>
          <a:prstGeom prst="leftBrace">
            <a:avLst>
              <a:gd name="adj1" fmla="val 160174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270" name="AutoShape 6"/>
          <p:cNvSpPr>
            <a:spLocks/>
          </p:cNvSpPr>
          <p:nvPr/>
        </p:nvSpPr>
        <p:spPr bwMode="auto">
          <a:xfrm rot="16200000">
            <a:off x="5436714" y="3657368"/>
            <a:ext cx="112332" cy="1971360"/>
          </a:xfrm>
          <a:prstGeom prst="leftBrace">
            <a:avLst>
              <a:gd name="adj1" fmla="val 146261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009440" y="5600748"/>
            <a:ext cx="2115984" cy="362732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preparatory function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939681" y="4795704"/>
            <a:ext cx="2377081" cy="362732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destination coordinates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492800" y="4804344"/>
            <a:ext cx="2200686" cy="362732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dist to </a:t>
            </a:r>
            <a:r>
              <a:rPr lang="en-IN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center</a:t>
            </a: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of circle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757120" y="5423609"/>
            <a:ext cx="1008950" cy="362732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feed rate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975361" y="5412088"/>
            <a:ext cx="1458496" cy="362732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spindle speed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7797601" y="4811546"/>
            <a:ext cx="536128" cy="362732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tool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6595200" y="6035674"/>
            <a:ext cx="2330530" cy="362732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miscellaneous function</a:t>
            </a:r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1126080" y="4396782"/>
            <a:ext cx="12960" cy="4824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1690560" y="4418384"/>
            <a:ext cx="1440" cy="1180924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6775201" y="4427025"/>
            <a:ext cx="1440" cy="987944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7525440" y="4406863"/>
            <a:ext cx="1440" cy="9980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8069760" y="4388141"/>
            <a:ext cx="1440" cy="43060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8635681" y="4418384"/>
            <a:ext cx="1440" cy="1612969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6539040" y="5911821"/>
            <a:ext cx="1362316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Spindle CCW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61" y="1108917"/>
            <a:ext cx="5158080" cy="50218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63841" y="341317"/>
            <a:ext cx="5097120" cy="45506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 anchor="ctr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</a:tabLst>
            </a:pPr>
            <a:r>
              <a:rPr lang="en-IN" sz="2400" b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1. Set up the programming parameters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667040" y="4634407"/>
            <a:ext cx="2933259" cy="362732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N010 G70 G90 G94 G97 M04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283360" y="2996955"/>
            <a:ext cx="2309242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Programming in inches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712481" y="3518290"/>
            <a:ext cx="2531995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Use absolute coordinates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389920" y="5383285"/>
            <a:ext cx="2141376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Spindle speed in rpm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6448320" y="4048266"/>
            <a:ext cx="1259531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</a:tabLst>
            </a:pPr>
            <a:r>
              <a:rPr lang="en-US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Feed in </a:t>
            </a:r>
            <a:r>
              <a:rPr lang="en-US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ipm</a:t>
            </a:r>
            <a:endParaRPr lang="en-US" dirty="0">
              <a:solidFill>
                <a:srgbClr val="000000"/>
              </a:solidFill>
              <a:ea typeface="Droid Sans Fallback" charset="0"/>
              <a:cs typeface="Droid Sans Fallback" charset="0"/>
            </a:endParaRP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V="1">
            <a:off x="5495040" y="3388677"/>
            <a:ext cx="1440" cy="128749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 flipV="1">
            <a:off x="6069601" y="3914331"/>
            <a:ext cx="12960" cy="751759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V="1">
            <a:off x="6647040" y="4405423"/>
            <a:ext cx="1440" cy="280829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7099200" y="4982923"/>
            <a:ext cx="1440" cy="420524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7621920" y="4962761"/>
            <a:ext cx="10080" cy="95626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6805440" y="5911821"/>
            <a:ext cx="1795896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Flood coolant ON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61" y="1108917"/>
            <a:ext cx="5158080" cy="50218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63841" y="341317"/>
            <a:ext cx="4567937" cy="45506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 anchor="ctr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</a:tabLst>
            </a:pPr>
            <a:r>
              <a:rPr lang="en-IN" sz="2400" b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2. Set up the machining conditions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667041" y="4634407"/>
            <a:ext cx="3661022" cy="362732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N020 G17 G75 F6.0 S300 T1001 M08 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283361" y="2577871"/>
            <a:ext cx="2753658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Machine moves in XY-plane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189120" y="3518290"/>
            <a:ext cx="1046589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Feed rate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7047360" y="5363123"/>
            <a:ext cx="907383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Tool no.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865921" y="4038184"/>
            <a:ext cx="1474526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Spindle speed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5495040" y="2956631"/>
            <a:ext cx="1440" cy="1719541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 flipV="1">
            <a:off x="6546240" y="3914331"/>
            <a:ext cx="12960" cy="751759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V="1">
            <a:off x="7093440" y="4405423"/>
            <a:ext cx="1440" cy="280829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7727040" y="4993005"/>
            <a:ext cx="1440" cy="420524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8389441" y="4982923"/>
            <a:ext cx="10080" cy="95626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5722560" y="3050240"/>
            <a:ext cx="2706722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Use full-circle interpolation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V="1">
            <a:off x="6099840" y="3437642"/>
            <a:ext cx="1440" cy="1237089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61" y="1108917"/>
            <a:ext cx="5158080" cy="50218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63840" y="341317"/>
            <a:ext cx="5546730" cy="45506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 anchor="ctr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</a:tabLst>
            </a:pPr>
            <a:r>
              <a:rPr lang="en-IN" sz="2400" b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3. Move tool from p0 to p1 in straight line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672160" y="3202897"/>
            <a:ext cx="2540523" cy="362732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N030 G00 X3.875 Y3.698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620321" y="2059416"/>
            <a:ext cx="2017624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Linear interpolation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099200" y="2583631"/>
            <a:ext cx="1878931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target coordinates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 flipV="1">
            <a:off x="6490081" y="2442497"/>
            <a:ext cx="12960" cy="803604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67" name="AutoShape 7"/>
          <p:cNvSpPr>
            <a:spLocks/>
          </p:cNvSpPr>
          <p:nvPr/>
        </p:nvSpPr>
        <p:spPr bwMode="auto">
          <a:xfrm rot="5400000">
            <a:off x="7678074" y="2315840"/>
            <a:ext cx="112332" cy="1440000"/>
          </a:xfrm>
          <a:prstGeom prst="leftBrace">
            <a:avLst>
              <a:gd name="adj1" fmla="val 106838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286561" y="4437107"/>
            <a:ext cx="2034720" cy="1880837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2496960" y="4820187"/>
            <a:ext cx="319680" cy="1057071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33CC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5440" y="3729992"/>
            <a:ext cx="4168800" cy="294222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61" y="1108917"/>
            <a:ext cx="5158080" cy="50218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63840" y="341317"/>
            <a:ext cx="3619986" cy="45506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 anchor="ctr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</a:tabLst>
            </a:pPr>
            <a:r>
              <a:rPr lang="en-IN" sz="2400" b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4. Cut profile from p1 to p2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933441" y="3976258"/>
            <a:ext cx="2540523" cy="362732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N040 G01 X3.875 Y9.125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962240" y="2819816"/>
            <a:ext cx="2017624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Linear interpolation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439680" y="3342591"/>
            <a:ext cx="1878931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target coordinates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H="1" flipV="1">
            <a:off x="5832000" y="3201457"/>
            <a:ext cx="12960" cy="805044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6391" name="AutoShape 7"/>
          <p:cNvSpPr>
            <a:spLocks/>
          </p:cNvSpPr>
          <p:nvPr/>
        </p:nvSpPr>
        <p:spPr bwMode="auto">
          <a:xfrm rot="5400000">
            <a:off x="7018554" y="3076239"/>
            <a:ext cx="112332" cy="1440000"/>
          </a:xfrm>
          <a:prstGeom prst="leftBrace">
            <a:avLst>
              <a:gd name="adj1" fmla="val 106838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943520" y="5209028"/>
            <a:ext cx="1841614" cy="362732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N040 G01 Y9.125 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5248800" y="4530716"/>
            <a:ext cx="288000" cy="473810"/>
          </a:xfrm>
          <a:prstGeom prst="upDownArrow">
            <a:avLst>
              <a:gd name="adj1" fmla="val 50000"/>
              <a:gd name="adj2" fmla="val 32748"/>
            </a:avLst>
          </a:prstGeom>
          <a:solidFill>
            <a:srgbClr val="3333CC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928960" y="6160967"/>
            <a:ext cx="5377966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X-coordinate does not change </a:t>
            </a:r>
            <a:r>
              <a:rPr lang="en-IN" dirty="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</a:t>
            </a: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no need to program it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947200" y="4591203"/>
            <a:ext cx="366851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61" y="1108917"/>
            <a:ext cx="5158080" cy="50218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63840" y="341317"/>
            <a:ext cx="3619986" cy="45506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 anchor="ctr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</a:tabLst>
            </a:pPr>
            <a:r>
              <a:rPr lang="en-IN" sz="2400" b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5. Cut profile from p2 to p3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436000" y="2683002"/>
            <a:ext cx="2540523" cy="362732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N050 G01 X5.634 Y9.125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556961" y="1515039"/>
            <a:ext cx="2017624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Linear interpolation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035840" y="2037814"/>
            <a:ext cx="1878931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target coordinates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 flipV="1">
            <a:off x="6426721" y="1896680"/>
            <a:ext cx="12960" cy="805044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7415" name="AutoShape 7"/>
          <p:cNvSpPr>
            <a:spLocks/>
          </p:cNvSpPr>
          <p:nvPr/>
        </p:nvSpPr>
        <p:spPr bwMode="auto">
          <a:xfrm rot="5400000">
            <a:off x="7614714" y="1771462"/>
            <a:ext cx="112332" cy="1440000"/>
          </a:xfrm>
          <a:prstGeom prst="leftBrace">
            <a:avLst>
              <a:gd name="adj1" fmla="val 106838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 rot="4080000">
            <a:off x="2136857" y="3223087"/>
            <a:ext cx="1973007" cy="54432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3333CC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00640" y="3843764"/>
            <a:ext cx="5040000" cy="280973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5614560" y="5010287"/>
            <a:ext cx="2958842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coordinates of </a:t>
            </a:r>
            <a:r>
              <a:rPr lang="en-IN" dirty="0" err="1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center</a:t>
            </a: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 of circle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61" y="1108917"/>
            <a:ext cx="5158080" cy="50218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63841" y="341317"/>
            <a:ext cx="4220535" cy="45506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 anchor="ctr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</a:tabLst>
            </a:pPr>
            <a:r>
              <a:rPr lang="en-IN" sz="2400" b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6. Cut along circle from p3 to p4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667041" y="4339176"/>
            <a:ext cx="3361260" cy="362732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N060 G03 X7.366 Y9.125 I6.5 J9.0 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281920" y="2701724"/>
            <a:ext cx="3424868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circular interpolation, CCW motion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5914080" y="3473645"/>
            <a:ext cx="1878931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target coordinates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5495040" y="3093445"/>
            <a:ext cx="1440" cy="128749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8440" name="AutoShape 8"/>
          <p:cNvSpPr>
            <a:spLocks/>
          </p:cNvSpPr>
          <p:nvPr/>
        </p:nvSpPr>
        <p:spPr bwMode="auto">
          <a:xfrm rot="5400000">
            <a:off x="6619674" y="3459322"/>
            <a:ext cx="123853" cy="1491840"/>
          </a:xfrm>
          <a:prstGeom prst="leftBrace">
            <a:avLst>
              <a:gd name="adj1" fmla="val 100388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441" name="AutoShape 9"/>
          <p:cNvSpPr>
            <a:spLocks/>
          </p:cNvSpPr>
          <p:nvPr/>
        </p:nvSpPr>
        <p:spPr bwMode="auto">
          <a:xfrm rot="16200000" flipV="1">
            <a:off x="7881831" y="4357232"/>
            <a:ext cx="185779" cy="1019520"/>
          </a:xfrm>
          <a:prstGeom prst="leftBrace">
            <a:avLst>
              <a:gd name="adj1" fmla="val 45737"/>
              <a:gd name="adj2" fmla="val 51329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61" y="1108917"/>
            <a:ext cx="5158080" cy="50218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63841" y="341317"/>
            <a:ext cx="2711660" cy="45506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 anchor="ctr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</a:tabLst>
            </a:pPr>
            <a:r>
              <a:rPr lang="en-IN" sz="2400" b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7. Cut from p4 to p5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709440" y="5001646"/>
            <a:ext cx="1849629" cy="362732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N070 G01 X9.302 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076000" y="4378060"/>
            <a:ext cx="3473599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target coordinates (Y is unchanged)</a:t>
            </a: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H="1" flipV="1">
            <a:off x="4746240" y="4185080"/>
            <a:ext cx="12960" cy="80504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 rot="5400000">
            <a:off x="5369038" y="4470989"/>
            <a:ext cx="50406" cy="740160"/>
          </a:xfrm>
          <a:prstGeom prst="leftBrace">
            <a:avLst>
              <a:gd name="adj1" fmla="val 122380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356001" y="3796239"/>
            <a:ext cx="2017624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Linear interpolation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61" y="1108917"/>
            <a:ext cx="5158080" cy="50218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63841" y="341317"/>
            <a:ext cx="2711660" cy="45506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 anchor="ctr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</a:tabLst>
            </a:pPr>
            <a:r>
              <a:rPr lang="en-IN" sz="2400" b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8. Cut from p5 to p1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039200" y="4666091"/>
            <a:ext cx="2540523" cy="362732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N080 G01 X3.875 Y3.698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302080" y="4100111"/>
            <a:ext cx="3015205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target coordinates (see step 3)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 flipV="1">
            <a:off x="4970880" y="3907131"/>
            <a:ext cx="12960" cy="805044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86" name="AutoShape 6"/>
          <p:cNvSpPr>
            <a:spLocks/>
          </p:cNvSpPr>
          <p:nvPr/>
        </p:nvSpPr>
        <p:spPr bwMode="auto">
          <a:xfrm rot="5400000">
            <a:off x="6005515" y="3742317"/>
            <a:ext cx="92170" cy="1602720"/>
          </a:xfrm>
          <a:prstGeom prst="leftBrace">
            <a:avLst>
              <a:gd name="adj1" fmla="val 144922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580641" y="3518290"/>
            <a:ext cx="2017624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Linear interpolation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663841" y="341317"/>
            <a:ext cx="3036236" cy="63973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 anchor="ctr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</a:tabLst>
            </a:pPr>
            <a:r>
              <a:rPr lang="en-IN" sz="3600" b="1" dirty="0">
                <a:solidFill>
                  <a:srgbClr val="FF420E"/>
                </a:solidFill>
                <a:ea typeface="Droid Sans Fallback" charset="0"/>
                <a:cs typeface="Droid Sans Fallback" charset="0"/>
              </a:rPr>
              <a:t>History of CNC</a:t>
            </a:r>
            <a:r>
              <a:rPr lang="en-IN" sz="3600" dirty="0">
                <a:solidFill>
                  <a:srgbClr val="FF420E"/>
                </a:solidFill>
                <a:ea typeface="Droid Sans Fallback" charset="0"/>
                <a:cs typeface="Droid Sans Fallback" charset="0"/>
              </a:rPr>
              <a:t> 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802080" y="1428630"/>
            <a:ext cx="7752960" cy="1193729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1949</a:t>
            </a:r>
          </a:p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US Air Force asks MIT to develop a "numerically controlled" machine. 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803521" y="2886063"/>
            <a:ext cx="7519002" cy="824397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1952</a:t>
            </a:r>
          </a:p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Prototype NC machine demonstrated (punched tape input)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02081" y="3976258"/>
            <a:ext cx="7619734" cy="824397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 anchor="ctr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1980-</a:t>
            </a:r>
          </a:p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CNC machines (computer used to link directly to controller) 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802080" y="5066452"/>
            <a:ext cx="7528320" cy="1193729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lIns="81639" tIns="42452" rIns="81639" bIns="42452" anchor="ctr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</a:tabLst>
            </a:pP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1990-</a:t>
            </a:r>
          </a:p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</a:tabLst>
            </a:pPr>
            <a:r>
              <a:rPr lang="en-IN" sz="2400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DNC: external computer “drip feeds” control programmer to machine tool controller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61" y="1108917"/>
            <a:ext cx="5158080" cy="502180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63841" y="341317"/>
            <a:ext cx="5452217" cy="45506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 anchor="ctr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</a:tabLst>
            </a:pPr>
            <a:r>
              <a:rPr lang="en-IN" sz="2400" b="1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9. Return to home position, stop program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95041" y="3812081"/>
            <a:ext cx="2556553" cy="362732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N090 G01 X2.0 Y2.0 M30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275520" y="4540797"/>
            <a:ext cx="1237154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end of data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7027200" y="4160597"/>
            <a:ext cx="1440" cy="420524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916960" y="3257622"/>
            <a:ext cx="3015205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target coordinates (see step 3)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 flipV="1">
            <a:off x="5515200" y="2992635"/>
            <a:ext cx="12960" cy="80504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12" name="AutoShape 8"/>
          <p:cNvSpPr>
            <a:spLocks/>
          </p:cNvSpPr>
          <p:nvPr/>
        </p:nvSpPr>
        <p:spPr bwMode="auto">
          <a:xfrm rot="5400000">
            <a:off x="6303596" y="3196470"/>
            <a:ext cx="92170" cy="1029600"/>
          </a:xfrm>
          <a:prstGeom prst="leftBrace">
            <a:avLst>
              <a:gd name="adj1" fmla="val 9309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124961" y="2603793"/>
            <a:ext cx="2017624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Linear interpolation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4612321" y="5063572"/>
            <a:ext cx="1202016" cy="362732"/>
          </a:xfrm>
          <a:prstGeom prst="rect">
            <a:avLst/>
          </a:prstGeom>
          <a:noFill/>
          <a:ln w="9360" cap="sq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N100 M00 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317921" y="5782208"/>
            <a:ext cx="1422781" cy="3627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1639" tIns="42452" rIns="81639" bIns="42452">
            <a:spAutoFit/>
          </a:bodyPr>
          <a:lstStyle/>
          <a:p>
            <a:pPr marL="195843" indent="-195843">
              <a:buSzPct val="45000"/>
              <a:tabLst>
                <a:tab pos="407526" algn="l"/>
                <a:tab pos="815052" algn="l"/>
                <a:tab pos="1222578" algn="l"/>
              </a:tabLst>
            </a:pPr>
            <a:r>
              <a:rPr lang="en-IN" dirty="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program stop</a:t>
            </a: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5679360" y="5402008"/>
            <a:ext cx="1440" cy="420524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0347" y="2967335"/>
            <a:ext cx="35499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 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63575" y="338138"/>
            <a:ext cx="375275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3200" b="1" dirty="0"/>
              <a:t>Motivation and uses</a:t>
            </a:r>
            <a:r>
              <a:rPr lang="en-US" sz="3200" dirty="0"/>
              <a:t> 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762000" y="1143000"/>
            <a:ext cx="725011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/>
              <a:t>To manufacture complex curved geometries in 2D or 3D was extremely expensive by mechanical means (which usually would require complex jigs to control the cutter motions)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Machining components with repeatable accuracy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Unmanned machining operations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663575" y="338138"/>
            <a:ext cx="39104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3600" b="1" dirty="0"/>
              <a:t>Advantages of CNC</a:t>
            </a:r>
            <a:r>
              <a:rPr lang="en-US" sz="3600" dirty="0"/>
              <a:t> 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069975" y="1681163"/>
            <a:ext cx="7586663" cy="508844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- </a:t>
            </a:r>
            <a:r>
              <a:rPr lang="en-US" sz="2800" dirty="0"/>
              <a:t>Easier to program;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- Easy storage of existing programs;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- Easy to change a program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- Avoids human errors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- NC machines are safer to operate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- Complex geometry is produced as cheaply as simple ones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- Usually generates closer tolerances than manual machines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63575" y="338138"/>
            <a:ext cx="428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b="1"/>
              <a:t>Conventional milling machines</a:t>
            </a:r>
            <a:r>
              <a:rPr lang="en-US" sz="2400"/>
              <a:t> 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41363" y="6037263"/>
            <a:ext cx="2716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Vertical milling machine</a:t>
            </a:r>
          </a:p>
        </p:txBody>
      </p:sp>
      <p:pic>
        <p:nvPicPr>
          <p:cNvPr id="41988" name="Picture 4" descr="vic3V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5575" y="985838"/>
            <a:ext cx="3743325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946150" y="1187450"/>
            <a:ext cx="4003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Vertical Milling machine architecture</a:t>
            </a:r>
          </a:p>
        </p:txBody>
      </p:sp>
      <p:pic>
        <p:nvPicPr>
          <p:cNvPr id="43012" name="Picture 4" descr="mil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0013" y="1663700"/>
            <a:ext cx="5378450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63575" y="338138"/>
            <a:ext cx="428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b="1"/>
              <a:t>Conventional milling machines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 descr="mil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0838" y="1485900"/>
            <a:ext cx="5916612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904875" y="1071563"/>
            <a:ext cx="4271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Horizontal Milling machine architecture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663575" y="338138"/>
            <a:ext cx="428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b="1"/>
              <a:t>Conventional milling machines</a:t>
            </a:r>
            <a:r>
              <a:rPr lang="en-US" sz="2400"/>
              <a:t> 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382838" y="6175375"/>
            <a:ext cx="5487987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How does the table move along X- Y- and Z- axes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63575" y="338138"/>
            <a:ext cx="192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b="1"/>
              <a:t>NC machines</a:t>
            </a:r>
            <a:endParaRPr lang="en-US" sz="2400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923925" y="1258888"/>
            <a:ext cx="54514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Motion control is done by: servo-controlled motors 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5338" y="2146300"/>
            <a:ext cx="6181725" cy="371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1176</Words>
  <Application>Microsoft Office PowerPoint</Application>
  <PresentationFormat>On-screen Show (4:3)</PresentationFormat>
  <Paragraphs>235</Paragraphs>
  <Slides>31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Computer Numerical Control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7</cp:revision>
  <dcterms:created xsi:type="dcterms:W3CDTF">2016-08-10T16:24:27Z</dcterms:created>
  <dcterms:modified xsi:type="dcterms:W3CDTF">2016-11-04T18:48:56Z</dcterms:modified>
</cp:coreProperties>
</file>