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62" r:id="rId5"/>
    <p:sldId id="285" r:id="rId6"/>
    <p:sldId id="286" r:id="rId7"/>
    <p:sldId id="260" r:id="rId8"/>
    <p:sldId id="264" r:id="rId9"/>
    <p:sldId id="265" r:id="rId10"/>
    <p:sldId id="266" r:id="rId11"/>
    <p:sldId id="267" r:id="rId12"/>
    <p:sldId id="276" r:id="rId13"/>
    <p:sldId id="268" r:id="rId14"/>
    <p:sldId id="269" r:id="rId15"/>
    <p:sldId id="270" r:id="rId16"/>
    <p:sldId id="271" r:id="rId17"/>
    <p:sldId id="272" r:id="rId18"/>
    <p:sldId id="283" r:id="rId19"/>
    <p:sldId id="277" r:id="rId20"/>
    <p:sldId id="279" r:id="rId21"/>
    <p:sldId id="281" r:id="rId22"/>
    <p:sldId id="258" r:id="rId23"/>
    <p:sldId id="259" r:id="rId24"/>
    <p:sldId id="274" r:id="rId25"/>
  </p:sldIdLst>
  <p:sldSz cx="12192000" cy="6858000"/>
  <p:notesSz cx="6858000" cy="9144000"/>
  <p:embeddedFontLst>
    <p:embeddedFont>
      <p:font typeface="Corbel" panose="020B05030202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1vzQ2UrMVpv8BtBjbfTIa4D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67247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25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846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523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4284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7966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480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67" name="Google Shape;2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057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487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300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161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30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843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159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41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07d99e1d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07d99e1d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57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01a00a9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b01a00a9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104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560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869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19"/>
          <p:cNvGrpSpPr/>
          <p:nvPr/>
        </p:nvGrpSpPr>
        <p:grpSpPr>
          <a:xfrm>
            <a:off x="546100" y="-4763"/>
            <a:ext cx="5014912" cy="6862763"/>
            <a:chOff x="2928938" y="-4763"/>
            <a:chExt cx="5014912" cy="6862763"/>
          </a:xfrm>
        </p:grpSpPr>
        <p:sp>
          <p:nvSpPr>
            <p:cNvPr id="20" name="Google Shape;20;p19"/>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9"/>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9"/>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9"/>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9"/>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9"/>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9"/>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28" name="Google Shape;28;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lnSpc>
                <a:spcPct val="100000"/>
              </a:lnSpc>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5" name="Google Shape;85;p28"/>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6" name="Google Shape;86;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9"/>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9"/>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92" name="Google Shape;92;p2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30"/>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97" name="Google Shape;97;p30"/>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98" name="Google Shape;98;p30"/>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00" name="Google Shape;100;p30"/>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1" name="Google Shape;101;p3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31"/>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1"/>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7" name="Google Shape;107;p3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32"/>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2" name="Google Shape;112;p32"/>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3" name="Google Shape;113;p32"/>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2"/>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15" name="Google Shape;115;p32"/>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6" name="Google Shape;116;p3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33"/>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2" name="Google Shape;122;p33"/>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3" name="Google Shape;123;p3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3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4"/>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9" name="Google Shape;129;p3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35"/>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5"/>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5" name="Google Shape;135;p3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34" name="Google Shape;34;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40" name="Google Shape;40;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46" name="Google Shape;46;p22"/>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47" name="Google Shape;47;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1186C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53" name="Google Shape;53;p23"/>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4" name="Google Shape;54;p23"/>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1186C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55" name="Google Shape;55;p23"/>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6" name="Google Shape;56;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71" name="Google Shape;71;p26"/>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72" name="Google Shape;72;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lnSpc>
                <a:spcPct val="100000"/>
              </a:lnSpc>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lnSpc>
                <a:spcPct val="100000"/>
              </a:lnSpc>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78" name="Google Shape;78;p27"/>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79" name="Google Shape;7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8"/>
          <p:cNvGrpSpPr/>
          <p:nvPr/>
        </p:nvGrpSpPr>
        <p:grpSpPr>
          <a:xfrm>
            <a:off x="150812" y="0"/>
            <a:ext cx="2436813" cy="6858001"/>
            <a:chOff x="1320800" y="0"/>
            <a:chExt cx="2436813" cy="6858001"/>
          </a:xfrm>
        </p:grpSpPr>
        <p:sp>
          <p:nvSpPr>
            <p:cNvPr id="7" name="Google Shape;7;p18"/>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8"/>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8"/>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8"/>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8"/>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8"/>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4" name="Google Shape;14;p18"/>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dk1"/>
              </a:buClr>
              <a:buSzPts val="6000"/>
              <a:buFont typeface="Corbel"/>
              <a:buNone/>
            </a:pPr>
            <a:r>
              <a:rPr lang="en-US"/>
              <a:t>Speed Mail Application</a:t>
            </a:r>
            <a:endParaRPr/>
          </a:p>
        </p:txBody>
      </p:sp>
      <p:sp>
        <p:nvSpPr>
          <p:cNvPr id="143" name="Google Shape;143;p1"/>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3045"/>
              <a:buNone/>
            </a:pPr>
            <a:r>
              <a:rPr lang="en-US"/>
              <a:t>Aditya Venkatesh Annavarapu</a:t>
            </a:r>
            <a:endParaRPr/>
          </a:p>
          <a:p>
            <a:pPr marL="0" lvl="0" indent="0" algn="r" rtl="0">
              <a:lnSpc>
                <a:spcPct val="100000"/>
              </a:lnSpc>
              <a:spcBef>
                <a:spcPts val="1020"/>
              </a:spcBef>
              <a:spcAft>
                <a:spcPts val="0"/>
              </a:spcAft>
              <a:buSzPts val="3045"/>
              <a:buNone/>
            </a:pPr>
            <a:r>
              <a:rPr lang="en-US"/>
              <a:t>Sai Bhargav Kompalli</a:t>
            </a:r>
            <a:endParaRPr/>
          </a:p>
          <a:p>
            <a:pPr marL="0" lvl="0" indent="0" algn="r" rtl="0">
              <a:lnSpc>
                <a:spcPct val="100000"/>
              </a:lnSpc>
              <a:spcBef>
                <a:spcPts val="1020"/>
              </a:spcBef>
              <a:spcAft>
                <a:spcPts val="0"/>
              </a:spcAft>
              <a:buSzPts val="3045"/>
              <a:buNone/>
            </a:pPr>
            <a:r>
              <a:rPr lang="en-US"/>
              <a:t>Junhyun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grpSp>
        <p:nvGrpSpPr>
          <p:cNvPr id="225" name="Google Shape;225;p11"/>
          <p:cNvGrpSpPr/>
          <p:nvPr/>
        </p:nvGrpSpPr>
        <p:grpSpPr>
          <a:xfrm>
            <a:off x="150812" y="0"/>
            <a:ext cx="2436813" cy="6858001"/>
            <a:chOff x="1320800" y="0"/>
            <a:chExt cx="2436813" cy="6858001"/>
          </a:xfrm>
        </p:grpSpPr>
        <p:sp>
          <p:nvSpPr>
            <p:cNvPr id="226" name="Google Shape;226;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227" name="Google Shape;227;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228" name="Google Shape;228;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229" name="Google Shape;229;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230" name="Google Shape;230;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231" name="Google Shape;231;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32" name="Google Shape;232;p11"/>
          <p:cNvSpPr txBox="1">
            <a:spLocks noGrp="1"/>
          </p:cNvSpPr>
          <p:nvPr>
            <p:ph type="title"/>
          </p:nvPr>
        </p:nvSpPr>
        <p:spPr>
          <a:xfrm>
            <a:off x="4059845" y="22260"/>
            <a:ext cx="7328578" cy="15484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Corbel"/>
              <a:buNone/>
            </a:pPr>
            <a:r>
              <a:rPr lang="en-US" sz="3000" dirty="0"/>
              <a:t>Activity Diagram 1 – Create new customer</a:t>
            </a:r>
            <a:endParaRPr dirty="0"/>
          </a:p>
        </p:txBody>
      </p:sp>
      <p:sp>
        <p:nvSpPr>
          <p:cNvPr id="233" name="Google Shape;233;p11"/>
          <p:cNvSpPr/>
          <p:nvPr/>
        </p:nvSpPr>
        <p:spPr>
          <a:xfrm>
            <a:off x="4283203" y="1344876"/>
            <a:ext cx="6881862" cy="5231964"/>
          </a:xfrm>
          <a:prstGeom prst="roundRect">
            <a:avLst>
              <a:gd name="adj" fmla="val 4834"/>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pic>
        <p:nvPicPr>
          <p:cNvPr id="234" name="Google Shape;234;p11"/>
          <p:cNvPicPr preferRelativeResize="0"/>
          <p:nvPr/>
        </p:nvPicPr>
        <p:blipFill rotWithShape="1">
          <a:blip r:embed="rId4">
            <a:alphaModFix/>
          </a:blip>
          <a:srcRect l="25835" t="6707" r="26244" b="2438"/>
          <a:stretch/>
        </p:blipFill>
        <p:spPr>
          <a:xfrm>
            <a:off x="5304758" y="1570682"/>
            <a:ext cx="4838751" cy="49308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2584242" y="0"/>
            <a:ext cx="8547584" cy="81169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Corbel"/>
              <a:buNone/>
            </a:pPr>
            <a:r>
              <a:rPr lang="en-US" sz="3000" dirty="0"/>
              <a:t>Activity Diagram 2 – Authentication of an Employee</a:t>
            </a:r>
            <a:endParaRPr sz="3000" dirty="0"/>
          </a:p>
        </p:txBody>
      </p:sp>
      <p:pic>
        <p:nvPicPr>
          <p:cNvPr id="240" name="Google Shape;240;p12"/>
          <p:cNvPicPr preferRelativeResize="0"/>
          <p:nvPr/>
        </p:nvPicPr>
        <p:blipFill rotWithShape="1">
          <a:blip r:embed="rId3">
            <a:alphaModFix/>
          </a:blip>
          <a:srcRect l="30547" t="9223" r="30547" b="3397"/>
          <a:stretch/>
        </p:blipFill>
        <p:spPr>
          <a:xfrm>
            <a:off x="5420139" y="821635"/>
            <a:ext cx="4923596" cy="60363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B6AA0-7732-408B-950F-AAEFE64ADBB6}"/>
              </a:ext>
            </a:extLst>
          </p:cNvPr>
          <p:cNvSpPr>
            <a:spLocks noGrp="1"/>
          </p:cNvSpPr>
          <p:nvPr>
            <p:ph type="title"/>
          </p:nvPr>
        </p:nvSpPr>
        <p:spPr>
          <a:xfrm>
            <a:off x="1577076" y="0"/>
            <a:ext cx="10018713" cy="1752599"/>
          </a:xfrm>
        </p:spPr>
        <p:txBody>
          <a:bodyPr/>
          <a:lstStyle/>
          <a:p>
            <a:r>
              <a:rPr lang="en-US" dirty="0"/>
              <a:t>Activity Diagram 3 – Labor Charges</a:t>
            </a:r>
          </a:p>
        </p:txBody>
      </p:sp>
      <p:pic>
        <p:nvPicPr>
          <p:cNvPr id="5" name="Picture 4" descr="Diagram&#10;&#10;Description automatically generated">
            <a:extLst>
              <a:ext uri="{FF2B5EF4-FFF2-40B4-BE49-F238E27FC236}">
                <a16:creationId xmlns:a16="http://schemas.microsoft.com/office/drawing/2014/main" xmlns="" id="{30FD044C-8553-4F86-84A8-90AA1EEBA63E}"/>
              </a:ext>
            </a:extLst>
          </p:cNvPr>
          <p:cNvPicPr>
            <a:picLocks noChangeAspect="1"/>
          </p:cNvPicPr>
          <p:nvPr/>
        </p:nvPicPr>
        <p:blipFill>
          <a:blip r:embed="rId2"/>
          <a:stretch>
            <a:fillRect/>
          </a:stretch>
        </p:blipFill>
        <p:spPr>
          <a:xfrm>
            <a:off x="4332157" y="1384853"/>
            <a:ext cx="4997374" cy="5319123"/>
          </a:xfrm>
          <a:prstGeom prst="rect">
            <a:avLst/>
          </a:prstGeom>
        </p:spPr>
      </p:pic>
    </p:spTree>
    <p:extLst>
      <p:ext uri="{BB962C8B-B14F-4D97-AF65-F5344CB8AC3E}">
        <p14:creationId xmlns:p14="http://schemas.microsoft.com/office/powerpoint/2010/main" val="297278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2688189" y="0"/>
            <a:ext cx="8865636" cy="1222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Corbel"/>
              <a:buNone/>
            </a:pPr>
            <a:r>
              <a:rPr lang="en-US" sz="3000" dirty="0"/>
              <a:t>Activity Diagram 4 – Tracking Drop-Off Package</a:t>
            </a:r>
            <a:endParaRPr dirty="0"/>
          </a:p>
        </p:txBody>
      </p:sp>
      <p:pic>
        <p:nvPicPr>
          <p:cNvPr id="246" name="Google Shape;246;p13"/>
          <p:cNvPicPr preferRelativeResize="0"/>
          <p:nvPr/>
        </p:nvPicPr>
        <p:blipFill rotWithShape="1">
          <a:blip r:embed="rId3">
            <a:alphaModFix/>
          </a:blip>
          <a:srcRect l="24452" t="9223" r="25076" b="4124"/>
          <a:stretch/>
        </p:blipFill>
        <p:spPr>
          <a:xfrm>
            <a:off x="4296697" y="954157"/>
            <a:ext cx="7257128" cy="5782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1484309" y="99874"/>
            <a:ext cx="10018713" cy="115187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Sequence diagram</a:t>
            </a:r>
            <a:endParaRPr/>
          </a:p>
        </p:txBody>
      </p:sp>
      <p:pic>
        <p:nvPicPr>
          <p:cNvPr id="252" name="Google Shape;252;p14"/>
          <p:cNvPicPr preferRelativeResize="0">
            <a:picLocks noGrp="1"/>
          </p:cNvPicPr>
          <p:nvPr>
            <p:ph type="body" idx="1"/>
          </p:nvPr>
        </p:nvPicPr>
        <p:blipFill rotWithShape="1">
          <a:blip r:embed="rId3">
            <a:alphaModFix/>
          </a:blip>
          <a:srcRect l="20607" t="24272" b="5689"/>
          <a:stretch/>
        </p:blipFill>
        <p:spPr>
          <a:xfrm>
            <a:off x="2222495" y="1393825"/>
            <a:ext cx="9522661" cy="4820543"/>
          </a:xfrm>
          <a:prstGeom prst="rect">
            <a:avLst/>
          </a:prstGeom>
          <a:noFill/>
          <a:ln>
            <a:noFill/>
          </a:ln>
        </p:spPr>
      </p:pic>
    </p:spTree>
    <p:extLst>
      <p:ext uri="{BB962C8B-B14F-4D97-AF65-F5344CB8AC3E}">
        <p14:creationId xmlns:p14="http://schemas.microsoft.com/office/powerpoint/2010/main" val="51956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15"/>
          <p:cNvPicPr preferRelativeResize="0"/>
          <p:nvPr/>
        </p:nvPicPr>
        <p:blipFill rotWithShape="1">
          <a:blip r:embed="rId3">
            <a:alphaModFix/>
          </a:blip>
          <a:srcRect l="15555" t="25263" r="32994" b="20247"/>
          <a:stretch/>
        </p:blipFill>
        <p:spPr>
          <a:xfrm>
            <a:off x="2133599" y="1181099"/>
            <a:ext cx="9210675" cy="5019675"/>
          </a:xfrm>
          <a:prstGeom prst="rect">
            <a:avLst/>
          </a:prstGeom>
          <a:noFill/>
          <a:ln>
            <a:noFill/>
          </a:ln>
        </p:spPr>
      </p:pic>
      <p:pic>
        <p:nvPicPr>
          <p:cNvPr id="258" name="Google Shape;258;p15"/>
          <p:cNvPicPr preferRelativeResize="0"/>
          <p:nvPr/>
        </p:nvPicPr>
        <p:blipFill rotWithShape="1">
          <a:blip r:embed="rId4">
            <a:alphaModFix/>
          </a:blip>
          <a:srcRect r="89021" b="23565"/>
          <a:stretch/>
        </p:blipFill>
        <p:spPr>
          <a:xfrm>
            <a:off x="2111678" y="185529"/>
            <a:ext cx="1338606" cy="995570"/>
          </a:xfrm>
          <a:prstGeom prst="rect">
            <a:avLst/>
          </a:prstGeom>
          <a:noFill/>
          <a:ln>
            <a:noFill/>
          </a:ln>
        </p:spPr>
      </p:pic>
      <p:pic>
        <p:nvPicPr>
          <p:cNvPr id="259" name="Google Shape;259;p15"/>
          <p:cNvPicPr preferRelativeResize="0"/>
          <p:nvPr/>
        </p:nvPicPr>
        <p:blipFill rotWithShape="1">
          <a:blip r:embed="rId4">
            <a:alphaModFix/>
          </a:blip>
          <a:srcRect l="12174" t="-1205" r="79046" b="17252"/>
          <a:stretch/>
        </p:blipFill>
        <p:spPr>
          <a:xfrm>
            <a:off x="3862500" y="87590"/>
            <a:ext cx="1070356" cy="1093509"/>
          </a:xfrm>
          <a:prstGeom prst="rect">
            <a:avLst/>
          </a:prstGeom>
          <a:noFill/>
          <a:ln>
            <a:noFill/>
          </a:ln>
        </p:spPr>
      </p:pic>
      <p:pic>
        <p:nvPicPr>
          <p:cNvPr id="260" name="Google Shape;260;p15"/>
          <p:cNvPicPr preferRelativeResize="0"/>
          <p:nvPr/>
        </p:nvPicPr>
        <p:blipFill rotWithShape="1">
          <a:blip r:embed="rId4">
            <a:alphaModFix/>
          </a:blip>
          <a:srcRect l="22500" t="-480" r="69690" b="605"/>
          <a:stretch/>
        </p:blipFill>
        <p:spPr>
          <a:xfrm>
            <a:off x="5245605" y="-119799"/>
            <a:ext cx="952108" cy="1300898"/>
          </a:xfrm>
          <a:prstGeom prst="rect">
            <a:avLst/>
          </a:prstGeom>
          <a:noFill/>
          <a:ln>
            <a:noFill/>
          </a:ln>
        </p:spPr>
      </p:pic>
      <p:pic>
        <p:nvPicPr>
          <p:cNvPr id="261" name="Google Shape;261;p15"/>
          <p:cNvPicPr preferRelativeResize="0"/>
          <p:nvPr/>
        </p:nvPicPr>
        <p:blipFill rotWithShape="1">
          <a:blip r:embed="rId4">
            <a:alphaModFix/>
          </a:blip>
          <a:srcRect l="31933" t="125" r="60257" b="-1"/>
          <a:stretch/>
        </p:blipFill>
        <p:spPr>
          <a:xfrm>
            <a:off x="6609929" y="-151614"/>
            <a:ext cx="952108" cy="1300898"/>
          </a:xfrm>
          <a:prstGeom prst="rect">
            <a:avLst/>
          </a:prstGeom>
          <a:noFill/>
          <a:ln>
            <a:noFill/>
          </a:ln>
        </p:spPr>
      </p:pic>
      <p:pic>
        <p:nvPicPr>
          <p:cNvPr id="262" name="Google Shape;262;p15"/>
          <p:cNvPicPr preferRelativeResize="0"/>
          <p:nvPr/>
        </p:nvPicPr>
        <p:blipFill rotWithShape="1">
          <a:blip r:embed="rId4">
            <a:alphaModFix/>
          </a:blip>
          <a:srcRect l="39665" t="125" r="51907" b="-1"/>
          <a:stretch/>
        </p:blipFill>
        <p:spPr>
          <a:xfrm>
            <a:off x="7740688" y="-119799"/>
            <a:ext cx="1027522" cy="1300898"/>
          </a:xfrm>
          <a:prstGeom prst="rect">
            <a:avLst/>
          </a:prstGeom>
          <a:noFill/>
          <a:ln>
            <a:noFill/>
          </a:ln>
        </p:spPr>
      </p:pic>
      <p:pic>
        <p:nvPicPr>
          <p:cNvPr id="263" name="Google Shape;263;p15"/>
          <p:cNvPicPr preferRelativeResize="0"/>
          <p:nvPr/>
        </p:nvPicPr>
        <p:blipFill rotWithShape="1">
          <a:blip r:embed="rId4">
            <a:alphaModFix/>
          </a:blip>
          <a:srcRect l="48248" t="-3690" r="44329" b="-3013"/>
          <a:stretch/>
        </p:blipFill>
        <p:spPr>
          <a:xfrm>
            <a:off x="8946861" y="-164283"/>
            <a:ext cx="904973" cy="1389865"/>
          </a:xfrm>
          <a:prstGeom prst="rect">
            <a:avLst/>
          </a:prstGeom>
          <a:noFill/>
          <a:ln>
            <a:noFill/>
          </a:ln>
        </p:spPr>
      </p:pic>
      <p:pic>
        <p:nvPicPr>
          <p:cNvPr id="264" name="Google Shape;264;p15"/>
          <p:cNvPicPr preferRelativeResize="0"/>
          <p:nvPr/>
        </p:nvPicPr>
        <p:blipFill rotWithShape="1">
          <a:blip r:embed="rId4">
            <a:alphaModFix/>
          </a:blip>
          <a:srcRect l="55670" t="125" r="34743" b="-1"/>
          <a:stretch/>
        </p:blipFill>
        <p:spPr>
          <a:xfrm>
            <a:off x="9939238" y="-119799"/>
            <a:ext cx="1168925" cy="1300898"/>
          </a:xfrm>
          <a:prstGeom prst="rect">
            <a:avLst/>
          </a:prstGeom>
          <a:noFill/>
          <a:ln>
            <a:noFill/>
          </a:ln>
        </p:spPr>
      </p:pic>
    </p:spTree>
    <p:extLst>
      <p:ext uri="{BB962C8B-B14F-4D97-AF65-F5344CB8AC3E}">
        <p14:creationId xmlns:p14="http://schemas.microsoft.com/office/powerpoint/2010/main" val="405090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70" name="Google Shape;270;p16"/>
          <p:cNvPicPr preferRelativeResize="0"/>
          <p:nvPr/>
        </p:nvPicPr>
        <p:blipFill rotWithShape="1">
          <a:blip r:embed="rId3">
            <a:alphaModFix/>
          </a:blip>
          <a:srcRect r="89021" b="23565"/>
          <a:stretch/>
        </p:blipFill>
        <p:spPr>
          <a:xfrm>
            <a:off x="1160073" y="256182"/>
            <a:ext cx="1338606" cy="995570"/>
          </a:xfrm>
          <a:prstGeom prst="rect">
            <a:avLst/>
          </a:prstGeom>
          <a:noFill/>
          <a:ln>
            <a:noFill/>
          </a:ln>
        </p:spPr>
      </p:pic>
      <p:pic>
        <p:nvPicPr>
          <p:cNvPr id="271" name="Google Shape;271;p16"/>
          <p:cNvPicPr preferRelativeResize="0"/>
          <p:nvPr/>
        </p:nvPicPr>
        <p:blipFill rotWithShape="1">
          <a:blip r:embed="rId3">
            <a:alphaModFix/>
          </a:blip>
          <a:srcRect l="12174" t="-1205" r="79046" b="17252"/>
          <a:stretch/>
        </p:blipFill>
        <p:spPr>
          <a:xfrm>
            <a:off x="2563998" y="158243"/>
            <a:ext cx="1070356" cy="1093509"/>
          </a:xfrm>
          <a:prstGeom prst="rect">
            <a:avLst/>
          </a:prstGeom>
          <a:noFill/>
          <a:ln>
            <a:noFill/>
          </a:ln>
        </p:spPr>
      </p:pic>
      <p:pic>
        <p:nvPicPr>
          <p:cNvPr id="272" name="Google Shape;272;p16"/>
          <p:cNvPicPr preferRelativeResize="0"/>
          <p:nvPr/>
        </p:nvPicPr>
        <p:blipFill rotWithShape="1">
          <a:blip r:embed="rId3">
            <a:alphaModFix/>
          </a:blip>
          <a:srcRect l="22500" t="-480" r="69690" b="605"/>
          <a:stretch/>
        </p:blipFill>
        <p:spPr>
          <a:xfrm>
            <a:off x="3788561" y="-57125"/>
            <a:ext cx="952108" cy="1300898"/>
          </a:xfrm>
          <a:prstGeom prst="rect">
            <a:avLst/>
          </a:prstGeom>
          <a:noFill/>
          <a:ln>
            <a:noFill/>
          </a:ln>
        </p:spPr>
      </p:pic>
      <p:pic>
        <p:nvPicPr>
          <p:cNvPr id="273" name="Google Shape;273;p16"/>
          <p:cNvPicPr preferRelativeResize="0"/>
          <p:nvPr/>
        </p:nvPicPr>
        <p:blipFill rotWithShape="1">
          <a:blip r:embed="rId3">
            <a:alphaModFix/>
          </a:blip>
          <a:srcRect l="31933" t="125" r="60257" b="-1"/>
          <a:stretch/>
        </p:blipFill>
        <p:spPr>
          <a:xfrm>
            <a:off x="4855374" y="-49146"/>
            <a:ext cx="952108" cy="1300898"/>
          </a:xfrm>
          <a:prstGeom prst="rect">
            <a:avLst/>
          </a:prstGeom>
          <a:noFill/>
          <a:ln>
            <a:noFill/>
          </a:ln>
        </p:spPr>
      </p:pic>
      <p:pic>
        <p:nvPicPr>
          <p:cNvPr id="274" name="Google Shape;274;p16"/>
          <p:cNvPicPr preferRelativeResize="0"/>
          <p:nvPr/>
        </p:nvPicPr>
        <p:blipFill rotWithShape="1">
          <a:blip r:embed="rId3">
            <a:alphaModFix/>
          </a:blip>
          <a:srcRect l="39665" t="125" r="51907" b="-1"/>
          <a:stretch/>
        </p:blipFill>
        <p:spPr>
          <a:xfrm>
            <a:off x="5760188" y="-49146"/>
            <a:ext cx="1027522" cy="1300898"/>
          </a:xfrm>
          <a:prstGeom prst="rect">
            <a:avLst/>
          </a:prstGeom>
          <a:noFill/>
          <a:ln>
            <a:noFill/>
          </a:ln>
        </p:spPr>
      </p:pic>
      <p:pic>
        <p:nvPicPr>
          <p:cNvPr id="275" name="Google Shape;275;p16"/>
          <p:cNvPicPr preferRelativeResize="0"/>
          <p:nvPr/>
        </p:nvPicPr>
        <p:blipFill rotWithShape="1">
          <a:blip r:embed="rId3">
            <a:alphaModFix/>
          </a:blip>
          <a:srcRect l="48248" t="-3690" r="44329" b="-3013"/>
          <a:stretch/>
        </p:blipFill>
        <p:spPr>
          <a:xfrm>
            <a:off x="6766048" y="-93630"/>
            <a:ext cx="904973" cy="1389865"/>
          </a:xfrm>
          <a:prstGeom prst="rect">
            <a:avLst/>
          </a:prstGeom>
          <a:noFill/>
          <a:ln>
            <a:noFill/>
          </a:ln>
        </p:spPr>
      </p:pic>
      <p:pic>
        <p:nvPicPr>
          <p:cNvPr id="276" name="Google Shape;276;p16"/>
          <p:cNvPicPr preferRelativeResize="0"/>
          <p:nvPr/>
        </p:nvPicPr>
        <p:blipFill rotWithShape="1">
          <a:blip r:embed="rId3">
            <a:alphaModFix/>
          </a:blip>
          <a:srcRect l="55670" t="125" r="34743" b="-1"/>
          <a:stretch/>
        </p:blipFill>
        <p:spPr>
          <a:xfrm>
            <a:off x="7595113" y="-49146"/>
            <a:ext cx="1168925" cy="1300898"/>
          </a:xfrm>
          <a:prstGeom prst="rect">
            <a:avLst/>
          </a:prstGeom>
          <a:noFill/>
          <a:ln>
            <a:noFill/>
          </a:ln>
        </p:spPr>
      </p:pic>
      <p:pic>
        <p:nvPicPr>
          <p:cNvPr id="277" name="Google Shape;277;p16"/>
          <p:cNvPicPr preferRelativeResize="0"/>
          <p:nvPr/>
        </p:nvPicPr>
        <p:blipFill rotWithShape="1">
          <a:blip r:embed="rId3">
            <a:alphaModFix/>
          </a:blip>
          <a:srcRect l="65876" t="-1927" r="24458" b="2053"/>
          <a:stretch/>
        </p:blipFill>
        <p:spPr>
          <a:xfrm>
            <a:off x="8813089" y="-52718"/>
            <a:ext cx="1178352" cy="1300899"/>
          </a:xfrm>
          <a:prstGeom prst="rect">
            <a:avLst/>
          </a:prstGeom>
          <a:noFill/>
          <a:ln>
            <a:noFill/>
          </a:ln>
        </p:spPr>
      </p:pic>
      <p:pic>
        <p:nvPicPr>
          <p:cNvPr id="278" name="Google Shape;278;p16"/>
          <p:cNvPicPr preferRelativeResize="0"/>
          <p:nvPr/>
        </p:nvPicPr>
        <p:blipFill rotWithShape="1">
          <a:blip r:embed="rId3">
            <a:alphaModFix/>
          </a:blip>
          <a:srcRect l="75567" t="62" r="15856" b="2686"/>
          <a:stretch/>
        </p:blipFill>
        <p:spPr>
          <a:xfrm>
            <a:off x="9919404" y="-22953"/>
            <a:ext cx="1045550" cy="1266726"/>
          </a:xfrm>
          <a:prstGeom prst="rect">
            <a:avLst/>
          </a:prstGeom>
          <a:noFill/>
          <a:ln>
            <a:noFill/>
          </a:ln>
        </p:spPr>
      </p:pic>
      <p:pic>
        <p:nvPicPr>
          <p:cNvPr id="279" name="Google Shape;279;p16"/>
          <p:cNvPicPr preferRelativeResize="0"/>
          <p:nvPr/>
        </p:nvPicPr>
        <p:blipFill rotWithShape="1">
          <a:blip r:embed="rId3">
            <a:alphaModFix/>
          </a:blip>
          <a:srcRect l="85921" t="62" r="6571" b="7318"/>
          <a:stretch/>
        </p:blipFill>
        <p:spPr>
          <a:xfrm>
            <a:off x="11109928" y="45365"/>
            <a:ext cx="915515" cy="1206387"/>
          </a:xfrm>
          <a:prstGeom prst="rect">
            <a:avLst/>
          </a:prstGeom>
          <a:noFill/>
          <a:ln>
            <a:noFill/>
          </a:ln>
        </p:spPr>
      </p:pic>
      <p:pic>
        <p:nvPicPr>
          <p:cNvPr id="3" name="Picture 2">
            <a:extLst>
              <a:ext uri="{FF2B5EF4-FFF2-40B4-BE49-F238E27FC236}">
                <a16:creationId xmlns:a16="http://schemas.microsoft.com/office/drawing/2014/main" xmlns="" id="{E9AD56F5-E87B-4989-861B-23440F28E4DE}"/>
              </a:ext>
            </a:extLst>
          </p:cNvPr>
          <p:cNvPicPr>
            <a:picLocks noChangeAspect="1"/>
          </p:cNvPicPr>
          <p:nvPr/>
        </p:nvPicPr>
        <p:blipFill rotWithShape="1">
          <a:blip r:embed="rId4"/>
          <a:srcRect l="16946" t="18440" r="13291" b="36188"/>
          <a:stretch/>
        </p:blipFill>
        <p:spPr>
          <a:xfrm>
            <a:off x="1475875" y="1280275"/>
            <a:ext cx="10234862" cy="5532359"/>
          </a:xfrm>
          <a:prstGeom prst="rect">
            <a:avLst/>
          </a:prstGeom>
        </p:spPr>
      </p:pic>
    </p:spTree>
    <p:extLst>
      <p:ext uri="{BB962C8B-B14F-4D97-AF65-F5344CB8AC3E}">
        <p14:creationId xmlns:p14="http://schemas.microsoft.com/office/powerpoint/2010/main" val="189932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17"/>
          <p:cNvPicPr preferRelativeResize="0"/>
          <p:nvPr/>
        </p:nvPicPr>
        <p:blipFill rotWithShape="1">
          <a:blip r:embed="rId3">
            <a:alphaModFix/>
          </a:blip>
          <a:srcRect l="16672" t="34707" r="12827" b="9111"/>
          <a:stretch/>
        </p:blipFill>
        <p:spPr>
          <a:xfrm>
            <a:off x="1674809" y="1428750"/>
            <a:ext cx="10134992" cy="4162425"/>
          </a:xfrm>
          <a:prstGeom prst="rect">
            <a:avLst/>
          </a:prstGeom>
          <a:noFill/>
          <a:ln>
            <a:noFill/>
          </a:ln>
        </p:spPr>
      </p:pic>
      <p:pic>
        <p:nvPicPr>
          <p:cNvPr id="285" name="Google Shape;285;p17"/>
          <p:cNvPicPr preferRelativeResize="0"/>
          <p:nvPr/>
        </p:nvPicPr>
        <p:blipFill rotWithShape="1">
          <a:blip r:embed="rId4">
            <a:alphaModFix/>
          </a:blip>
          <a:srcRect r="89021" b="23565"/>
          <a:stretch/>
        </p:blipFill>
        <p:spPr>
          <a:xfrm>
            <a:off x="1404593" y="433180"/>
            <a:ext cx="1338606" cy="995570"/>
          </a:xfrm>
          <a:prstGeom prst="rect">
            <a:avLst/>
          </a:prstGeom>
          <a:noFill/>
          <a:ln>
            <a:noFill/>
          </a:ln>
        </p:spPr>
      </p:pic>
      <p:pic>
        <p:nvPicPr>
          <p:cNvPr id="286" name="Google Shape;286;p17"/>
          <p:cNvPicPr preferRelativeResize="0"/>
          <p:nvPr/>
        </p:nvPicPr>
        <p:blipFill rotWithShape="1">
          <a:blip r:embed="rId4">
            <a:alphaModFix/>
          </a:blip>
          <a:srcRect l="12174" t="-1205" r="79046" b="17252"/>
          <a:stretch/>
        </p:blipFill>
        <p:spPr>
          <a:xfrm>
            <a:off x="2770197" y="334062"/>
            <a:ext cx="1070356" cy="1093509"/>
          </a:xfrm>
          <a:prstGeom prst="rect">
            <a:avLst/>
          </a:prstGeom>
          <a:noFill/>
          <a:ln>
            <a:noFill/>
          </a:ln>
        </p:spPr>
      </p:pic>
      <p:pic>
        <p:nvPicPr>
          <p:cNvPr id="287" name="Google Shape;287;p17"/>
          <p:cNvPicPr preferRelativeResize="0"/>
          <p:nvPr/>
        </p:nvPicPr>
        <p:blipFill rotWithShape="1">
          <a:blip r:embed="rId4">
            <a:alphaModFix/>
          </a:blip>
          <a:srcRect l="22500" t="-480" r="69690" b="605"/>
          <a:stretch/>
        </p:blipFill>
        <p:spPr>
          <a:xfrm>
            <a:off x="3972987" y="127852"/>
            <a:ext cx="952108" cy="1300898"/>
          </a:xfrm>
          <a:prstGeom prst="rect">
            <a:avLst/>
          </a:prstGeom>
          <a:noFill/>
          <a:ln>
            <a:noFill/>
          </a:ln>
        </p:spPr>
      </p:pic>
      <p:pic>
        <p:nvPicPr>
          <p:cNvPr id="288" name="Google Shape;288;p17"/>
          <p:cNvPicPr preferRelativeResize="0"/>
          <p:nvPr/>
        </p:nvPicPr>
        <p:blipFill rotWithShape="1">
          <a:blip r:embed="rId4">
            <a:alphaModFix/>
          </a:blip>
          <a:srcRect l="31933" t="125" r="60257" b="-1"/>
          <a:stretch/>
        </p:blipFill>
        <p:spPr>
          <a:xfrm>
            <a:off x="5004811" y="127852"/>
            <a:ext cx="952108" cy="1300898"/>
          </a:xfrm>
          <a:prstGeom prst="rect">
            <a:avLst/>
          </a:prstGeom>
          <a:noFill/>
          <a:ln>
            <a:noFill/>
          </a:ln>
        </p:spPr>
      </p:pic>
      <p:pic>
        <p:nvPicPr>
          <p:cNvPr id="289" name="Google Shape;289;p17"/>
          <p:cNvPicPr preferRelativeResize="0"/>
          <p:nvPr/>
        </p:nvPicPr>
        <p:blipFill rotWithShape="1">
          <a:blip r:embed="rId4">
            <a:alphaModFix/>
          </a:blip>
          <a:srcRect l="39665" t="125" r="51907" b="-1"/>
          <a:stretch/>
        </p:blipFill>
        <p:spPr>
          <a:xfrm>
            <a:off x="5882327" y="127852"/>
            <a:ext cx="1027522" cy="1300898"/>
          </a:xfrm>
          <a:prstGeom prst="rect">
            <a:avLst/>
          </a:prstGeom>
          <a:noFill/>
          <a:ln>
            <a:noFill/>
          </a:ln>
        </p:spPr>
      </p:pic>
      <p:pic>
        <p:nvPicPr>
          <p:cNvPr id="290" name="Google Shape;290;p17"/>
          <p:cNvPicPr preferRelativeResize="0"/>
          <p:nvPr/>
        </p:nvPicPr>
        <p:blipFill rotWithShape="1">
          <a:blip r:embed="rId4">
            <a:alphaModFix/>
          </a:blip>
          <a:srcRect l="48248" t="-3690" r="44329" b="-3013"/>
          <a:stretch/>
        </p:blipFill>
        <p:spPr>
          <a:xfrm>
            <a:off x="6882392" y="102516"/>
            <a:ext cx="904973" cy="1389865"/>
          </a:xfrm>
          <a:prstGeom prst="rect">
            <a:avLst/>
          </a:prstGeom>
          <a:noFill/>
          <a:ln>
            <a:noFill/>
          </a:ln>
        </p:spPr>
      </p:pic>
      <p:pic>
        <p:nvPicPr>
          <p:cNvPr id="291" name="Google Shape;291;p17"/>
          <p:cNvPicPr preferRelativeResize="0"/>
          <p:nvPr/>
        </p:nvPicPr>
        <p:blipFill rotWithShape="1">
          <a:blip r:embed="rId4">
            <a:alphaModFix/>
          </a:blip>
          <a:srcRect l="55670" t="125" r="34743" b="-1"/>
          <a:stretch/>
        </p:blipFill>
        <p:spPr>
          <a:xfrm>
            <a:off x="7742793" y="125495"/>
            <a:ext cx="1168925" cy="1300898"/>
          </a:xfrm>
          <a:prstGeom prst="rect">
            <a:avLst/>
          </a:prstGeom>
          <a:noFill/>
          <a:ln>
            <a:noFill/>
          </a:ln>
        </p:spPr>
      </p:pic>
      <p:pic>
        <p:nvPicPr>
          <p:cNvPr id="292" name="Google Shape;292;p17"/>
          <p:cNvPicPr preferRelativeResize="0"/>
          <p:nvPr/>
        </p:nvPicPr>
        <p:blipFill rotWithShape="1">
          <a:blip r:embed="rId4">
            <a:alphaModFix/>
          </a:blip>
          <a:srcRect l="65876" t="-1927" r="24458" b="2053"/>
          <a:stretch/>
        </p:blipFill>
        <p:spPr>
          <a:xfrm>
            <a:off x="8867146" y="191482"/>
            <a:ext cx="1178352" cy="1300899"/>
          </a:xfrm>
          <a:prstGeom prst="rect">
            <a:avLst/>
          </a:prstGeom>
          <a:noFill/>
          <a:ln>
            <a:noFill/>
          </a:ln>
        </p:spPr>
      </p:pic>
      <p:pic>
        <p:nvPicPr>
          <p:cNvPr id="293" name="Google Shape;293;p17"/>
          <p:cNvPicPr preferRelativeResize="0"/>
          <p:nvPr/>
        </p:nvPicPr>
        <p:blipFill rotWithShape="1">
          <a:blip r:embed="rId4">
            <a:alphaModFix/>
          </a:blip>
          <a:srcRect l="75567" t="62" r="15856" b="2686"/>
          <a:stretch/>
        </p:blipFill>
        <p:spPr>
          <a:xfrm>
            <a:off x="9979346" y="191482"/>
            <a:ext cx="1045550" cy="1266726"/>
          </a:xfrm>
          <a:prstGeom prst="rect">
            <a:avLst/>
          </a:prstGeom>
          <a:noFill/>
          <a:ln>
            <a:noFill/>
          </a:ln>
        </p:spPr>
      </p:pic>
      <p:pic>
        <p:nvPicPr>
          <p:cNvPr id="294" name="Google Shape;294;p17"/>
          <p:cNvPicPr preferRelativeResize="0"/>
          <p:nvPr/>
        </p:nvPicPr>
        <p:blipFill rotWithShape="1">
          <a:blip r:embed="rId4">
            <a:alphaModFix/>
          </a:blip>
          <a:srcRect l="85921" t="62" r="6571" b="7318"/>
          <a:stretch/>
        </p:blipFill>
        <p:spPr>
          <a:xfrm>
            <a:off x="11164502" y="220006"/>
            <a:ext cx="915515" cy="1206387"/>
          </a:xfrm>
          <a:prstGeom prst="rect">
            <a:avLst/>
          </a:prstGeom>
          <a:noFill/>
          <a:ln>
            <a:noFill/>
          </a:ln>
        </p:spPr>
      </p:pic>
    </p:spTree>
    <p:extLst>
      <p:ext uri="{BB962C8B-B14F-4D97-AF65-F5344CB8AC3E}">
        <p14:creationId xmlns:p14="http://schemas.microsoft.com/office/powerpoint/2010/main" val="429264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A5863-A8D1-4BB9-A0A7-A7B31999025B}"/>
              </a:ext>
            </a:extLst>
          </p:cNvPr>
          <p:cNvSpPr>
            <a:spLocks noGrp="1"/>
          </p:cNvSpPr>
          <p:nvPr>
            <p:ph type="title"/>
          </p:nvPr>
        </p:nvSpPr>
        <p:spPr>
          <a:xfrm>
            <a:off x="1683094" y="2196548"/>
            <a:ext cx="10018713" cy="1752599"/>
          </a:xfrm>
        </p:spPr>
        <p:txBody>
          <a:bodyPr/>
          <a:lstStyle/>
          <a:p>
            <a:r>
              <a:rPr lang="en-US" dirty="0"/>
              <a:t>Screen Designs</a:t>
            </a:r>
          </a:p>
        </p:txBody>
      </p:sp>
    </p:spTree>
    <p:extLst>
      <p:ext uri="{BB962C8B-B14F-4D97-AF65-F5344CB8AC3E}">
        <p14:creationId xmlns:p14="http://schemas.microsoft.com/office/powerpoint/2010/main" val="16381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A5C1346-36A0-44AD-8409-9BB5EB789653}"/>
              </a:ext>
            </a:extLst>
          </p:cNvPr>
          <p:cNvPicPr/>
          <p:nvPr/>
        </p:nvPicPr>
        <p:blipFill>
          <a:blip r:embed="rId2"/>
          <a:stretch>
            <a:fillRect/>
          </a:stretch>
        </p:blipFill>
        <p:spPr>
          <a:xfrm>
            <a:off x="1548364" y="1533524"/>
            <a:ext cx="4854575" cy="3790950"/>
          </a:xfrm>
          <a:prstGeom prst="rect">
            <a:avLst/>
          </a:prstGeom>
        </p:spPr>
      </p:pic>
      <p:pic>
        <p:nvPicPr>
          <p:cNvPr id="6" name="Picture 5">
            <a:extLst>
              <a:ext uri="{FF2B5EF4-FFF2-40B4-BE49-F238E27FC236}">
                <a16:creationId xmlns:a16="http://schemas.microsoft.com/office/drawing/2014/main" xmlns="" id="{B60A77D7-737E-4D78-918F-CE803F5EC773}"/>
              </a:ext>
            </a:extLst>
          </p:cNvPr>
          <p:cNvPicPr/>
          <p:nvPr/>
        </p:nvPicPr>
        <p:blipFill>
          <a:blip r:embed="rId3"/>
          <a:stretch>
            <a:fillRect/>
          </a:stretch>
        </p:blipFill>
        <p:spPr>
          <a:xfrm>
            <a:off x="6785113" y="1533524"/>
            <a:ext cx="5088835" cy="3790950"/>
          </a:xfrm>
          <a:prstGeom prst="rect">
            <a:avLst/>
          </a:prstGeom>
        </p:spPr>
      </p:pic>
    </p:spTree>
    <p:extLst>
      <p:ext uri="{BB962C8B-B14F-4D97-AF65-F5344CB8AC3E}">
        <p14:creationId xmlns:p14="http://schemas.microsoft.com/office/powerpoint/2010/main" val="333018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dirty="0"/>
              <a:t>Business Problem</a:t>
            </a:r>
            <a:endParaRPr dirty="0"/>
          </a:p>
        </p:txBody>
      </p:sp>
      <p:sp>
        <p:nvSpPr>
          <p:cNvPr id="149" name="Google Shape;149;p2"/>
          <p:cNvSpPr txBox="1">
            <a:spLocks noGrp="1"/>
          </p:cNvSpPr>
          <p:nvPr>
            <p:ph type="body" idx="1"/>
          </p:nvPr>
        </p:nvSpPr>
        <p:spPr>
          <a:xfrm>
            <a:off x="1669841" y="2539449"/>
            <a:ext cx="10018713" cy="3124201"/>
          </a:xfrm>
          <a:prstGeom prst="rect">
            <a:avLst/>
          </a:prstGeom>
          <a:noFill/>
          <a:ln>
            <a:noFill/>
          </a:ln>
        </p:spPr>
        <p:txBody>
          <a:bodyPr spcFirstLastPara="1" wrap="square" lIns="91425" tIns="45700" rIns="91425" bIns="45700" anchor="ctr" anchorCtr="0">
            <a:normAutofit fontScale="92500" lnSpcReduction="20000"/>
          </a:bodyPr>
          <a:lstStyle/>
          <a:p>
            <a:pPr marL="285750" indent="-285750" algn="just">
              <a:lnSpc>
                <a:spcPct val="150000"/>
              </a:lnSpc>
              <a:spcBef>
                <a:spcPts val="5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 Mail, a local business where you can pack and mail parcels, requires an information system that the employees can use. </a:t>
            </a:r>
          </a:p>
          <a:p>
            <a:pPr marL="285750" indent="-285750" algn="just">
              <a:lnSpc>
                <a:spcPct val="150000"/>
              </a:lnSpc>
              <a:spcBef>
                <a:spcPts val="5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must assist employees in the completion of packaging and mailing parcels for customers through the best carrier service according to the customer’s needs and preferences with additional features that could dramatically increase the viability of the information system. </a:t>
            </a:r>
          </a:p>
          <a:p>
            <a:pPr marL="285750" indent="-285750" algn="just">
              <a:lnSpc>
                <a:spcPct val="150000"/>
              </a:lnSpc>
              <a:spcBef>
                <a:spcPts val="5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should be very helpful to employees in performing their duties effectively and provide a greater level of consistent pricing to customers. </a:t>
            </a:r>
          </a:p>
          <a:p>
            <a:pPr marL="285750" indent="-285750" algn="just">
              <a:lnSpc>
                <a:spcPct val="150000"/>
              </a:lnSpc>
              <a:spcBef>
                <a:spcPts val="50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should also increase customer satisfaction while increasing productivity and profits.</a:t>
            </a:r>
            <a:endParaRPr dirty="0"/>
          </a:p>
          <a:p>
            <a:pPr marL="563880" indent="-342900">
              <a:spcBef>
                <a:spcPts val="1080"/>
              </a:spcBef>
              <a:buSzPts val="3480"/>
            </a:pPr>
            <a:endParaRPr dirty="0"/>
          </a:p>
          <a:p>
            <a:pPr marL="563880" indent="-342900">
              <a:spcBef>
                <a:spcPts val="1080"/>
              </a:spcBef>
              <a:buSzPts val="3480"/>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B92E5B3-293E-4CFB-BD6A-0E9D460363C6}"/>
              </a:ext>
            </a:extLst>
          </p:cNvPr>
          <p:cNvPicPr/>
          <p:nvPr/>
        </p:nvPicPr>
        <p:blipFill>
          <a:blip r:embed="rId2"/>
          <a:stretch>
            <a:fillRect/>
          </a:stretch>
        </p:blipFill>
        <p:spPr>
          <a:xfrm>
            <a:off x="1604065" y="1575116"/>
            <a:ext cx="4902200" cy="3800475"/>
          </a:xfrm>
          <a:prstGeom prst="rect">
            <a:avLst/>
          </a:prstGeom>
        </p:spPr>
      </p:pic>
      <p:pic>
        <p:nvPicPr>
          <p:cNvPr id="5" name="Picture 4">
            <a:extLst>
              <a:ext uri="{FF2B5EF4-FFF2-40B4-BE49-F238E27FC236}">
                <a16:creationId xmlns:a16="http://schemas.microsoft.com/office/drawing/2014/main" xmlns="" id="{FCE1E5F7-6919-465E-B8FB-EB6338C72AA2}"/>
              </a:ext>
            </a:extLst>
          </p:cNvPr>
          <p:cNvPicPr/>
          <p:nvPr/>
        </p:nvPicPr>
        <p:blipFill>
          <a:blip r:embed="rId3"/>
          <a:stretch>
            <a:fillRect/>
          </a:stretch>
        </p:blipFill>
        <p:spPr>
          <a:xfrm>
            <a:off x="7128704" y="1621470"/>
            <a:ext cx="4902200" cy="3800475"/>
          </a:xfrm>
          <a:prstGeom prst="rect">
            <a:avLst/>
          </a:prstGeom>
        </p:spPr>
      </p:pic>
    </p:spTree>
    <p:extLst>
      <p:ext uri="{BB962C8B-B14F-4D97-AF65-F5344CB8AC3E}">
        <p14:creationId xmlns:p14="http://schemas.microsoft.com/office/powerpoint/2010/main" val="16995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F11BAA0-E402-479D-8B3D-2A14FC721AD9}"/>
              </a:ext>
            </a:extLst>
          </p:cNvPr>
          <p:cNvPicPr/>
          <p:nvPr/>
        </p:nvPicPr>
        <p:blipFill>
          <a:blip r:embed="rId2"/>
          <a:stretch>
            <a:fillRect/>
          </a:stretch>
        </p:blipFill>
        <p:spPr>
          <a:xfrm>
            <a:off x="1378226" y="1406355"/>
            <a:ext cx="5247861" cy="4209416"/>
          </a:xfrm>
          <a:prstGeom prst="rect">
            <a:avLst/>
          </a:prstGeom>
        </p:spPr>
      </p:pic>
      <p:pic>
        <p:nvPicPr>
          <p:cNvPr id="6" name="Picture 5">
            <a:extLst>
              <a:ext uri="{FF2B5EF4-FFF2-40B4-BE49-F238E27FC236}">
                <a16:creationId xmlns:a16="http://schemas.microsoft.com/office/drawing/2014/main" xmlns="" id="{893AB0D1-F985-412B-98D7-34406FE5AC5E}"/>
              </a:ext>
            </a:extLst>
          </p:cNvPr>
          <p:cNvPicPr/>
          <p:nvPr/>
        </p:nvPicPr>
        <p:blipFill>
          <a:blip r:embed="rId3"/>
          <a:stretch>
            <a:fillRect/>
          </a:stretch>
        </p:blipFill>
        <p:spPr>
          <a:xfrm>
            <a:off x="6718852" y="1406354"/>
            <a:ext cx="5357813" cy="4209416"/>
          </a:xfrm>
          <a:prstGeom prst="rect">
            <a:avLst/>
          </a:prstGeom>
        </p:spPr>
      </p:pic>
    </p:spTree>
    <p:extLst>
      <p:ext uri="{BB962C8B-B14F-4D97-AF65-F5344CB8AC3E}">
        <p14:creationId xmlns:p14="http://schemas.microsoft.com/office/powerpoint/2010/main" val="1511986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1325282" y="0"/>
            <a:ext cx="10018713" cy="17525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dirty="0"/>
              <a:t>System Capabilities</a:t>
            </a:r>
            <a:endParaRPr dirty="0"/>
          </a:p>
        </p:txBody>
      </p:sp>
      <p:sp>
        <p:nvSpPr>
          <p:cNvPr id="155" name="Google Shape;155;p3"/>
          <p:cNvSpPr txBox="1">
            <a:spLocks noGrp="1"/>
          </p:cNvSpPr>
          <p:nvPr>
            <p:ph type="body" idx="1"/>
          </p:nvPr>
        </p:nvSpPr>
        <p:spPr>
          <a:xfrm>
            <a:off x="1484310" y="2201663"/>
            <a:ext cx="10018713" cy="3589538"/>
          </a:xfrm>
          <a:prstGeom prst="rect">
            <a:avLst/>
          </a:prstGeom>
          <a:noFill/>
          <a:ln>
            <a:noFill/>
          </a:ln>
        </p:spPr>
        <p:txBody>
          <a:bodyPr spcFirstLastPara="1" wrap="square" lIns="91425" tIns="45700" rIns="91425" bIns="45700" anchor="ctr" anchorCtr="0">
            <a:normAutofit/>
          </a:bodyPr>
          <a:lstStyle/>
          <a:p>
            <a:pPr marL="285750" lvl="0" indent="-285750" algn="l" rtl="0">
              <a:lnSpc>
                <a:spcPct val="100000"/>
              </a:lnSpc>
              <a:spcBef>
                <a:spcPts val="0"/>
              </a:spcBef>
              <a:spcAft>
                <a:spcPts val="0"/>
              </a:spcAft>
              <a:buSzPts val="3219"/>
              <a:buChar char="•"/>
            </a:pPr>
            <a:r>
              <a:rPr lang="en-US" sz="2220" dirty="0"/>
              <a:t>Provides authentication for the employee so the system can track of the job done by each employee</a:t>
            </a:r>
            <a:endParaRPr dirty="0"/>
          </a:p>
          <a:p>
            <a:pPr marL="285750" lvl="0" indent="-285750" algn="l" rtl="0">
              <a:lnSpc>
                <a:spcPct val="100000"/>
              </a:lnSpc>
              <a:spcBef>
                <a:spcPts val="1044"/>
              </a:spcBef>
              <a:spcAft>
                <a:spcPts val="0"/>
              </a:spcAft>
              <a:buSzPts val="3219"/>
              <a:buChar char="•"/>
            </a:pPr>
            <a:r>
              <a:rPr lang="en-US" sz="2220" dirty="0"/>
              <a:t>Maintain customers’ information with all their shipping details and transaction</a:t>
            </a:r>
            <a:endParaRPr dirty="0"/>
          </a:p>
          <a:p>
            <a:pPr marL="285750" lvl="0" indent="-285750" algn="l" rtl="0">
              <a:lnSpc>
                <a:spcPct val="100000"/>
              </a:lnSpc>
              <a:spcBef>
                <a:spcPts val="1044"/>
              </a:spcBef>
              <a:spcAft>
                <a:spcPts val="0"/>
              </a:spcAft>
              <a:buSzPts val="3219"/>
              <a:buChar char="•"/>
            </a:pPr>
            <a:r>
              <a:rPr lang="en-US" sz="2220" dirty="0"/>
              <a:t>Avoid creating new customer if there are same data by showing pop up</a:t>
            </a:r>
            <a:endParaRPr dirty="0"/>
          </a:p>
          <a:p>
            <a:pPr marL="285750" lvl="0" indent="-285750" algn="l" rtl="0">
              <a:lnSpc>
                <a:spcPct val="100000"/>
              </a:lnSpc>
              <a:spcBef>
                <a:spcPts val="1044"/>
              </a:spcBef>
              <a:spcAft>
                <a:spcPts val="0"/>
              </a:spcAft>
              <a:buSzPts val="3219"/>
              <a:buChar char="•"/>
            </a:pPr>
            <a:r>
              <a:rPr lang="en-US" sz="2220" dirty="0"/>
              <a:t>Provides a list of packing job specifications such as dimensions, weight, fragile  in one screen </a:t>
            </a:r>
            <a:endParaRPr dirty="0"/>
          </a:p>
          <a:p>
            <a:pPr marL="285750" lvl="0" indent="-285750" algn="l" rtl="0">
              <a:lnSpc>
                <a:spcPct val="100000"/>
              </a:lnSpc>
              <a:spcBef>
                <a:spcPts val="1044"/>
              </a:spcBef>
              <a:spcAft>
                <a:spcPts val="0"/>
              </a:spcAft>
              <a:buSzPts val="3219"/>
              <a:buChar char="•"/>
            </a:pPr>
            <a:r>
              <a:rPr lang="en-US" sz="2220" dirty="0"/>
              <a:t>Track of the drop-off parcels is maintained by scanning their barcode into the new table in the database (Drop-off table)</a:t>
            </a:r>
            <a:endParaRPr dirty="0"/>
          </a:p>
          <a:p>
            <a:pPr marL="285750" lvl="0" indent="-81343" algn="l" rtl="0">
              <a:lnSpc>
                <a:spcPct val="100000"/>
              </a:lnSpc>
              <a:spcBef>
                <a:spcPts val="1044"/>
              </a:spcBef>
              <a:spcAft>
                <a:spcPts val="0"/>
              </a:spcAft>
              <a:buSzPts val="3219"/>
              <a:buNone/>
            </a:pPr>
            <a:endParaRPr sz="222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a:spLocks noGrp="1"/>
          </p:cNvSpPr>
          <p:nvPr>
            <p:ph type="title"/>
          </p:nvPr>
        </p:nvSpPr>
        <p:spPr>
          <a:xfrm>
            <a:off x="1484310" y="190500"/>
            <a:ext cx="10018713" cy="17525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Expected Business Benefits</a:t>
            </a:r>
            <a:endParaRPr/>
          </a:p>
        </p:txBody>
      </p:sp>
      <p:sp>
        <p:nvSpPr>
          <p:cNvPr id="161" name="Google Shape;161;p4"/>
          <p:cNvSpPr txBox="1">
            <a:spLocks noGrp="1"/>
          </p:cNvSpPr>
          <p:nvPr>
            <p:ph type="body" idx="1"/>
          </p:nvPr>
        </p:nvSpPr>
        <p:spPr>
          <a:xfrm>
            <a:off x="1484310" y="1766657"/>
            <a:ext cx="10018713" cy="4024544"/>
          </a:xfrm>
          <a:prstGeom prst="rect">
            <a:avLst/>
          </a:prstGeom>
          <a:noFill/>
          <a:ln>
            <a:noFill/>
          </a:ln>
        </p:spPr>
        <p:txBody>
          <a:bodyPr spcFirstLastPara="1" wrap="square" lIns="91425" tIns="45700" rIns="91425" bIns="45700" anchor="ctr" anchorCtr="0">
            <a:normAutofit/>
          </a:bodyPr>
          <a:lstStyle/>
          <a:p>
            <a:pPr marL="285750" lvl="0" indent="-285750" algn="l" rtl="0">
              <a:lnSpc>
                <a:spcPct val="100000"/>
              </a:lnSpc>
              <a:spcBef>
                <a:spcPts val="0"/>
              </a:spcBef>
              <a:spcAft>
                <a:spcPts val="0"/>
              </a:spcAft>
              <a:buSzPts val="3480"/>
              <a:buChar char="•"/>
            </a:pPr>
            <a:r>
              <a:rPr lang="en-US" dirty="0"/>
              <a:t>Facilitate business operations by helping procedures to register customer and package information</a:t>
            </a:r>
          </a:p>
          <a:p>
            <a:pPr marL="285750" indent="-285750">
              <a:spcBef>
                <a:spcPts val="0"/>
              </a:spcBef>
              <a:buSzPts val="3480"/>
            </a:pPr>
            <a:r>
              <a:rPr lang="en-US" dirty="0"/>
              <a:t>With the auto filling functions, the service will become faster</a:t>
            </a:r>
            <a:endParaRPr dirty="0"/>
          </a:p>
          <a:p>
            <a:pPr marL="285750" lvl="0" indent="-285750" algn="l" rtl="0">
              <a:lnSpc>
                <a:spcPct val="100000"/>
              </a:lnSpc>
              <a:spcBef>
                <a:spcPts val="1080"/>
              </a:spcBef>
              <a:spcAft>
                <a:spcPts val="0"/>
              </a:spcAft>
              <a:buSzPts val="3480"/>
              <a:buChar char="•"/>
            </a:pPr>
            <a:r>
              <a:rPr lang="en-US" dirty="0"/>
              <a:t>Provide consistent, accurate pricing for packing parcels based on complexity instead of relying on the employee’s judgment</a:t>
            </a:r>
            <a:endParaRPr dirty="0"/>
          </a:p>
          <a:p>
            <a:pPr marL="285750" lvl="0" indent="-285750" algn="l" rtl="0">
              <a:lnSpc>
                <a:spcPct val="100000"/>
              </a:lnSpc>
              <a:spcBef>
                <a:spcPts val="1080"/>
              </a:spcBef>
              <a:spcAft>
                <a:spcPts val="0"/>
              </a:spcAft>
              <a:buSzPts val="3480"/>
              <a:buChar char="•"/>
            </a:pPr>
            <a:r>
              <a:rPr lang="en-US" dirty="0"/>
              <a:t>Save customer information securely and remove redundancy among customer data</a:t>
            </a:r>
            <a:endParaRPr dirty="0"/>
          </a:p>
          <a:p>
            <a:pPr marL="285750" lvl="0" indent="-64770" algn="l" rtl="0">
              <a:lnSpc>
                <a:spcPct val="100000"/>
              </a:lnSpc>
              <a:spcBef>
                <a:spcPts val="1080"/>
              </a:spcBef>
              <a:spcAft>
                <a:spcPts val="0"/>
              </a:spcAft>
              <a:buSzPts val="3480"/>
              <a:buNone/>
            </a:pPr>
            <a:endParaRPr dirty="0"/>
          </a:p>
          <a:p>
            <a:pPr marL="285750" lvl="0" indent="-64770" algn="l" rtl="0">
              <a:lnSpc>
                <a:spcPct val="100000"/>
              </a:lnSpc>
              <a:spcBef>
                <a:spcPts val="1080"/>
              </a:spcBef>
              <a:spcAft>
                <a:spcPts val="0"/>
              </a:spcAft>
              <a:buSzPts val="348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77F3E-EB1A-4210-BE79-4CB0D40DE7C3}"/>
              </a:ext>
            </a:extLst>
          </p:cNvPr>
          <p:cNvSpPr>
            <a:spLocks noGrp="1"/>
          </p:cNvSpPr>
          <p:nvPr>
            <p:ph type="title"/>
          </p:nvPr>
        </p:nvSpPr>
        <p:spPr/>
        <p:txBody>
          <a:bodyPr/>
          <a:lstStyle/>
          <a:p>
            <a:r>
              <a:rPr lang="en-US" dirty="0"/>
              <a:t>Thank You!</a:t>
            </a:r>
          </a:p>
        </p:txBody>
      </p:sp>
      <p:sp>
        <p:nvSpPr>
          <p:cNvPr id="3" name="Rectangle 2">
            <a:extLst>
              <a:ext uri="{FF2B5EF4-FFF2-40B4-BE49-F238E27FC236}">
                <a16:creationId xmlns:a16="http://schemas.microsoft.com/office/drawing/2014/main" xmlns="" id="{02E8190B-5DA3-43E4-8D3D-C09C08B5BB8E}"/>
              </a:ext>
            </a:extLst>
          </p:cNvPr>
          <p:cNvSpPr/>
          <p:nvPr/>
        </p:nvSpPr>
        <p:spPr>
          <a:xfrm>
            <a:off x="3367944" y="2788386"/>
            <a:ext cx="6251446" cy="1631216"/>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en-US" sz="10000" b="1" cap="none" spc="0" dirty="0">
                <a:ln w="12700">
                  <a:solidFill>
                    <a:schemeClr val="accent1"/>
                  </a:solidFill>
                  <a:prstDash val="solid"/>
                </a:ln>
                <a:pattFill prst="pct50">
                  <a:fgClr>
                    <a:schemeClr val="accent1"/>
                  </a:fgClr>
                  <a:bgClr>
                    <a:schemeClr val="accent1">
                      <a:lumMod val="20000"/>
                      <a:lumOff val="80000"/>
                    </a:schemeClr>
                  </a:bgClr>
                </a:pattFill>
                <a:effectLst>
                  <a:outerShdw blurRad="50800" dist="38100" dir="5400000" algn="t" rotWithShape="0">
                    <a:prstClr val="black">
                      <a:alpha val="40000"/>
                    </a:prstClr>
                  </a:outerShdw>
                </a:effectLst>
              </a:rPr>
              <a:t>Q &amp; A</a:t>
            </a:r>
          </a:p>
        </p:txBody>
      </p:sp>
    </p:spTree>
    <p:extLst>
      <p:ext uri="{BB962C8B-B14F-4D97-AF65-F5344CB8AC3E}">
        <p14:creationId xmlns:p14="http://schemas.microsoft.com/office/powerpoint/2010/main" val="362447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6" name="Google Shape;188;p5">
            <a:extLst>
              <a:ext uri="{FF2B5EF4-FFF2-40B4-BE49-F238E27FC236}">
                <a16:creationId xmlns:a16="http://schemas.microsoft.com/office/drawing/2014/main" xmlns="" id="{CB272ED1-7B4D-43F4-9F26-A08E5186493E}"/>
              </a:ext>
            </a:extLst>
          </p:cNvPr>
          <p:cNvSpPr/>
          <p:nvPr/>
        </p:nvSpPr>
        <p:spPr>
          <a:xfrm>
            <a:off x="3158363" y="1429324"/>
            <a:ext cx="6854433" cy="5231964"/>
          </a:xfrm>
          <a:prstGeom prst="roundRect">
            <a:avLst>
              <a:gd name="adj" fmla="val 4834"/>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pic>
        <p:nvPicPr>
          <p:cNvPr id="7" name="Google Shape;189;p5">
            <a:extLst>
              <a:ext uri="{FF2B5EF4-FFF2-40B4-BE49-F238E27FC236}">
                <a16:creationId xmlns:a16="http://schemas.microsoft.com/office/drawing/2014/main" xmlns="" id="{9EBE861A-3969-482A-BC3F-85EAF6CDDF4C}"/>
              </a:ext>
            </a:extLst>
          </p:cNvPr>
          <p:cNvPicPr preferRelativeResize="0">
            <a:picLocks noGrp="1"/>
          </p:cNvPicPr>
          <p:nvPr>
            <p:ph type="body" idx="1"/>
          </p:nvPr>
        </p:nvPicPr>
        <p:blipFill rotWithShape="1">
          <a:blip r:embed="rId3">
            <a:alphaModFix/>
          </a:blip>
          <a:srcRect l="15771" t="19326" r="21659" b="10429"/>
          <a:stretch/>
        </p:blipFill>
        <p:spPr>
          <a:xfrm>
            <a:off x="3484190" y="1854788"/>
            <a:ext cx="6202778" cy="4671219"/>
          </a:xfrm>
          <a:prstGeom prst="rect">
            <a:avLst/>
          </a:prstGeom>
          <a:noFill/>
          <a:ln>
            <a:noFill/>
          </a:ln>
        </p:spPr>
      </p:pic>
      <p:sp>
        <p:nvSpPr>
          <p:cNvPr id="10" name="Google Shape;180;p5">
            <a:extLst>
              <a:ext uri="{FF2B5EF4-FFF2-40B4-BE49-F238E27FC236}">
                <a16:creationId xmlns:a16="http://schemas.microsoft.com/office/drawing/2014/main" xmlns="" id="{49F28165-EA1B-4F91-80B4-67BAA1FF1473}"/>
              </a:ext>
            </a:extLst>
          </p:cNvPr>
          <p:cNvSpPr txBox="1">
            <a:spLocks noGrp="1"/>
          </p:cNvSpPr>
          <p:nvPr>
            <p:ph type="title"/>
          </p:nvPr>
        </p:nvSpPr>
        <p:spPr>
          <a:xfrm>
            <a:off x="2288138" y="196712"/>
            <a:ext cx="7615724" cy="1122448"/>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dk1"/>
              </a:buClr>
              <a:buSzPts val="3700"/>
              <a:buFont typeface="Corbel"/>
              <a:buNone/>
            </a:pPr>
            <a:r>
              <a:rPr lang="en-US" sz="3700" dirty="0"/>
              <a:t>Functional Decomposition Diagram</a:t>
            </a:r>
            <a:endParaRPr dirty="0"/>
          </a:p>
        </p:txBody>
      </p:sp>
    </p:spTree>
    <p:extLst>
      <p:ext uri="{BB962C8B-B14F-4D97-AF65-F5344CB8AC3E}">
        <p14:creationId xmlns:p14="http://schemas.microsoft.com/office/powerpoint/2010/main" val="89059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grpSp>
        <p:nvGrpSpPr>
          <p:cNvPr id="194" name="Google Shape;194;p6"/>
          <p:cNvGrpSpPr/>
          <p:nvPr/>
        </p:nvGrpSpPr>
        <p:grpSpPr>
          <a:xfrm>
            <a:off x="150812" y="0"/>
            <a:ext cx="2436813" cy="6858001"/>
            <a:chOff x="1320800" y="0"/>
            <a:chExt cx="2436813" cy="6858001"/>
          </a:xfrm>
        </p:grpSpPr>
        <p:sp>
          <p:nvSpPr>
            <p:cNvPr id="195" name="Google Shape;195;p6"/>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96" name="Google Shape;196;p6"/>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97" name="Google Shape;197;p6"/>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98" name="Google Shape;198;p6"/>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99" name="Google Shape;199;p6"/>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200" name="Google Shape;200;p6"/>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201" name="Google Shape;201;p6"/>
          <p:cNvSpPr txBox="1">
            <a:spLocks noGrp="1"/>
          </p:cNvSpPr>
          <p:nvPr>
            <p:ph type="title"/>
          </p:nvPr>
        </p:nvSpPr>
        <p:spPr>
          <a:xfrm>
            <a:off x="4426474" y="-372771"/>
            <a:ext cx="5026138" cy="175259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Corbel"/>
              <a:buNone/>
            </a:pPr>
            <a:r>
              <a:rPr lang="en-US" sz="3200" dirty="0"/>
              <a:t>Business Process Modeling</a:t>
            </a:r>
            <a:endParaRPr dirty="0"/>
          </a:p>
        </p:txBody>
      </p:sp>
      <p:sp>
        <p:nvSpPr>
          <p:cNvPr id="202" name="Google Shape;202;p6"/>
          <p:cNvSpPr/>
          <p:nvPr/>
        </p:nvSpPr>
        <p:spPr>
          <a:xfrm>
            <a:off x="2844621" y="1084082"/>
            <a:ext cx="8778628" cy="5589054"/>
          </a:xfrm>
          <a:prstGeom prst="roundRect">
            <a:avLst>
              <a:gd name="adj" fmla="val 4834"/>
            </a:avLst>
          </a:prstGeom>
          <a:solidFill>
            <a:schemeClr val="lt1"/>
          </a:solidFill>
          <a:ln w="381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pic>
        <p:nvPicPr>
          <p:cNvPr id="3" name="Picture 2">
            <a:extLst>
              <a:ext uri="{FF2B5EF4-FFF2-40B4-BE49-F238E27FC236}">
                <a16:creationId xmlns:a16="http://schemas.microsoft.com/office/drawing/2014/main" xmlns="" id="{3A778F06-A6FB-4448-8A89-06559E003970}"/>
              </a:ext>
            </a:extLst>
          </p:cNvPr>
          <p:cNvPicPr>
            <a:picLocks noChangeAspect="1"/>
          </p:cNvPicPr>
          <p:nvPr/>
        </p:nvPicPr>
        <p:blipFill rotWithShape="1">
          <a:blip r:embed="rId4"/>
          <a:srcRect l="21224" t="22091" r="11701" b="18273"/>
          <a:stretch/>
        </p:blipFill>
        <p:spPr>
          <a:xfrm>
            <a:off x="3145042" y="1871221"/>
            <a:ext cx="8177786" cy="39026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1484300" y="113675"/>
            <a:ext cx="10018800" cy="738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Data Flow Diagram</a:t>
            </a:r>
            <a:endParaRPr/>
          </a:p>
        </p:txBody>
      </p:sp>
      <p:pic>
        <p:nvPicPr>
          <p:cNvPr id="209" name="Google Shape;209;p7"/>
          <p:cNvPicPr preferRelativeResize="0"/>
          <p:nvPr/>
        </p:nvPicPr>
        <p:blipFill>
          <a:blip r:embed="rId3">
            <a:alphaModFix/>
          </a:blip>
          <a:stretch>
            <a:fillRect/>
          </a:stretch>
        </p:blipFill>
        <p:spPr>
          <a:xfrm>
            <a:off x="2614625" y="2728950"/>
            <a:ext cx="7501875" cy="2708200"/>
          </a:xfrm>
          <a:prstGeom prst="rect">
            <a:avLst/>
          </a:prstGeom>
          <a:noFill/>
          <a:ln>
            <a:noFill/>
          </a:ln>
        </p:spPr>
      </p:pic>
      <p:sp>
        <p:nvSpPr>
          <p:cNvPr id="210" name="Google Shape;210;p7"/>
          <p:cNvSpPr txBox="1"/>
          <p:nvPr/>
        </p:nvSpPr>
        <p:spPr>
          <a:xfrm>
            <a:off x="1553475" y="1856575"/>
            <a:ext cx="3675300" cy="5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Corbel"/>
                <a:ea typeface="Corbel"/>
                <a:cs typeface="Corbel"/>
                <a:sym typeface="Corbel"/>
              </a:rPr>
              <a:t>Context Diagram:</a:t>
            </a:r>
            <a:endParaRPr sz="2600">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b07d99e1dc_0_2"/>
          <p:cNvSpPr txBox="1"/>
          <p:nvPr/>
        </p:nvSpPr>
        <p:spPr>
          <a:xfrm>
            <a:off x="1572425" y="511500"/>
            <a:ext cx="4224600" cy="8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400">
                <a:latin typeface="Corbel"/>
                <a:ea typeface="Corbel"/>
                <a:cs typeface="Corbel"/>
                <a:sym typeface="Corbel"/>
              </a:rPr>
              <a:t>Diagram 0:</a:t>
            </a:r>
            <a:endParaRPr sz="3400">
              <a:latin typeface="Corbel"/>
              <a:ea typeface="Corbel"/>
              <a:cs typeface="Corbel"/>
              <a:sym typeface="Corbe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589" y="1214203"/>
            <a:ext cx="8104762" cy="54985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b01a00a99a_0_0"/>
          <p:cNvSpPr txBox="1">
            <a:spLocks noGrp="1"/>
          </p:cNvSpPr>
          <p:nvPr>
            <p:ph type="title"/>
          </p:nvPr>
        </p:nvSpPr>
        <p:spPr>
          <a:xfrm>
            <a:off x="1484300" y="132625"/>
            <a:ext cx="10018800" cy="738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a:t>Use Case Diagram</a:t>
            </a:r>
            <a:endParaRPr/>
          </a:p>
        </p:txBody>
      </p:sp>
      <p:pic>
        <p:nvPicPr>
          <p:cNvPr id="167" name="Google Shape;167;gb01a00a99a_0_0"/>
          <p:cNvPicPr preferRelativeResize="0"/>
          <p:nvPr/>
        </p:nvPicPr>
        <p:blipFill>
          <a:blip r:embed="rId3">
            <a:alphaModFix/>
          </a:blip>
          <a:stretch>
            <a:fillRect/>
          </a:stretch>
        </p:blipFill>
        <p:spPr>
          <a:xfrm>
            <a:off x="4601738" y="1099700"/>
            <a:ext cx="3783925" cy="5681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1377779" y="108753"/>
            <a:ext cx="10018713" cy="82469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a:t>Class Diagram</a:t>
            </a:r>
            <a:endParaRPr/>
          </a:p>
        </p:txBody>
      </p:sp>
      <p:pic>
        <p:nvPicPr>
          <p:cNvPr id="214" name="Google Shape;214;p9"/>
          <p:cNvPicPr preferRelativeResize="0"/>
          <p:nvPr/>
        </p:nvPicPr>
        <p:blipFill rotWithShape="1">
          <a:blip r:embed="rId3">
            <a:alphaModFix/>
          </a:blip>
          <a:srcRect l="29920" t="20404" r="26563" b="14484"/>
          <a:stretch/>
        </p:blipFill>
        <p:spPr>
          <a:xfrm>
            <a:off x="2847975" y="873223"/>
            <a:ext cx="7391400" cy="5603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1377779" y="108753"/>
            <a:ext cx="10018713" cy="82469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orbel"/>
              <a:buNone/>
            </a:pPr>
            <a:r>
              <a:rPr lang="en-US" dirty="0"/>
              <a:t>Class Diagram (Cont’d)</a:t>
            </a:r>
            <a:endParaRPr dirty="0"/>
          </a:p>
        </p:txBody>
      </p:sp>
      <p:pic>
        <p:nvPicPr>
          <p:cNvPr id="220" name="Google Shape;220;p10"/>
          <p:cNvPicPr preferRelativeResize="0"/>
          <p:nvPr/>
        </p:nvPicPr>
        <p:blipFill rotWithShape="1">
          <a:blip r:embed="rId3">
            <a:alphaModFix/>
          </a:blip>
          <a:srcRect l="25702" t="23146" r="25156" b="38307"/>
          <a:stretch/>
        </p:blipFill>
        <p:spPr>
          <a:xfrm>
            <a:off x="1695448" y="1143000"/>
            <a:ext cx="9357083" cy="3971925"/>
          </a:xfrm>
          <a:prstGeom prst="rect">
            <a:avLst/>
          </a:prstGeom>
          <a:noFill/>
          <a:ln>
            <a:noFill/>
          </a:ln>
        </p:spPr>
      </p:pic>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313</Words>
  <Application>Microsoft Office PowerPoint</Application>
  <PresentationFormat>Widescreen</PresentationFormat>
  <Paragraphs>36</Paragraphs>
  <Slides>24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Corbel</vt:lpstr>
      <vt:lpstr>Times New Roman</vt:lpstr>
      <vt:lpstr>Parallax</vt:lpstr>
      <vt:lpstr>Speed Mail Application</vt:lpstr>
      <vt:lpstr>Business Problem</vt:lpstr>
      <vt:lpstr>Functional Decomposition Diagram</vt:lpstr>
      <vt:lpstr>Business Process Modeling</vt:lpstr>
      <vt:lpstr>Data Flow Diagram</vt:lpstr>
      <vt:lpstr>PowerPoint Presentation</vt:lpstr>
      <vt:lpstr>Use Case Diagram</vt:lpstr>
      <vt:lpstr>Class Diagram</vt:lpstr>
      <vt:lpstr>Class Diagram (Cont’d)</vt:lpstr>
      <vt:lpstr>Activity Diagram 1 – Create new customer</vt:lpstr>
      <vt:lpstr>Activity Diagram 2 – Authentication of an Employee</vt:lpstr>
      <vt:lpstr>Activity Diagram 3 – Labor Charges</vt:lpstr>
      <vt:lpstr>Activity Diagram 4 – Tracking Drop-Off Package</vt:lpstr>
      <vt:lpstr>Sequence diagram</vt:lpstr>
      <vt:lpstr>PowerPoint Presentation</vt:lpstr>
      <vt:lpstr>PowerPoint Presentation</vt:lpstr>
      <vt:lpstr>PowerPoint Presentation</vt:lpstr>
      <vt:lpstr>Screen Designs</vt:lpstr>
      <vt:lpstr>PowerPoint Presentation</vt:lpstr>
      <vt:lpstr>PowerPoint Presentation</vt:lpstr>
      <vt:lpstr>PowerPoint Presentation</vt:lpstr>
      <vt:lpstr>System Capabilities</vt:lpstr>
      <vt:lpstr>Expected Business Benefits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Mail Application</dc:title>
  <dc:creator>김 준현</dc:creator>
  <cp:lastModifiedBy>Aditya Venkatesh Annavarapu</cp:lastModifiedBy>
  <cp:revision>38</cp:revision>
  <dcterms:created xsi:type="dcterms:W3CDTF">2020-12-06T20:00:21Z</dcterms:created>
  <dcterms:modified xsi:type="dcterms:W3CDTF">2020-12-11T15:06:35Z</dcterms:modified>
</cp:coreProperties>
</file>