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da0f5f9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da0f5f9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da0f5f9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da0f5f9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da0f5f9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da0f5f9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da0f5f9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da0f5f9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da0f5f9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da0f5f9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da0f5f9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da0f5f9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da0f5f9a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da0f5f9a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Heuristic Evaluation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Underline. Place for the 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SzPts val="3000"/>
              <a:buAutoNum type="arabicPeriod"/>
            </a:pPr>
            <a:r>
              <a:rPr lang="en"/>
              <a:t>Strive for consistency</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Merriweather"/>
                <a:ea typeface="Merriweather"/>
                <a:cs typeface="Merriweather"/>
                <a:sym typeface="Merriweather"/>
              </a:rPr>
              <a:t>Familiar icons, colors and menu hierarchy have been </a:t>
            </a:r>
            <a:r>
              <a:rPr lang="en" sz="1350">
                <a:solidFill>
                  <a:srgbClr val="FFFFFF"/>
                </a:solidFill>
                <a:latin typeface="Merriweather"/>
                <a:ea typeface="Merriweather"/>
                <a:cs typeface="Merriweather"/>
                <a:sym typeface="Merriweather"/>
              </a:rPr>
              <a:t>designed to describe similar situations and the way information is conveyed has been standardised to let users apply their knowledge from one click to to the other. </a:t>
            </a:r>
            <a:endParaRPr sz="1350">
              <a:solidFill>
                <a:srgbClr val="FFFFFF"/>
              </a:solidFill>
              <a:latin typeface="Merriweather"/>
              <a:ea typeface="Merriweather"/>
              <a:cs typeface="Merriweather"/>
              <a:sym typeface="Merriweather"/>
            </a:endParaRPr>
          </a:p>
          <a:p>
            <a:pPr indent="-314325" lvl="0" marL="457200" rtl="0" algn="l">
              <a:spcBef>
                <a:spcPts val="1600"/>
              </a:spcBef>
              <a:spcAft>
                <a:spcPts val="0"/>
              </a:spcAft>
              <a:buClr>
                <a:srgbClr val="FFFFFF"/>
              </a:buClr>
              <a:buSzPts val="1350"/>
              <a:buFont typeface="Merriweather"/>
              <a:buChar char="●"/>
            </a:pPr>
            <a:r>
              <a:rPr lang="en" sz="1350">
                <a:solidFill>
                  <a:srgbClr val="FFFFFF"/>
                </a:solidFill>
                <a:latin typeface="Merriweather"/>
                <a:ea typeface="Merriweather"/>
                <a:cs typeface="Merriweather"/>
                <a:sym typeface="Merriweather"/>
              </a:rPr>
              <a:t>Usage of the familiar Cart Icon </a:t>
            </a:r>
            <a:endParaRPr sz="1350">
              <a:solidFill>
                <a:srgbClr val="FFFFFF"/>
              </a:solidFill>
              <a:latin typeface="Merriweather"/>
              <a:ea typeface="Merriweather"/>
              <a:cs typeface="Merriweather"/>
              <a:sym typeface="Merriweather"/>
            </a:endParaRPr>
          </a:p>
          <a:p>
            <a:pPr indent="-314325" lvl="0" marL="457200" rtl="0" algn="l">
              <a:spcBef>
                <a:spcPts val="0"/>
              </a:spcBef>
              <a:spcAft>
                <a:spcPts val="0"/>
              </a:spcAft>
              <a:buClr>
                <a:srgbClr val="FFFFFF"/>
              </a:buClr>
              <a:buSzPts val="1350"/>
              <a:buFont typeface="Merriweather"/>
              <a:buChar char="●"/>
            </a:pPr>
            <a:r>
              <a:rPr lang="en" sz="1350">
                <a:solidFill>
                  <a:srgbClr val="FFFFFF"/>
                </a:solidFill>
                <a:latin typeface="Merriweather"/>
                <a:ea typeface="Merriweather"/>
                <a:cs typeface="Merriweather"/>
                <a:sym typeface="Merriweather"/>
              </a:rPr>
              <a:t>Home button that leads to the home page</a:t>
            </a:r>
            <a:endParaRPr sz="1350">
              <a:solidFill>
                <a:srgbClr val="FFFFFF"/>
              </a:solidFill>
              <a:latin typeface="Merriweather"/>
              <a:ea typeface="Merriweather"/>
              <a:cs typeface="Merriweather"/>
              <a:sym typeface="Merriweather"/>
            </a:endParaRPr>
          </a:p>
        </p:txBody>
      </p:sp>
      <p:pic>
        <p:nvPicPr>
          <p:cNvPr id="71" name="Google Shape;71;p14"/>
          <p:cNvPicPr preferRelativeResize="0"/>
          <p:nvPr/>
        </p:nvPicPr>
        <p:blipFill>
          <a:blip r:embed="rId3">
            <a:alphaModFix/>
          </a:blip>
          <a:stretch>
            <a:fillRect/>
          </a:stretch>
        </p:blipFill>
        <p:spPr>
          <a:xfrm>
            <a:off x="2059125" y="3244738"/>
            <a:ext cx="4629150" cy="13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a:t>
            </a:r>
            <a:r>
              <a:rPr lang="en"/>
              <a:t>Enable frequent users to use shortcuts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Merriweather"/>
                <a:ea typeface="Merriweather"/>
                <a:cs typeface="Merriweather"/>
                <a:sym typeface="Merriweather"/>
              </a:rPr>
              <a:t>Increased usage of a few buttons and menu options which are in a higher demand have been placed such </a:t>
            </a:r>
            <a:r>
              <a:rPr lang="en" sz="1350">
                <a:latin typeface="Merriweather"/>
                <a:ea typeface="Merriweather"/>
                <a:cs typeface="Merriweather"/>
                <a:sym typeface="Merriweather"/>
              </a:rPr>
              <a:t>that the User can quickly access these buttons or categories. This can help the user operate the user interface more quickly and effortlessly. </a:t>
            </a:r>
            <a:endParaRPr sz="1350">
              <a:latin typeface="Merriweather"/>
              <a:ea typeface="Merriweather"/>
              <a:cs typeface="Merriweather"/>
              <a:sym typeface="Merriweather"/>
            </a:endParaRPr>
          </a:p>
          <a:p>
            <a:pPr indent="-314325" lvl="0" marL="457200" rtl="0" algn="l">
              <a:spcBef>
                <a:spcPts val="1600"/>
              </a:spcBef>
              <a:spcAft>
                <a:spcPts val="0"/>
              </a:spcAft>
              <a:buSzPts val="1350"/>
              <a:buFont typeface="Merriweather"/>
              <a:buChar char="●"/>
            </a:pPr>
            <a:r>
              <a:rPr lang="en" sz="1350">
                <a:latin typeface="Merriweather"/>
                <a:ea typeface="Merriweather"/>
                <a:cs typeface="Merriweather"/>
                <a:sym typeface="Merriweather"/>
              </a:rPr>
              <a:t>Usage of ‘Favourites’ in the Category of Arts </a:t>
            </a:r>
            <a:endParaRPr sz="1350">
              <a:latin typeface="Merriweather"/>
              <a:ea typeface="Merriweather"/>
              <a:cs typeface="Merriweather"/>
              <a:sym typeface="Merriweather"/>
            </a:endParaRPr>
          </a:p>
          <a:p>
            <a:pPr indent="-314325" lvl="0" marL="457200" rtl="0" algn="l">
              <a:spcBef>
                <a:spcPts val="0"/>
              </a:spcBef>
              <a:spcAft>
                <a:spcPts val="0"/>
              </a:spcAft>
              <a:buSzPts val="1350"/>
              <a:buFont typeface="Merriweather"/>
              <a:buChar char="●"/>
            </a:pPr>
            <a:r>
              <a:rPr lang="en" sz="1350">
                <a:latin typeface="Merriweather"/>
                <a:ea typeface="Merriweather"/>
                <a:cs typeface="Merriweather"/>
                <a:sym typeface="Merriweather"/>
              </a:rPr>
              <a:t>Inclusion of a shortcut for the audio button </a:t>
            </a:r>
            <a:endParaRPr sz="1350">
              <a:latin typeface="Merriweather"/>
              <a:ea typeface="Merriweather"/>
              <a:cs typeface="Merriweather"/>
              <a:sym typeface="Merriweather"/>
            </a:endParaRPr>
          </a:p>
          <a:p>
            <a:pPr indent="0" lvl="0" marL="457200" rtl="0" algn="l">
              <a:spcBef>
                <a:spcPts val="1600"/>
              </a:spcBef>
              <a:spcAft>
                <a:spcPts val="0"/>
              </a:spcAft>
              <a:buNone/>
            </a:pPr>
            <a:r>
              <a:t/>
            </a:r>
            <a:endParaRPr sz="1350">
              <a:latin typeface="Merriweather"/>
              <a:ea typeface="Merriweather"/>
              <a:cs typeface="Merriweather"/>
              <a:sym typeface="Merriweather"/>
            </a:endParaRPr>
          </a:p>
          <a:p>
            <a:pPr indent="0" lvl="0" marL="0" rtl="0" algn="l">
              <a:spcBef>
                <a:spcPts val="1600"/>
              </a:spcBef>
              <a:spcAft>
                <a:spcPts val="1600"/>
              </a:spcAft>
              <a:buNone/>
            </a:pPr>
            <a:r>
              <a:t/>
            </a:r>
            <a:endParaRPr/>
          </a:p>
        </p:txBody>
      </p:sp>
      <p:pic>
        <p:nvPicPr>
          <p:cNvPr id="78" name="Google Shape;78;p15"/>
          <p:cNvPicPr preferRelativeResize="0"/>
          <p:nvPr/>
        </p:nvPicPr>
        <p:blipFill>
          <a:blip r:embed="rId3">
            <a:alphaModFix/>
          </a:blip>
          <a:stretch>
            <a:fillRect/>
          </a:stretch>
        </p:blipFill>
        <p:spPr>
          <a:xfrm>
            <a:off x="5801750" y="2144150"/>
            <a:ext cx="1956875" cy="2863000"/>
          </a:xfrm>
          <a:prstGeom prst="rect">
            <a:avLst/>
          </a:prstGeom>
          <a:noFill/>
          <a:ln>
            <a:noFill/>
          </a:ln>
        </p:spPr>
      </p:pic>
      <p:pic>
        <p:nvPicPr>
          <p:cNvPr id="79" name="Google Shape;79;p15"/>
          <p:cNvPicPr preferRelativeResize="0"/>
          <p:nvPr/>
        </p:nvPicPr>
        <p:blipFill>
          <a:blip r:embed="rId4">
            <a:alphaModFix/>
          </a:blip>
          <a:stretch>
            <a:fillRect/>
          </a:stretch>
        </p:blipFill>
        <p:spPr>
          <a:xfrm>
            <a:off x="966700" y="3067625"/>
            <a:ext cx="3693425" cy="185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Offer informative feedback</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Merriweather"/>
                <a:ea typeface="Merriweather"/>
                <a:cs typeface="Merriweather"/>
                <a:sym typeface="Merriweather"/>
              </a:rPr>
              <a:t>The User Interface has been designed in such a way that the user would know where they are at and what is going on at all times. Appropriate, human readable feedback has been included wherever necessary to make the user activity better and meaningful.   </a:t>
            </a:r>
            <a:endParaRPr sz="1350">
              <a:latin typeface="Merriweather"/>
              <a:ea typeface="Merriweather"/>
              <a:cs typeface="Merriweather"/>
              <a:sym typeface="Merriweather"/>
            </a:endParaRPr>
          </a:p>
          <a:p>
            <a:pPr indent="-314325" lvl="0" marL="457200" rtl="0" algn="l">
              <a:spcBef>
                <a:spcPts val="1600"/>
              </a:spcBef>
              <a:spcAft>
                <a:spcPts val="0"/>
              </a:spcAft>
              <a:buSzPts val="1350"/>
              <a:buFont typeface="Merriweather"/>
              <a:buChar char="●"/>
            </a:pPr>
            <a:r>
              <a:rPr lang="en" sz="1350">
                <a:latin typeface="Merriweather"/>
                <a:ea typeface="Merriweather"/>
                <a:cs typeface="Merriweather"/>
                <a:sym typeface="Merriweather"/>
              </a:rPr>
              <a:t>Status changes from “Add to cart” changes to </a:t>
            </a:r>
            <a:r>
              <a:rPr lang="en" sz="1350">
                <a:latin typeface="Merriweather"/>
                <a:ea typeface="Merriweather"/>
                <a:cs typeface="Merriweather"/>
                <a:sym typeface="Merriweather"/>
              </a:rPr>
              <a:t>“Adding to Cart” to enable appropriate, human readable feedback while buying art</a:t>
            </a:r>
            <a:endParaRPr sz="1350">
              <a:latin typeface="Merriweather"/>
              <a:ea typeface="Merriweather"/>
              <a:cs typeface="Merriweather"/>
              <a:sym typeface="Merriweather"/>
            </a:endParaRPr>
          </a:p>
          <a:p>
            <a:pPr indent="-314325" lvl="0" marL="457200" rtl="0" algn="l">
              <a:spcBef>
                <a:spcPts val="0"/>
              </a:spcBef>
              <a:spcAft>
                <a:spcPts val="0"/>
              </a:spcAft>
              <a:buSzPts val="1350"/>
              <a:buFont typeface="Merriweather"/>
              <a:buChar char="●"/>
            </a:pPr>
            <a:r>
              <a:rPr lang="en" sz="1350">
                <a:latin typeface="Merriweather"/>
                <a:ea typeface="Merriweather"/>
                <a:cs typeface="Merriweather"/>
                <a:sym typeface="Merriweather"/>
              </a:rPr>
              <a:t>“View Product” status when the user hovers over each product. </a:t>
            </a:r>
            <a:endParaRPr sz="1350">
              <a:latin typeface="Merriweather"/>
              <a:ea typeface="Merriweather"/>
              <a:cs typeface="Merriweather"/>
              <a:sym typeface="Merriweather"/>
            </a:endParaRPr>
          </a:p>
        </p:txBody>
      </p:sp>
      <p:pic>
        <p:nvPicPr>
          <p:cNvPr id="86" name="Google Shape;86;p16"/>
          <p:cNvPicPr preferRelativeResize="0"/>
          <p:nvPr/>
        </p:nvPicPr>
        <p:blipFill>
          <a:blip r:embed="rId3">
            <a:alphaModFix/>
          </a:blip>
          <a:stretch>
            <a:fillRect/>
          </a:stretch>
        </p:blipFill>
        <p:spPr>
          <a:xfrm>
            <a:off x="2071699" y="3233874"/>
            <a:ext cx="1758050" cy="1814950"/>
          </a:xfrm>
          <a:prstGeom prst="rect">
            <a:avLst/>
          </a:prstGeom>
          <a:noFill/>
          <a:ln>
            <a:noFill/>
          </a:ln>
        </p:spPr>
      </p:pic>
      <p:pic>
        <p:nvPicPr>
          <p:cNvPr id="87" name="Google Shape;87;p16"/>
          <p:cNvPicPr preferRelativeResize="0"/>
          <p:nvPr/>
        </p:nvPicPr>
        <p:blipFill>
          <a:blip r:embed="rId4">
            <a:alphaModFix/>
          </a:blip>
          <a:stretch>
            <a:fillRect/>
          </a:stretch>
        </p:blipFill>
        <p:spPr>
          <a:xfrm>
            <a:off x="4712875" y="3236875"/>
            <a:ext cx="1758050" cy="18089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Design dialogs to yield closure</a:t>
            </a:r>
            <a:endParaRPr/>
          </a:p>
        </p:txBody>
      </p:sp>
      <p:sp>
        <p:nvSpPr>
          <p:cNvPr id="93" name="Google Shape;93;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The designed User Interface lets the user know what their action has led to and discards any ambiguity that might pop up while making purchases or any other </a:t>
            </a:r>
            <a:r>
              <a:rPr lang="en" sz="1350"/>
              <a:t>crucial</a:t>
            </a:r>
            <a:r>
              <a:rPr lang="en" sz="1350"/>
              <a:t> activity.  </a:t>
            </a:r>
            <a:endParaRPr sz="1350"/>
          </a:p>
          <a:p>
            <a:pPr indent="-314325" lvl="0" marL="457200" rtl="0" algn="l">
              <a:spcBef>
                <a:spcPts val="1600"/>
              </a:spcBef>
              <a:spcAft>
                <a:spcPts val="0"/>
              </a:spcAft>
              <a:buSzPts val="1350"/>
              <a:buChar char="●"/>
            </a:pPr>
            <a:r>
              <a:rPr lang="en" sz="1350"/>
              <a:t>A “Thank You” message displayed when the artist uploads the Art on our website. </a:t>
            </a:r>
            <a:endParaRPr sz="1350"/>
          </a:p>
          <a:p>
            <a:pPr indent="-314325" lvl="0" marL="457200" rtl="0" algn="l">
              <a:spcBef>
                <a:spcPts val="0"/>
              </a:spcBef>
              <a:spcAft>
                <a:spcPts val="0"/>
              </a:spcAft>
              <a:buSzPts val="1350"/>
              <a:buChar char="●"/>
            </a:pPr>
            <a:r>
              <a:rPr lang="en" sz="1350"/>
              <a:t>Changes the status of the product to “Purchased” when the user </a:t>
            </a:r>
            <a:r>
              <a:rPr lang="en" sz="1350"/>
              <a:t>finishes their purchase. </a:t>
            </a:r>
            <a:endParaRPr sz="1350"/>
          </a:p>
        </p:txBody>
      </p:sp>
      <p:pic>
        <p:nvPicPr>
          <p:cNvPr id="94" name="Google Shape;94;p17"/>
          <p:cNvPicPr preferRelativeResize="0"/>
          <p:nvPr/>
        </p:nvPicPr>
        <p:blipFill>
          <a:blip r:embed="rId3">
            <a:alphaModFix/>
          </a:blip>
          <a:stretch>
            <a:fillRect/>
          </a:stretch>
        </p:blipFill>
        <p:spPr>
          <a:xfrm>
            <a:off x="2205275" y="2765648"/>
            <a:ext cx="4202425" cy="225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Offer error prevention and simple error handling</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Merriweather"/>
                <a:ea typeface="Merriweather"/>
                <a:cs typeface="Merriweather"/>
                <a:sym typeface="Merriweather"/>
              </a:rPr>
              <a:t>The User Interface has been designed to be as fool-proof as possible. </a:t>
            </a:r>
            <a:r>
              <a:rPr lang="en" sz="1350">
                <a:latin typeface="Merriweather"/>
                <a:ea typeface="Merriweather"/>
                <a:cs typeface="Merriweather"/>
                <a:sym typeface="Merriweather"/>
              </a:rPr>
              <a:t>Whenever</a:t>
            </a:r>
            <a:r>
              <a:rPr lang="en" sz="1350">
                <a:latin typeface="Merriweather"/>
                <a:ea typeface="Merriweather"/>
                <a:cs typeface="Merriweather"/>
                <a:sym typeface="Merriweather"/>
              </a:rPr>
              <a:t> unavoidable errors occur in the website due to human activity, users are provided with simple, intuitive step-by-step instructions to </a:t>
            </a:r>
            <a:r>
              <a:rPr lang="en" sz="1350">
                <a:latin typeface="Merriweather"/>
                <a:ea typeface="Merriweather"/>
                <a:cs typeface="Merriweather"/>
                <a:sym typeface="Merriweather"/>
              </a:rPr>
              <a:t>solve</a:t>
            </a:r>
            <a:r>
              <a:rPr lang="en" sz="1350">
                <a:latin typeface="Merriweather"/>
                <a:ea typeface="Merriweather"/>
                <a:cs typeface="Merriweather"/>
                <a:sym typeface="Merriweather"/>
              </a:rPr>
              <a:t> the problem as </a:t>
            </a:r>
            <a:r>
              <a:rPr lang="en" sz="1350">
                <a:latin typeface="Merriweather"/>
                <a:ea typeface="Merriweather"/>
                <a:cs typeface="Merriweather"/>
                <a:sym typeface="Merriweather"/>
              </a:rPr>
              <a:t>quickly</a:t>
            </a:r>
            <a:r>
              <a:rPr lang="en" sz="1350">
                <a:latin typeface="Merriweather"/>
                <a:ea typeface="Merriweather"/>
                <a:cs typeface="Merriweather"/>
                <a:sym typeface="Merriweather"/>
              </a:rPr>
              <a:t> and painlessly as possible. </a:t>
            </a:r>
            <a:endParaRPr sz="1350">
              <a:latin typeface="Merriweather"/>
              <a:ea typeface="Merriweather"/>
              <a:cs typeface="Merriweather"/>
              <a:sym typeface="Merriweather"/>
            </a:endParaRPr>
          </a:p>
          <a:p>
            <a:pPr indent="-314325" lvl="0" marL="457200" rtl="0" algn="l">
              <a:spcBef>
                <a:spcPts val="1600"/>
              </a:spcBef>
              <a:spcAft>
                <a:spcPts val="0"/>
              </a:spcAft>
              <a:buSzPts val="1350"/>
              <a:buFont typeface="Merriweather"/>
              <a:buChar char="●"/>
            </a:pPr>
            <a:r>
              <a:rPr lang="en" sz="1350">
                <a:latin typeface="Merriweather"/>
                <a:ea typeface="Merriweather"/>
                <a:cs typeface="Merriweather"/>
                <a:sym typeface="Merriweather"/>
              </a:rPr>
              <a:t>Empty Input text fields are highlighted </a:t>
            </a:r>
            <a:endParaRPr sz="1350">
              <a:latin typeface="Merriweather"/>
              <a:ea typeface="Merriweather"/>
              <a:cs typeface="Merriweather"/>
              <a:sym typeface="Merriweather"/>
            </a:endParaRPr>
          </a:p>
          <a:p>
            <a:pPr indent="-314325" lvl="0" marL="457200" rtl="0" algn="l">
              <a:spcBef>
                <a:spcPts val="0"/>
              </a:spcBef>
              <a:spcAft>
                <a:spcPts val="0"/>
              </a:spcAft>
              <a:buSzPts val="1350"/>
              <a:buFont typeface="Merriweather"/>
              <a:buChar char="●"/>
            </a:pPr>
            <a:r>
              <a:rPr lang="en" sz="1350">
                <a:latin typeface="Merriweather"/>
                <a:ea typeface="Merriweather"/>
                <a:cs typeface="Merriweather"/>
                <a:sym typeface="Merriweather"/>
              </a:rPr>
              <a:t>Disabling the </a:t>
            </a:r>
            <a:r>
              <a:rPr lang="en" sz="1350">
                <a:latin typeface="Merriweather"/>
                <a:ea typeface="Merriweather"/>
                <a:cs typeface="Merriweather"/>
                <a:sym typeface="Merriweather"/>
              </a:rPr>
              <a:t>checkout</a:t>
            </a:r>
            <a:r>
              <a:rPr lang="en" sz="1350">
                <a:latin typeface="Merriweather"/>
                <a:ea typeface="Merriweather"/>
                <a:cs typeface="Merriweather"/>
                <a:sym typeface="Merriweather"/>
              </a:rPr>
              <a:t> option if no product is present in the Cart </a:t>
            </a:r>
            <a:endParaRPr sz="1350">
              <a:latin typeface="Merriweather"/>
              <a:ea typeface="Merriweather"/>
              <a:cs typeface="Merriweather"/>
              <a:sym typeface="Merriweather"/>
            </a:endParaRPr>
          </a:p>
        </p:txBody>
      </p:sp>
      <p:pic>
        <p:nvPicPr>
          <p:cNvPr id="101" name="Google Shape;101;p18"/>
          <p:cNvPicPr preferRelativeResize="0"/>
          <p:nvPr/>
        </p:nvPicPr>
        <p:blipFill rotWithShape="1">
          <a:blip r:embed="rId3">
            <a:alphaModFix/>
          </a:blip>
          <a:srcRect b="0" l="0" r="0" t="46506"/>
          <a:stretch/>
        </p:blipFill>
        <p:spPr>
          <a:xfrm>
            <a:off x="2471650" y="3014950"/>
            <a:ext cx="3936026" cy="199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Permit easy reversal of actions</a:t>
            </a:r>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Merriweather"/>
                <a:ea typeface="Merriweather"/>
                <a:cs typeface="Merriweather"/>
                <a:sym typeface="Merriweather"/>
              </a:rPr>
              <a:t>The User Interface offers obvious ways of reversing actions performed by the user. </a:t>
            </a:r>
            <a:r>
              <a:rPr lang="en" sz="1350">
                <a:solidFill>
                  <a:srgbClr val="FFFFFF"/>
                </a:solidFill>
                <a:latin typeface="Merriweather"/>
                <a:ea typeface="Merriweather"/>
                <a:cs typeface="Merriweather"/>
                <a:sym typeface="Merriweather"/>
              </a:rPr>
              <a:t>These reversals have been permitted at various points whether it occurs after a single action or a whole sequence of actions.</a:t>
            </a:r>
            <a:endParaRPr sz="1350">
              <a:solidFill>
                <a:srgbClr val="FFFFFF"/>
              </a:solidFill>
              <a:latin typeface="Merriweather"/>
              <a:ea typeface="Merriweather"/>
              <a:cs typeface="Merriweather"/>
              <a:sym typeface="Merriweather"/>
            </a:endParaRPr>
          </a:p>
          <a:p>
            <a:pPr indent="-314325" lvl="0" marL="457200" rtl="0" algn="l">
              <a:spcBef>
                <a:spcPts val="1600"/>
              </a:spcBef>
              <a:spcAft>
                <a:spcPts val="0"/>
              </a:spcAft>
              <a:buSzPts val="1350"/>
              <a:buFont typeface="Merriweather"/>
              <a:buChar char="●"/>
            </a:pPr>
            <a:r>
              <a:rPr lang="en" sz="1350">
                <a:latin typeface="Merriweather"/>
                <a:ea typeface="Merriweather"/>
                <a:cs typeface="Merriweather"/>
                <a:sym typeface="Merriweather"/>
              </a:rPr>
              <a:t>Easy removal of  </a:t>
            </a:r>
            <a:r>
              <a:rPr lang="en" sz="1350">
                <a:latin typeface="Merriweather"/>
                <a:ea typeface="Merriweather"/>
                <a:cs typeface="Merriweather"/>
                <a:sym typeface="Merriweather"/>
              </a:rPr>
              <a:t>product</a:t>
            </a:r>
            <a:r>
              <a:rPr lang="en" sz="1350">
                <a:latin typeface="Merriweather"/>
                <a:ea typeface="Merriweather"/>
                <a:cs typeface="Merriweather"/>
                <a:sym typeface="Merriweather"/>
              </a:rPr>
              <a:t> from the cart once added</a:t>
            </a:r>
            <a:endParaRPr sz="1350">
              <a:latin typeface="Merriweather"/>
              <a:ea typeface="Merriweather"/>
              <a:cs typeface="Merriweather"/>
              <a:sym typeface="Merriweather"/>
            </a:endParaRPr>
          </a:p>
          <a:p>
            <a:pPr indent="-314325" lvl="0" marL="457200" rtl="0" algn="l">
              <a:spcBef>
                <a:spcPts val="0"/>
              </a:spcBef>
              <a:spcAft>
                <a:spcPts val="0"/>
              </a:spcAft>
              <a:buSzPts val="1350"/>
              <a:buFont typeface="Merriweather"/>
              <a:buChar char="●"/>
            </a:pPr>
            <a:r>
              <a:rPr lang="en" sz="1350">
                <a:latin typeface="Merriweather"/>
                <a:ea typeface="Merriweather"/>
                <a:cs typeface="Merriweather"/>
                <a:sym typeface="Merriweather"/>
              </a:rPr>
              <a:t>Easy backward navigation through the navbar</a:t>
            </a:r>
            <a:endParaRPr sz="1350">
              <a:latin typeface="Merriweather"/>
              <a:ea typeface="Merriweather"/>
              <a:cs typeface="Merriweather"/>
              <a:sym typeface="Merriweather"/>
            </a:endParaRPr>
          </a:p>
          <a:p>
            <a:pPr indent="0" lvl="0" marL="457200" rtl="0" algn="l">
              <a:spcBef>
                <a:spcPts val="1600"/>
              </a:spcBef>
              <a:spcAft>
                <a:spcPts val="1600"/>
              </a:spcAft>
              <a:buNone/>
            </a:pPr>
            <a:r>
              <a:t/>
            </a:r>
            <a:endParaRPr sz="1350">
              <a:latin typeface="Merriweather"/>
              <a:ea typeface="Merriweather"/>
              <a:cs typeface="Merriweather"/>
              <a:sym typeface="Merriweather"/>
            </a:endParaRPr>
          </a:p>
        </p:txBody>
      </p:sp>
      <p:pic>
        <p:nvPicPr>
          <p:cNvPr id="108" name="Google Shape;108;p19"/>
          <p:cNvPicPr preferRelativeResize="0"/>
          <p:nvPr/>
        </p:nvPicPr>
        <p:blipFill>
          <a:blip r:embed="rId3">
            <a:alphaModFix/>
          </a:blip>
          <a:stretch>
            <a:fillRect/>
          </a:stretch>
        </p:blipFill>
        <p:spPr>
          <a:xfrm>
            <a:off x="2592175" y="3042725"/>
            <a:ext cx="3959650" cy="192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 Support internal locus of control</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Merriweather"/>
                <a:ea typeface="Merriweather"/>
                <a:cs typeface="Merriweather"/>
                <a:sym typeface="Merriweather"/>
              </a:rPr>
              <a:t>Our User Interface allows users to be the initiators of actions. It gives users the sense that they are in full control of events occurring in the digital space.</a:t>
            </a:r>
            <a:endParaRPr>
              <a:solidFill>
                <a:srgbClr val="FFFFFF"/>
              </a:solidFill>
            </a:endParaRPr>
          </a:p>
          <a:p>
            <a:pPr indent="-314325" lvl="0" marL="457200" rtl="0" algn="l">
              <a:spcBef>
                <a:spcPts val="1600"/>
              </a:spcBef>
              <a:spcAft>
                <a:spcPts val="0"/>
              </a:spcAft>
              <a:buSzPts val="1350"/>
              <a:buFont typeface="Merriweather"/>
              <a:buChar char="●"/>
            </a:pPr>
            <a:r>
              <a:rPr lang="en" sz="1350">
                <a:latin typeface="Merriweather"/>
                <a:ea typeface="Merriweather"/>
                <a:cs typeface="Merriweather"/>
                <a:sym typeface="Merriweather"/>
              </a:rPr>
              <a:t>The </a:t>
            </a:r>
            <a:r>
              <a:rPr lang="en" sz="1350">
                <a:latin typeface="Merriweather"/>
                <a:ea typeface="Merriweather"/>
                <a:cs typeface="Merriweather"/>
                <a:sym typeface="Merriweather"/>
              </a:rPr>
              <a:t>Navigation bar gives complete control to the user for navigation</a:t>
            </a:r>
            <a:endParaRPr sz="1350">
              <a:latin typeface="Merriweather"/>
              <a:ea typeface="Merriweather"/>
              <a:cs typeface="Merriweather"/>
              <a:sym typeface="Merriweather"/>
            </a:endParaRPr>
          </a:p>
          <a:p>
            <a:pPr indent="-314325" lvl="0" marL="457200" rtl="0" algn="l">
              <a:spcBef>
                <a:spcPts val="0"/>
              </a:spcBef>
              <a:spcAft>
                <a:spcPts val="0"/>
              </a:spcAft>
              <a:buSzPts val="1350"/>
              <a:buFont typeface="Merriweather"/>
              <a:buChar char="●"/>
            </a:pPr>
            <a:r>
              <a:rPr lang="en" sz="1350">
                <a:latin typeface="Merriweather"/>
                <a:ea typeface="Merriweather"/>
                <a:cs typeface="Merriweather"/>
                <a:sym typeface="Merriweather"/>
              </a:rPr>
              <a:t>User can navigate throughout the website using the footer as well. </a:t>
            </a:r>
            <a:endParaRPr sz="1350">
              <a:latin typeface="Merriweather"/>
              <a:ea typeface="Merriweather"/>
              <a:cs typeface="Merriweather"/>
              <a:sym typeface="Merriweather"/>
            </a:endParaRPr>
          </a:p>
        </p:txBody>
      </p:sp>
      <p:pic>
        <p:nvPicPr>
          <p:cNvPr id="115" name="Google Shape;115;p20"/>
          <p:cNvPicPr preferRelativeResize="0"/>
          <p:nvPr/>
        </p:nvPicPr>
        <p:blipFill rotWithShape="1">
          <a:blip r:embed="rId3">
            <a:alphaModFix/>
          </a:blip>
          <a:srcRect b="0" l="9706" r="0" t="0"/>
          <a:stretch/>
        </p:blipFill>
        <p:spPr>
          <a:xfrm>
            <a:off x="532950" y="3288750"/>
            <a:ext cx="7826526" cy="76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8. Reduce short-term memory load</a:t>
            </a:r>
            <a:endParaRPr/>
          </a:p>
        </p:txBody>
      </p:sp>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Merriweather"/>
                <a:ea typeface="Merriweather"/>
                <a:cs typeface="Merriweather"/>
                <a:sym typeface="Merriweather"/>
              </a:rPr>
              <a:t>The User Interfaces has been designed to be as simple as possible with proper information hierarchy, and choosing recognition over recall.We have provided the option of choosing options from the given ones wherever possible to reduce the memory load on the user</a:t>
            </a:r>
            <a:endParaRPr sz="1350">
              <a:solidFill>
                <a:srgbClr val="FFFFFF"/>
              </a:solidFill>
              <a:latin typeface="Merriweather"/>
              <a:ea typeface="Merriweather"/>
              <a:cs typeface="Merriweather"/>
              <a:sym typeface="Merriweather"/>
            </a:endParaRPr>
          </a:p>
          <a:p>
            <a:pPr indent="-314325" lvl="0" marL="457200" rtl="0" algn="l">
              <a:spcBef>
                <a:spcPts val="1600"/>
              </a:spcBef>
              <a:spcAft>
                <a:spcPts val="0"/>
              </a:spcAft>
              <a:buClr>
                <a:srgbClr val="FFFFFF"/>
              </a:buClr>
              <a:buSzPts val="1350"/>
              <a:buFont typeface="Merriweather"/>
              <a:buChar char="●"/>
            </a:pPr>
            <a:r>
              <a:rPr lang="en" sz="1350">
                <a:solidFill>
                  <a:srgbClr val="FFFFFF"/>
                </a:solidFill>
                <a:latin typeface="Merriweather"/>
                <a:ea typeface="Merriweather"/>
                <a:cs typeface="Merriweather"/>
                <a:sym typeface="Merriweather"/>
              </a:rPr>
              <a:t>Display of all the categories of art on the ‘Arts Collection’ Page </a:t>
            </a:r>
            <a:endParaRPr sz="1350">
              <a:solidFill>
                <a:srgbClr val="FFFFFF"/>
              </a:solidFill>
              <a:latin typeface="Merriweather"/>
              <a:ea typeface="Merriweather"/>
              <a:cs typeface="Merriweather"/>
              <a:sym typeface="Merriweather"/>
            </a:endParaRPr>
          </a:p>
          <a:p>
            <a:pPr indent="-314325" lvl="0" marL="457200" rtl="0" algn="l">
              <a:spcBef>
                <a:spcPts val="0"/>
              </a:spcBef>
              <a:spcAft>
                <a:spcPts val="0"/>
              </a:spcAft>
              <a:buClr>
                <a:srgbClr val="FFFFFF"/>
              </a:buClr>
              <a:buSzPts val="1350"/>
              <a:buFont typeface="Merriweather"/>
              <a:buChar char="●"/>
            </a:pPr>
            <a:r>
              <a:rPr lang="en" sz="1350">
                <a:solidFill>
                  <a:srgbClr val="FFFFFF"/>
                </a:solidFill>
                <a:latin typeface="Merriweather"/>
                <a:ea typeface="Merriweather"/>
                <a:cs typeface="Merriweather"/>
                <a:sym typeface="Merriweather"/>
              </a:rPr>
              <a:t>Presence of Footer with all the page options </a:t>
            </a:r>
            <a:endParaRPr sz="1350">
              <a:solidFill>
                <a:srgbClr val="FFFFFF"/>
              </a:solidFill>
              <a:latin typeface="Merriweather"/>
              <a:ea typeface="Merriweather"/>
              <a:cs typeface="Merriweather"/>
              <a:sym typeface="Merriweather"/>
            </a:endParaRPr>
          </a:p>
        </p:txBody>
      </p:sp>
      <p:pic>
        <p:nvPicPr>
          <p:cNvPr id="122" name="Google Shape;122;p21"/>
          <p:cNvPicPr preferRelativeResize="0"/>
          <p:nvPr/>
        </p:nvPicPr>
        <p:blipFill rotWithShape="1">
          <a:blip r:embed="rId3">
            <a:alphaModFix/>
          </a:blip>
          <a:srcRect b="0" l="0" r="0" t="27076"/>
          <a:stretch/>
        </p:blipFill>
        <p:spPr>
          <a:xfrm>
            <a:off x="6606400" y="2330050"/>
            <a:ext cx="2149700" cy="2726675"/>
          </a:xfrm>
          <a:prstGeom prst="rect">
            <a:avLst/>
          </a:prstGeom>
          <a:noFill/>
          <a:ln>
            <a:noFill/>
          </a:ln>
        </p:spPr>
      </p:pic>
      <p:pic>
        <p:nvPicPr>
          <p:cNvPr id="123" name="Google Shape;123;p21"/>
          <p:cNvPicPr preferRelativeResize="0"/>
          <p:nvPr/>
        </p:nvPicPr>
        <p:blipFill>
          <a:blip r:embed="rId4">
            <a:alphaModFix/>
          </a:blip>
          <a:stretch>
            <a:fillRect/>
          </a:stretch>
        </p:blipFill>
        <p:spPr>
          <a:xfrm>
            <a:off x="618000" y="3110163"/>
            <a:ext cx="5734050" cy="178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