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1" r:id="rId6"/>
    <p:sldId id="264" r:id="rId7"/>
    <p:sldId id="265" r:id="rId8"/>
    <p:sldId id="266" r:id="rId9"/>
    <p:sldId id="263"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142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755400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686701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64011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5" name="Text 2"/>
          <p:cNvSpPr/>
          <p:nvPr/>
        </p:nvSpPr>
        <p:spPr>
          <a:xfrm>
            <a:off x="416598" y="1151845"/>
            <a:ext cx="8310801" cy="4159260"/>
          </a:xfrm>
          <a:prstGeom prst="rect">
            <a:avLst/>
          </a:prstGeom>
          <a:noFill/>
          <a:ln/>
        </p:spPr>
        <p:txBody>
          <a:bodyPr wrap="square" rtlCol="0" anchor="t"/>
          <a:lstStyle/>
          <a:p>
            <a:pPr marL="0" indent="0">
              <a:lnSpc>
                <a:spcPts val="6561"/>
              </a:lnSpc>
              <a:buNone/>
            </a:pPr>
            <a:r>
              <a:rPr lang="en-US" sz="5249" dirty="0">
                <a:solidFill>
                  <a:srgbClr val="6EB9FC"/>
                </a:solidFill>
                <a:latin typeface="Lora" pitchFamily="34" charset="0"/>
                <a:ea typeface="Lora" pitchFamily="34" charset="-122"/>
                <a:cs typeface="Lora" pitchFamily="34" charset="-120"/>
              </a:rPr>
              <a:t>A CNN FRAMEWORK FOR COVID IDENTIFICATION USING RADIOGRAPHIC IMAGES</a:t>
            </a:r>
            <a:endParaRPr lang="en-US" sz="5249" dirty="0"/>
          </a:p>
        </p:txBody>
      </p:sp>
      <p:sp>
        <p:nvSpPr>
          <p:cNvPr id="6" name="Text 3"/>
          <p:cNvSpPr/>
          <p:nvPr/>
        </p:nvSpPr>
        <p:spPr>
          <a:xfrm>
            <a:off x="833199" y="4998125"/>
            <a:ext cx="7477601" cy="1066205"/>
          </a:xfrm>
          <a:prstGeom prst="rect">
            <a:avLst/>
          </a:prstGeom>
          <a:noFill/>
          <a:ln/>
        </p:spPr>
        <p:txBody>
          <a:bodyPr wrap="square" rtlCol="0" anchor="t"/>
          <a:lstStyle/>
          <a:p>
            <a:pPr marL="0" indent="0">
              <a:lnSpc>
                <a:spcPts val="2799"/>
              </a:lnSpc>
              <a:buNone/>
            </a:pPr>
            <a:endParaRPr lang="en-US" sz="1750" dirty="0"/>
          </a:p>
        </p:txBody>
      </p:sp>
      <p:pic>
        <p:nvPicPr>
          <p:cNvPr id="8" name="Picture 7">
            <a:extLst>
              <a:ext uri="{FF2B5EF4-FFF2-40B4-BE49-F238E27FC236}">
                <a16:creationId xmlns:a16="http://schemas.microsoft.com/office/drawing/2014/main" id="{A3FAB2CC-93D2-451B-17BA-6043C3105F0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27399" y="230092"/>
            <a:ext cx="5903001" cy="3679145"/>
          </a:xfrm>
          <a:prstGeom prst="rect">
            <a:avLst/>
          </a:prstGeom>
          <a:noFill/>
          <a:ln>
            <a:noFill/>
          </a:ln>
        </p:spPr>
      </p:pic>
      <p:pic>
        <p:nvPicPr>
          <p:cNvPr id="9" name="image2.png">
            <a:extLst>
              <a:ext uri="{FF2B5EF4-FFF2-40B4-BE49-F238E27FC236}">
                <a16:creationId xmlns:a16="http://schemas.microsoft.com/office/drawing/2014/main" id="{62C493B2-CC9C-65BC-6BA4-95F2D9393353}"/>
              </a:ext>
            </a:extLst>
          </p:cNvPr>
          <p:cNvPicPr/>
          <p:nvPr/>
        </p:nvPicPr>
        <p:blipFill>
          <a:blip r:embed="rId4"/>
          <a:srcRect l="26625" t="12746" r="25644" b="14232"/>
          <a:stretch>
            <a:fillRect/>
          </a:stretch>
        </p:blipFill>
        <p:spPr>
          <a:xfrm>
            <a:off x="8727398" y="4114800"/>
            <a:ext cx="5903001" cy="3679145"/>
          </a:xfrm>
          <a:prstGeom prst="rect">
            <a:avLst/>
          </a:prstGeom>
          <a:ln/>
        </p:spPr>
      </p:pic>
      <p:sp>
        <p:nvSpPr>
          <p:cNvPr id="10" name="TextBox 9">
            <a:extLst>
              <a:ext uri="{FF2B5EF4-FFF2-40B4-BE49-F238E27FC236}">
                <a16:creationId xmlns:a16="http://schemas.microsoft.com/office/drawing/2014/main" id="{0F5C150A-39DE-4766-D2B5-1BD6801B0BF4}"/>
              </a:ext>
            </a:extLst>
          </p:cNvPr>
          <p:cNvSpPr txBox="1"/>
          <p:nvPr/>
        </p:nvSpPr>
        <p:spPr>
          <a:xfrm>
            <a:off x="962291" y="5631206"/>
            <a:ext cx="3848874" cy="646331"/>
          </a:xfrm>
          <a:prstGeom prst="rect">
            <a:avLst/>
          </a:prstGeom>
          <a:noFill/>
        </p:spPr>
        <p:txBody>
          <a:bodyPr wrap="none" rtlCol="0">
            <a:spAutoFit/>
          </a:bodyPr>
          <a:lstStyle/>
          <a:p>
            <a:r>
              <a:rPr lang="en-US" sz="3600" dirty="0">
                <a:solidFill>
                  <a:schemeClr val="accent1"/>
                </a:solidFill>
              </a:rPr>
              <a:t>By Adivya &amp; Drishti </a:t>
            </a:r>
          </a:p>
        </p:txBody>
      </p:sp>
      <p:sp>
        <p:nvSpPr>
          <p:cNvPr id="11" name="TextBox 10">
            <a:extLst>
              <a:ext uri="{FF2B5EF4-FFF2-40B4-BE49-F238E27FC236}">
                <a16:creationId xmlns:a16="http://schemas.microsoft.com/office/drawing/2014/main" id="{74C54ED2-4CC6-0521-9656-5A123FB06007}"/>
              </a:ext>
            </a:extLst>
          </p:cNvPr>
          <p:cNvSpPr txBox="1"/>
          <p:nvPr/>
        </p:nvSpPr>
        <p:spPr>
          <a:xfrm>
            <a:off x="1127144" y="6249444"/>
            <a:ext cx="3684022" cy="400110"/>
          </a:xfrm>
          <a:prstGeom prst="rect">
            <a:avLst/>
          </a:prstGeom>
          <a:noFill/>
        </p:spPr>
        <p:txBody>
          <a:bodyPr wrap="none" rtlCol="0">
            <a:spAutoFit/>
          </a:bodyPr>
          <a:lstStyle/>
          <a:p>
            <a:r>
              <a:rPr lang="en-US" sz="2000" dirty="0">
                <a:solidFill>
                  <a:schemeClr val="accent1"/>
                </a:solidFill>
              </a:rPr>
              <a:t>0901AD211004 &amp; 0901AD211014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txBody>
          <a:bodyPr/>
          <a:lstStyle/>
          <a:p>
            <a:endParaRPr lang="en-US" dirty="0"/>
          </a:p>
        </p:txBody>
      </p:sp>
      <p:sp>
        <p:nvSpPr>
          <p:cNvPr id="4" name="Text 2"/>
          <p:cNvSpPr/>
          <p:nvPr/>
        </p:nvSpPr>
        <p:spPr>
          <a:xfrm>
            <a:off x="2348389" y="1873687"/>
            <a:ext cx="9933503" cy="1388745"/>
          </a:xfrm>
          <a:prstGeom prst="rect">
            <a:avLst/>
          </a:prstGeom>
          <a:noFill/>
          <a:ln/>
        </p:spPr>
        <p:txBody>
          <a:bodyPr wrap="square" rtlCol="0" anchor="t"/>
          <a:lstStyle/>
          <a:p>
            <a:pPr lvl="1">
              <a:lnSpc>
                <a:spcPts val="5468"/>
              </a:lnSpc>
            </a:pPr>
            <a:endParaRPr lang="en-US" sz="4374" dirty="0"/>
          </a:p>
        </p:txBody>
      </p:sp>
      <p:sp>
        <p:nvSpPr>
          <p:cNvPr id="5" name="Text 3"/>
          <p:cNvSpPr/>
          <p:nvPr/>
        </p:nvSpPr>
        <p:spPr>
          <a:xfrm>
            <a:off x="648682" y="3171291"/>
            <a:ext cx="277749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Exponentially Growing Data </a:t>
            </a:r>
            <a:endParaRPr lang="en-US" sz="2187" dirty="0"/>
          </a:p>
        </p:txBody>
      </p:sp>
      <p:sp>
        <p:nvSpPr>
          <p:cNvPr id="6" name="Text 4"/>
          <p:cNvSpPr/>
          <p:nvPr/>
        </p:nvSpPr>
        <p:spPr>
          <a:xfrm>
            <a:off x="648681" y="3792524"/>
            <a:ext cx="4387769" cy="1421606"/>
          </a:xfrm>
          <a:prstGeom prst="rect">
            <a:avLst/>
          </a:prstGeom>
          <a:noFill/>
          <a:ln/>
        </p:spPr>
        <p:txBody>
          <a:bodyPr wrap="square" rtlCol="0" anchor="t"/>
          <a:lstStyle/>
          <a:p>
            <a:pPr marL="0" indent="0" algn="just">
              <a:lnSpc>
                <a:spcPts val="2799"/>
              </a:lnSpc>
              <a:buNone/>
            </a:pPr>
            <a:r>
              <a:rPr lang="en-IN" sz="1750" dirty="0">
                <a:solidFill>
                  <a:srgbClr val="D6E5EF"/>
                </a:solidFill>
                <a:latin typeface="Source Sans Pro" pitchFamily="34" charset="0"/>
                <a:ea typeface="Source Sans Pro" pitchFamily="34" charset="-122"/>
              </a:rPr>
              <a:t>Scientists and researchers face a significant challenge due to the rapid exponential growth of vast amounts of data every day. This data is gathered through various methods such as RTP-CR, CT scans, and Chest X-Ray images, creating complexity in the handling and </a:t>
            </a:r>
            <a:r>
              <a:rPr lang="en-IN" sz="1750">
                <a:solidFill>
                  <a:srgbClr val="D6E5EF"/>
                </a:solidFill>
                <a:latin typeface="Source Sans Pro" pitchFamily="34" charset="0"/>
                <a:ea typeface="Source Sans Pro" pitchFamily="34" charset="-122"/>
              </a:rPr>
              <a:t>analysis process. </a:t>
            </a:r>
            <a:r>
              <a:rPr lang="en-IN" sz="1750" dirty="0">
                <a:solidFill>
                  <a:srgbClr val="D6E5EF"/>
                </a:solidFill>
                <a:latin typeface="Source Sans Pro" pitchFamily="34" charset="0"/>
                <a:ea typeface="Source Sans Pro" pitchFamily="34" charset="-122"/>
              </a:rPr>
              <a:t>Fortunately, cutting-edge AI technology offers a solution. </a:t>
            </a:r>
            <a:endParaRPr lang="en-US" sz="1750" dirty="0">
              <a:solidFill>
                <a:srgbClr val="D6E5EF"/>
              </a:solidFill>
              <a:latin typeface="Source Sans Pro" pitchFamily="34" charset="0"/>
              <a:ea typeface="Source Sans Pro" pitchFamily="34" charset="-122"/>
            </a:endParaRPr>
          </a:p>
        </p:txBody>
      </p:sp>
      <p:sp>
        <p:nvSpPr>
          <p:cNvPr id="7" name="Text 5"/>
          <p:cNvSpPr/>
          <p:nvPr/>
        </p:nvSpPr>
        <p:spPr>
          <a:xfrm>
            <a:off x="5544044" y="3197526"/>
            <a:ext cx="3861957"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Identification of Patterns</a:t>
            </a:r>
            <a:endParaRPr lang="en-US" sz="2187" dirty="0"/>
          </a:p>
        </p:txBody>
      </p:sp>
      <p:sp>
        <p:nvSpPr>
          <p:cNvPr id="8" name="Text 6"/>
          <p:cNvSpPr/>
          <p:nvPr/>
        </p:nvSpPr>
        <p:spPr>
          <a:xfrm>
            <a:off x="5702929" y="3782719"/>
            <a:ext cx="3703072" cy="1421606"/>
          </a:xfrm>
          <a:prstGeom prst="rect">
            <a:avLst/>
          </a:prstGeom>
          <a:noFill/>
          <a:ln/>
        </p:spPr>
        <p:txBody>
          <a:bodyPr wrap="square" rtlCol="0" anchor="t"/>
          <a:lstStyle/>
          <a:p>
            <a:pPr marL="0" indent="0" algn="just">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CNNs excel at recognizing spatial patterns in images, making them ideal for medical image analysis.</a:t>
            </a:r>
            <a:endParaRPr lang="en-US" sz="1750" dirty="0"/>
          </a:p>
        </p:txBody>
      </p:sp>
      <p:sp>
        <p:nvSpPr>
          <p:cNvPr id="9" name="Text 7"/>
          <p:cNvSpPr/>
          <p:nvPr/>
        </p:nvSpPr>
        <p:spPr>
          <a:xfrm>
            <a:off x="10109103" y="3197526"/>
            <a:ext cx="4048397"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Deep Learning Architecture</a:t>
            </a:r>
            <a:endParaRPr lang="en-US" sz="2187" dirty="0"/>
          </a:p>
        </p:txBody>
      </p:sp>
      <p:sp>
        <p:nvSpPr>
          <p:cNvPr id="10" name="Text 8"/>
          <p:cNvSpPr/>
          <p:nvPr/>
        </p:nvSpPr>
        <p:spPr>
          <a:xfrm>
            <a:off x="10229217" y="3792524"/>
            <a:ext cx="4048396" cy="1421606"/>
          </a:xfrm>
          <a:prstGeom prst="rect">
            <a:avLst/>
          </a:prstGeom>
          <a:noFill/>
          <a:ln/>
        </p:spPr>
        <p:txBody>
          <a:bodyPr wrap="square" rtlCol="0" anchor="t"/>
          <a:lstStyle/>
          <a:p>
            <a:pPr marL="0" indent="0" algn="just">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CNNs are a type of deep learning model specifically designed for processing and classifying images.</a:t>
            </a:r>
            <a:endParaRPr lang="en-US" sz="1750" dirty="0"/>
          </a:p>
        </p:txBody>
      </p:sp>
      <p:sp>
        <p:nvSpPr>
          <p:cNvPr id="12" name="Text 2">
            <a:extLst>
              <a:ext uri="{FF2B5EF4-FFF2-40B4-BE49-F238E27FC236}">
                <a16:creationId xmlns:a16="http://schemas.microsoft.com/office/drawing/2014/main" id="{5EC8D1CD-9ACC-A953-B6C5-DA9E40E39BAB}"/>
              </a:ext>
            </a:extLst>
          </p:cNvPr>
          <p:cNvSpPr/>
          <p:nvPr/>
        </p:nvSpPr>
        <p:spPr>
          <a:xfrm>
            <a:off x="922825" y="1782546"/>
            <a:ext cx="10509213" cy="1388745"/>
          </a:xfrm>
          <a:prstGeom prst="rect">
            <a:avLst/>
          </a:prstGeom>
          <a:noFill/>
          <a:ln/>
        </p:spPr>
        <p:txBody>
          <a:bodyPr wrap="squar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WHY DEEP LEARNING CNN?? </a:t>
            </a:r>
            <a:endParaRPr lang="en-US" sz="4374" dirty="0"/>
          </a:p>
        </p:txBody>
      </p:sp>
      <p:pic>
        <p:nvPicPr>
          <p:cNvPr id="13" name="Picture 12">
            <a:extLst>
              <a:ext uri="{FF2B5EF4-FFF2-40B4-BE49-F238E27FC236}">
                <a16:creationId xmlns:a16="http://schemas.microsoft.com/office/drawing/2014/main" id="{5D155545-267E-0AB2-C962-B99BA1BFBE8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956680" y="330208"/>
            <a:ext cx="3263016" cy="2722394"/>
          </a:xfrm>
          <a:prstGeom prst="ellipse">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770936"/>
            <a:ext cx="9933503" cy="1388745"/>
          </a:xfrm>
          <a:prstGeom prst="rect">
            <a:avLst/>
          </a:prstGeom>
          <a:noFill/>
          <a:ln/>
        </p:spPr>
        <p:txBody>
          <a:bodyPr wrap="squar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Importance of Image Classification in Medical Diagnosis</a:t>
            </a:r>
            <a:endParaRPr lang="en-US" sz="4374" dirty="0"/>
          </a:p>
        </p:txBody>
      </p:sp>
      <p:sp>
        <p:nvSpPr>
          <p:cNvPr id="5" name="Shape 3"/>
          <p:cNvSpPr/>
          <p:nvPr/>
        </p:nvSpPr>
        <p:spPr>
          <a:xfrm>
            <a:off x="2348389" y="3777615"/>
            <a:ext cx="499943" cy="499943"/>
          </a:xfrm>
          <a:prstGeom prst="roundRect">
            <a:avLst>
              <a:gd name="adj" fmla="val 13333"/>
            </a:avLst>
          </a:prstGeom>
          <a:solidFill>
            <a:srgbClr val="363A4A"/>
          </a:solidFill>
          <a:ln/>
        </p:spPr>
      </p:sp>
      <p:sp>
        <p:nvSpPr>
          <p:cNvPr id="6" name="Text 4"/>
          <p:cNvSpPr/>
          <p:nvPr/>
        </p:nvSpPr>
        <p:spPr>
          <a:xfrm>
            <a:off x="2537698" y="3819287"/>
            <a:ext cx="121325"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1</a:t>
            </a:r>
            <a:endParaRPr lang="en-US" sz="2624" dirty="0"/>
          </a:p>
        </p:txBody>
      </p:sp>
      <p:sp>
        <p:nvSpPr>
          <p:cNvPr id="7" name="Text 5"/>
          <p:cNvSpPr/>
          <p:nvPr/>
        </p:nvSpPr>
        <p:spPr>
          <a:xfrm>
            <a:off x="3070503" y="3853934"/>
            <a:ext cx="2440900"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Accurate Disease Identification</a:t>
            </a:r>
            <a:endParaRPr lang="en-US" sz="2187" dirty="0"/>
          </a:p>
        </p:txBody>
      </p:sp>
      <p:sp>
        <p:nvSpPr>
          <p:cNvPr id="8" name="Text 6"/>
          <p:cNvSpPr/>
          <p:nvPr/>
        </p:nvSpPr>
        <p:spPr>
          <a:xfrm>
            <a:off x="3070503" y="4681538"/>
            <a:ext cx="2440900" cy="1777008"/>
          </a:xfrm>
          <a:prstGeom prst="rect">
            <a:avLst/>
          </a:prstGeom>
          <a:noFill/>
          <a:ln/>
        </p:spPr>
        <p:txBody>
          <a:bodyPr wrap="square" rtlCol="0" anchor="t"/>
          <a:lstStyle/>
          <a:p>
            <a:pPr marL="0" indent="0" algn="just">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Image classification ensures precise and reliable identification of diseases using medical images.</a:t>
            </a:r>
            <a:endParaRPr lang="en-US" sz="1750" dirty="0"/>
          </a:p>
        </p:txBody>
      </p:sp>
      <p:sp>
        <p:nvSpPr>
          <p:cNvPr id="9" name="Shape 7"/>
          <p:cNvSpPr/>
          <p:nvPr/>
        </p:nvSpPr>
        <p:spPr>
          <a:xfrm>
            <a:off x="5733574" y="3777615"/>
            <a:ext cx="499943" cy="499943"/>
          </a:xfrm>
          <a:prstGeom prst="roundRect">
            <a:avLst>
              <a:gd name="adj" fmla="val 13333"/>
            </a:avLst>
          </a:prstGeom>
          <a:solidFill>
            <a:srgbClr val="363A4A"/>
          </a:solidFill>
          <a:ln/>
        </p:spPr>
      </p:sp>
      <p:sp>
        <p:nvSpPr>
          <p:cNvPr id="10" name="Text 8"/>
          <p:cNvSpPr/>
          <p:nvPr/>
        </p:nvSpPr>
        <p:spPr>
          <a:xfrm>
            <a:off x="5893951" y="3819287"/>
            <a:ext cx="17907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2</a:t>
            </a:r>
            <a:endParaRPr lang="en-US" sz="2624" dirty="0"/>
          </a:p>
        </p:txBody>
      </p:sp>
      <p:sp>
        <p:nvSpPr>
          <p:cNvPr id="11" name="Text 9"/>
          <p:cNvSpPr/>
          <p:nvPr/>
        </p:nvSpPr>
        <p:spPr>
          <a:xfrm>
            <a:off x="6455688" y="3853934"/>
            <a:ext cx="2440900"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Early Disease Detection</a:t>
            </a:r>
            <a:endParaRPr lang="en-US" sz="2187" dirty="0"/>
          </a:p>
        </p:txBody>
      </p:sp>
      <p:sp>
        <p:nvSpPr>
          <p:cNvPr id="12" name="Text 10"/>
          <p:cNvSpPr/>
          <p:nvPr/>
        </p:nvSpPr>
        <p:spPr>
          <a:xfrm>
            <a:off x="6455688" y="4681538"/>
            <a:ext cx="2440900" cy="1777008"/>
          </a:xfrm>
          <a:prstGeom prst="rect">
            <a:avLst/>
          </a:prstGeom>
          <a:noFill/>
          <a:ln/>
        </p:spPr>
        <p:txBody>
          <a:bodyPr wrap="square" rtlCol="0" anchor="t"/>
          <a:lstStyle/>
          <a:p>
            <a:pPr marL="0" indent="0" algn="just">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It aids in the early detection of diseases, leading to timely intervention and treatment.</a:t>
            </a:r>
            <a:endParaRPr lang="en-US" sz="1750" dirty="0"/>
          </a:p>
        </p:txBody>
      </p:sp>
      <p:sp>
        <p:nvSpPr>
          <p:cNvPr id="13" name="Shape 11"/>
          <p:cNvSpPr/>
          <p:nvPr/>
        </p:nvSpPr>
        <p:spPr>
          <a:xfrm>
            <a:off x="9118759" y="3777615"/>
            <a:ext cx="499943" cy="499943"/>
          </a:xfrm>
          <a:prstGeom prst="roundRect">
            <a:avLst>
              <a:gd name="adj" fmla="val 13333"/>
            </a:avLst>
          </a:prstGeom>
          <a:solidFill>
            <a:srgbClr val="363A4A"/>
          </a:solidFill>
          <a:ln/>
        </p:spPr>
      </p:sp>
      <p:sp>
        <p:nvSpPr>
          <p:cNvPr id="14" name="Text 12"/>
          <p:cNvSpPr/>
          <p:nvPr/>
        </p:nvSpPr>
        <p:spPr>
          <a:xfrm>
            <a:off x="9275802" y="3819287"/>
            <a:ext cx="185738"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3</a:t>
            </a:r>
            <a:endParaRPr lang="en-US" sz="2624" dirty="0"/>
          </a:p>
        </p:txBody>
      </p:sp>
      <p:sp>
        <p:nvSpPr>
          <p:cNvPr id="15" name="Text 13"/>
          <p:cNvSpPr/>
          <p:nvPr/>
        </p:nvSpPr>
        <p:spPr>
          <a:xfrm>
            <a:off x="9840873" y="3853934"/>
            <a:ext cx="2440900"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Enhanced Diagnostic Speed</a:t>
            </a:r>
            <a:endParaRPr lang="en-US" sz="2187" dirty="0"/>
          </a:p>
        </p:txBody>
      </p:sp>
      <p:sp>
        <p:nvSpPr>
          <p:cNvPr id="16" name="Text 14"/>
          <p:cNvSpPr/>
          <p:nvPr/>
        </p:nvSpPr>
        <p:spPr>
          <a:xfrm>
            <a:off x="9840873" y="4681538"/>
            <a:ext cx="3089819" cy="1777008"/>
          </a:xfrm>
          <a:prstGeom prst="rect">
            <a:avLst/>
          </a:prstGeom>
          <a:noFill/>
          <a:ln/>
        </p:spPr>
        <p:txBody>
          <a:bodyPr wrap="square" rtlCol="0" anchor="t"/>
          <a:lstStyle/>
          <a:p>
            <a:pPr marL="0" indent="0" algn="just">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Automated image classification speeds up the diagnostic process, enabling faster decision-making.</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5" name="Text 2"/>
          <p:cNvSpPr/>
          <p:nvPr/>
        </p:nvSpPr>
        <p:spPr>
          <a:xfrm>
            <a:off x="2348389" y="3647003"/>
            <a:ext cx="9933503" cy="1388745"/>
          </a:xfrm>
          <a:prstGeom prst="rect">
            <a:avLst/>
          </a:prstGeom>
          <a:noFill/>
          <a:ln/>
        </p:spPr>
        <p:txBody>
          <a:bodyPr wrap="squar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Dataset Used for COVID X-ray Classification</a:t>
            </a:r>
            <a:endParaRPr lang="en-US" sz="4374" dirty="0"/>
          </a:p>
        </p:txBody>
      </p:sp>
      <p:sp>
        <p:nvSpPr>
          <p:cNvPr id="6" name="Shape 3"/>
          <p:cNvSpPr/>
          <p:nvPr/>
        </p:nvSpPr>
        <p:spPr>
          <a:xfrm>
            <a:off x="688490" y="5242428"/>
            <a:ext cx="6515626" cy="2556866"/>
          </a:xfrm>
          <a:prstGeom prst="roundRect">
            <a:avLst>
              <a:gd name="adj" fmla="val 3348"/>
            </a:avLst>
          </a:prstGeom>
          <a:solidFill>
            <a:srgbClr val="363A4A"/>
          </a:solidFill>
          <a:ln/>
        </p:spPr>
      </p:sp>
      <p:sp>
        <p:nvSpPr>
          <p:cNvPr id="7" name="Text 4"/>
          <p:cNvSpPr/>
          <p:nvPr/>
        </p:nvSpPr>
        <p:spPr>
          <a:xfrm>
            <a:off x="2237072" y="5447053"/>
            <a:ext cx="301371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Large-Scale Repository</a:t>
            </a:r>
            <a:endParaRPr lang="en-US" sz="2187" dirty="0"/>
          </a:p>
        </p:txBody>
      </p:sp>
      <p:sp>
        <p:nvSpPr>
          <p:cNvPr id="8" name="Text 5"/>
          <p:cNvSpPr/>
          <p:nvPr/>
        </p:nvSpPr>
        <p:spPr>
          <a:xfrm>
            <a:off x="788676" y="5834278"/>
            <a:ext cx="6311230" cy="1066205"/>
          </a:xfrm>
          <a:prstGeom prst="rect">
            <a:avLst/>
          </a:prstGeom>
          <a:noFill/>
          <a:ln/>
        </p:spPr>
        <p:txBody>
          <a:bodyPr wrap="square" rtlCol="0" anchor="t"/>
          <a:lstStyle/>
          <a:p>
            <a:pPr algn="just">
              <a:lnSpc>
                <a:spcPts val="2799"/>
              </a:lnSpc>
              <a:spcAft>
                <a:spcPts val="800"/>
              </a:spcAft>
            </a:pPr>
            <a:r>
              <a:rPr lang="en-IN" sz="1750" dirty="0">
                <a:solidFill>
                  <a:srgbClr val="D6E5EF"/>
                </a:solidFill>
                <a:latin typeface="Source Sans Pro" pitchFamily="34" charset="0"/>
                <a:ea typeface="Source Sans Pro" pitchFamily="34" charset="-122"/>
              </a:rPr>
              <a:t>Our dataset, obtained freely from Kaggle's COVID-19 Radiography Database (recipient of the COVID-19 Database Award by the Kaggle Community), presents a collection of chest X-ray images showcasing Covid-19 positive cases, as well as Normal and Viral Pneumonia images.</a:t>
            </a:r>
            <a:endParaRPr lang="en-US" sz="1750" dirty="0">
              <a:solidFill>
                <a:srgbClr val="D6E5EF"/>
              </a:solidFill>
              <a:latin typeface="Source Sans Pro" pitchFamily="34" charset="0"/>
              <a:ea typeface="Source Sans Pro" pitchFamily="34" charset="-122"/>
            </a:endParaRPr>
          </a:p>
        </p:txBody>
      </p:sp>
      <p:sp>
        <p:nvSpPr>
          <p:cNvPr id="9" name="Shape 6"/>
          <p:cNvSpPr/>
          <p:nvPr/>
        </p:nvSpPr>
        <p:spPr>
          <a:xfrm>
            <a:off x="7426285" y="5257918"/>
            <a:ext cx="5966986" cy="2541376"/>
          </a:xfrm>
          <a:prstGeom prst="roundRect">
            <a:avLst>
              <a:gd name="adj" fmla="val 3348"/>
            </a:avLst>
          </a:prstGeom>
          <a:solidFill>
            <a:srgbClr val="363A4A"/>
          </a:solidFill>
          <a:ln/>
        </p:spPr>
      </p:sp>
      <p:sp>
        <p:nvSpPr>
          <p:cNvPr id="10" name="Text 7"/>
          <p:cNvSpPr/>
          <p:nvPr/>
        </p:nvSpPr>
        <p:spPr>
          <a:xfrm>
            <a:off x="9021033" y="5431779"/>
            <a:ext cx="277749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Quality and Diversity</a:t>
            </a:r>
            <a:endParaRPr lang="en-US" sz="2187" dirty="0"/>
          </a:p>
        </p:txBody>
      </p:sp>
      <p:sp>
        <p:nvSpPr>
          <p:cNvPr id="11" name="Text 8"/>
          <p:cNvSpPr/>
          <p:nvPr/>
        </p:nvSpPr>
        <p:spPr>
          <a:xfrm>
            <a:off x="7537370" y="5834278"/>
            <a:ext cx="5744815" cy="1066205"/>
          </a:xfrm>
          <a:prstGeom prst="rect">
            <a:avLst/>
          </a:prstGeom>
          <a:noFill/>
          <a:ln/>
        </p:spPr>
        <p:txBody>
          <a:bodyPr wrap="square" rtlCol="0" anchor="t"/>
          <a:lstStyle/>
          <a:p>
            <a:pPr marL="0" indent="0" algn="just">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It contains diverse X-ray images capturing variations in COVID manifestations, ensuring robust model training.</a:t>
            </a:r>
            <a:r>
              <a:rPr lang="en-IN" sz="1800" dirty="0">
                <a:effectLst/>
                <a:latin typeface="Times New Roman" panose="02020603050405020304" pitchFamily="18" charset="0"/>
                <a:ea typeface="Times New Roman" panose="02020603050405020304" pitchFamily="18" charset="0"/>
              </a:rPr>
              <a:t> </a:t>
            </a:r>
            <a:r>
              <a:rPr lang="en-IN" sz="1750" dirty="0">
                <a:solidFill>
                  <a:srgbClr val="D6E5EF"/>
                </a:solidFill>
                <a:latin typeface="Source Sans Pro" pitchFamily="34" charset="0"/>
                <a:ea typeface="Source Sans Pro" pitchFamily="34" charset="-122"/>
              </a:rPr>
              <a:t>The dataset features 3616 COVID-19 positive cases, together with 10,192 Normal, and 1345 Viral Pneumonia images</a:t>
            </a:r>
            <a:endParaRPr lang="en-US" sz="1750" dirty="0">
              <a:solidFill>
                <a:srgbClr val="D6E5EF"/>
              </a:solidFill>
              <a:latin typeface="Source Sans Pro" pitchFamily="34" charset="0"/>
              <a:ea typeface="Source Sans Pro" pitchFamily="34" charset="-122"/>
            </a:endParaRPr>
          </a:p>
        </p:txBody>
      </p:sp>
      <p:pic>
        <p:nvPicPr>
          <p:cNvPr id="13" name="Picture 12">
            <a:extLst>
              <a:ext uri="{FF2B5EF4-FFF2-40B4-BE49-F238E27FC236}">
                <a16:creationId xmlns:a16="http://schemas.microsoft.com/office/drawing/2014/main" id="{B6BB1F78-2904-1658-C9F1-F506B91F3844}"/>
              </a:ext>
            </a:extLst>
          </p:cNvPr>
          <p:cNvPicPr>
            <a:picLocks noChangeAspect="1"/>
          </p:cNvPicPr>
          <p:nvPr/>
        </p:nvPicPr>
        <p:blipFill>
          <a:blip r:embed="rId3">
            <a:extLst>
              <a:ext uri="{28A0092B-C50C-407E-A947-70E740481C1C}">
                <a14:useLocalDpi xmlns:a14="http://schemas.microsoft.com/office/drawing/2010/main" val="0"/>
              </a:ext>
            </a:extLst>
          </a:blip>
          <a:srcRect l="26552" t="21033" r="25909" b="5940"/>
          <a:stretch>
            <a:fillRect/>
          </a:stretch>
        </p:blipFill>
        <p:spPr bwMode="auto">
          <a:xfrm>
            <a:off x="788676" y="243792"/>
            <a:ext cx="3563765" cy="3181041"/>
          </a:xfrm>
          <a:prstGeom prst="rect">
            <a:avLst/>
          </a:prstGeom>
          <a:noFill/>
          <a:ln>
            <a:noFill/>
          </a:ln>
        </p:spPr>
      </p:pic>
      <p:pic>
        <p:nvPicPr>
          <p:cNvPr id="14" name="Picture 13">
            <a:extLst>
              <a:ext uri="{FF2B5EF4-FFF2-40B4-BE49-F238E27FC236}">
                <a16:creationId xmlns:a16="http://schemas.microsoft.com/office/drawing/2014/main" id="{C6D84945-A849-58D6-5093-E36C8D058F9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04078" y="243792"/>
            <a:ext cx="9191823" cy="31810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897261"/>
            <a:ext cx="9933503" cy="1388745"/>
          </a:xfrm>
          <a:prstGeom prst="rect">
            <a:avLst/>
          </a:prstGeom>
          <a:noFill/>
          <a:ln/>
        </p:spPr>
        <p:txBody>
          <a:bodyPr wrap="squar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Architecture of the CNN Model Used for Classification</a:t>
            </a:r>
            <a:endParaRPr lang="en-US" sz="4374" dirty="0"/>
          </a:p>
        </p:txBody>
      </p:sp>
      <p:sp>
        <p:nvSpPr>
          <p:cNvPr id="5" name="Text 3"/>
          <p:cNvSpPr/>
          <p:nvPr/>
        </p:nvSpPr>
        <p:spPr>
          <a:xfrm>
            <a:off x="2348389" y="3841433"/>
            <a:ext cx="3088958" cy="666512"/>
          </a:xfrm>
          <a:prstGeom prst="rect">
            <a:avLst/>
          </a:prstGeom>
          <a:noFill/>
          <a:ln/>
        </p:spPr>
        <p:txBody>
          <a:bodyPr wrap="none" rtlCol="0" anchor="t"/>
          <a:lstStyle/>
          <a:p>
            <a:pPr marL="0" indent="0" algn="ctr">
              <a:lnSpc>
                <a:spcPts val="5249"/>
              </a:lnSpc>
              <a:buNone/>
            </a:pPr>
            <a:r>
              <a:rPr lang="en-US" sz="5249" dirty="0">
                <a:solidFill>
                  <a:srgbClr val="6EB9FC"/>
                </a:solidFill>
                <a:latin typeface="Lora" pitchFamily="34" charset="0"/>
              </a:rPr>
              <a:t>3</a:t>
            </a:r>
            <a:endParaRPr lang="en-US" sz="5249" dirty="0"/>
          </a:p>
        </p:txBody>
      </p:sp>
      <p:sp>
        <p:nvSpPr>
          <p:cNvPr id="6" name="Text 4"/>
          <p:cNvSpPr/>
          <p:nvPr/>
        </p:nvSpPr>
        <p:spPr>
          <a:xfrm>
            <a:off x="2504123" y="4785598"/>
            <a:ext cx="2777490" cy="347186"/>
          </a:xfrm>
          <a:prstGeom prst="rect">
            <a:avLst/>
          </a:prstGeom>
          <a:noFill/>
          <a:ln/>
        </p:spPr>
        <p:txBody>
          <a:bodyPr wrap="none" rtlCol="0" anchor="t"/>
          <a:lstStyle/>
          <a:p>
            <a:pPr marL="0" indent="0" algn="ctr">
              <a:lnSpc>
                <a:spcPts val="2734"/>
              </a:lnSpc>
              <a:buNone/>
            </a:pPr>
            <a:r>
              <a:rPr lang="en-US" sz="2187" dirty="0">
                <a:solidFill>
                  <a:srgbClr val="6EB9FC"/>
                </a:solidFill>
                <a:latin typeface="Lora" pitchFamily="34" charset="0"/>
                <a:ea typeface="Lora" pitchFamily="34" charset="-122"/>
                <a:cs typeface="Lora" pitchFamily="34" charset="-120"/>
              </a:rPr>
              <a:t>Convolutional Layers</a:t>
            </a:r>
            <a:endParaRPr lang="en-US" sz="2187" dirty="0"/>
          </a:p>
        </p:txBody>
      </p:sp>
      <p:sp>
        <p:nvSpPr>
          <p:cNvPr id="7" name="Text 5"/>
          <p:cNvSpPr/>
          <p:nvPr/>
        </p:nvSpPr>
        <p:spPr>
          <a:xfrm>
            <a:off x="2348389" y="5266015"/>
            <a:ext cx="3088958" cy="710803"/>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Multiple layers for feature extraction and abstraction.</a:t>
            </a:r>
            <a:endParaRPr lang="en-US" sz="1750" dirty="0"/>
          </a:p>
        </p:txBody>
      </p:sp>
      <p:sp>
        <p:nvSpPr>
          <p:cNvPr id="8" name="Text 6"/>
          <p:cNvSpPr/>
          <p:nvPr/>
        </p:nvSpPr>
        <p:spPr>
          <a:xfrm>
            <a:off x="5770602" y="3841433"/>
            <a:ext cx="3088958" cy="666512"/>
          </a:xfrm>
          <a:prstGeom prst="rect">
            <a:avLst/>
          </a:prstGeom>
          <a:noFill/>
          <a:ln/>
        </p:spPr>
        <p:txBody>
          <a:bodyPr wrap="none" rtlCol="0" anchor="t"/>
          <a:lstStyle/>
          <a:p>
            <a:pPr marL="0" indent="0" algn="ctr">
              <a:lnSpc>
                <a:spcPts val="5249"/>
              </a:lnSpc>
              <a:buNone/>
            </a:pPr>
            <a:r>
              <a:rPr lang="en-US" sz="5249" dirty="0">
                <a:solidFill>
                  <a:srgbClr val="6EB9FC"/>
                </a:solidFill>
                <a:latin typeface="Lora" pitchFamily="34" charset="0"/>
                <a:ea typeface="Lora" pitchFamily="34" charset="-122"/>
                <a:cs typeface="Lora" pitchFamily="34" charset="-120"/>
              </a:rPr>
              <a:t>3</a:t>
            </a:r>
            <a:endParaRPr lang="en-US" sz="5249" dirty="0"/>
          </a:p>
        </p:txBody>
      </p:sp>
      <p:sp>
        <p:nvSpPr>
          <p:cNvPr id="9" name="Text 7"/>
          <p:cNvSpPr/>
          <p:nvPr/>
        </p:nvSpPr>
        <p:spPr>
          <a:xfrm>
            <a:off x="5926336" y="4785598"/>
            <a:ext cx="2777490" cy="347186"/>
          </a:xfrm>
          <a:prstGeom prst="rect">
            <a:avLst/>
          </a:prstGeom>
          <a:noFill/>
          <a:ln/>
        </p:spPr>
        <p:txBody>
          <a:bodyPr wrap="none" rtlCol="0" anchor="t"/>
          <a:lstStyle/>
          <a:p>
            <a:pPr marL="0" indent="0" algn="ctr">
              <a:lnSpc>
                <a:spcPts val="2734"/>
              </a:lnSpc>
              <a:buNone/>
            </a:pPr>
            <a:r>
              <a:rPr lang="en-US" sz="2187" dirty="0">
                <a:solidFill>
                  <a:srgbClr val="6EB9FC"/>
                </a:solidFill>
                <a:latin typeface="Lora" pitchFamily="34" charset="0"/>
                <a:ea typeface="Lora" pitchFamily="34" charset="-122"/>
                <a:cs typeface="Lora" pitchFamily="34" charset="-120"/>
              </a:rPr>
              <a:t>Pooling Layers</a:t>
            </a:r>
            <a:endParaRPr lang="en-US" sz="2187" dirty="0"/>
          </a:p>
        </p:txBody>
      </p:sp>
      <p:sp>
        <p:nvSpPr>
          <p:cNvPr id="10" name="Text 8"/>
          <p:cNvSpPr/>
          <p:nvPr/>
        </p:nvSpPr>
        <p:spPr>
          <a:xfrm>
            <a:off x="5770602" y="5266015"/>
            <a:ext cx="3088958" cy="1066205"/>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Downsampling layers to reduce dimensionality and extract key features.</a:t>
            </a:r>
            <a:endParaRPr lang="en-US" sz="1750" dirty="0"/>
          </a:p>
        </p:txBody>
      </p:sp>
      <p:sp>
        <p:nvSpPr>
          <p:cNvPr id="11" name="Text 9"/>
          <p:cNvSpPr/>
          <p:nvPr/>
        </p:nvSpPr>
        <p:spPr>
          <a:xfrm>
            <a:off x="9192816" y="3841433"/>
            <a:ext cx="3089077" cy="666512"/>
          </a:xfrm>
          <a:prstGeom prst="rect">
            <a:avLst/>
          </a:prstGeom>
          <a:noFill/>
          <a:ln/>
        </p:spPr>
        <p:txBody>
          <a:bodyPr wrap="none" rtlCol="0" anchor="t"/>
          <a:lstStyle/>
          <a:p>
            <a:pPr marL="0" indent="0" algn="ctr">
              <a:lnSpc>
                <a:spcPts val="5249"/>
              </a:lnSpc>
              <a:buNone/>
            </a:pPr>
            <a:r>
              <a:rPr lang="en-US" sz="5249" dirty="0">
                <a:solidFill>
                  <a:srgbClr val="6EB9FC"/>
                </a:solidFill>
                <a:latin typeface="Lora" pitchFamily="34" charset="0"/>
                <a:ea typeface="Lora" pitchFamily="34" charset="-122"/>
                <a:cs typeface="Lora" pitchFamily="34" charset="-120"/>
              </a:rPr>
              <a:t>3 FC</a:t>
            </a:r>
            <a:endParaRPr lang="en-US" sz="5249" dirty="0"/>
          </a:p>
        </p:txBody>
      </p:sp>
      <p:sp>
        <p:nvSpPr>
          <p:cNvPr id="12" name="Text 10"/>
          <p:cNvSpPr/>
          <p:nvPr/>
        </p:nvSpPr>
        <p:spPr>
          <a:xfrm>
            <a:off x="9227701" y="4785598"/>
            <a:ext cx="3019306" cy="347186"/>
          </a:xfrm>
          <a:prstGeom prst="rect">
            <a:avLst/>
          </a:prstGeom>
          <a:noFill/>
          <a:ln/>
        </p:spPr>
        <p:txBody>
          <a:bodyPr wrap="none" rtlCol="0" anchor="t"/>
          <a:lstStyle/>
          <a:p>
            <a:pPr marL="0" indent="0" algn="ctr">
              <a:lnSpc>
                <a:spcPts val="2734"/>
              </a:lnSpc>
              <a:buNone/>
            </a:pPr>
            <a:r>
              <a:rPr lang="en-US" sz="2187" dirty="0">
                <a:solidFill>
                  <a:srgbClr val="6EB9FC"/>
                </a:solidFill>
                <a:latin typeface="Lora" pitchFamily="34" charset="0"/>
                <a:ea typeface="Lora" pitchFamily="34" charset="-122"/>
                <a:cs typeface="Lora" pitchFamily="34" charset="-120"/>
              </a:rPr>
              <a:t>Fully Connected Layers</a:t>
            </a:r>
            <a:endParaRPr lang="en-US" sz="2187" dirty="0"/>
          </a:p>
        </p:txBody>
      </p:sp>
      <p:sp>
        <p:nvSpPr>
          <p:cNvPr id="13" name="Text 11"/>
          <p:cNvSpPr/>
          <p:nvPr/>
        </p:nvSpPr>
        <p:spPr>
          <a:xfrm>
            <a:off x="9192816" y="5266015"/>
            <a:ext cx="3089077" cy="710803"/>
          </a:xfrm>
          <a:prstGeom prst="rect">
            <a:avLst/>
          </a:prstGeom>
          <a:noFill/>
          <a:ln/>
        </p:spPr>
        <p:txBody>
          <a:bodyPr wrap="squar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Layers for making decisions based on the features extracted.</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 2"/>
          <p:cNvSpPr/>
          <p:nvPr/>
        </p:nvSpPr>
        <p:spPr>
          <a:xfrm>
            <a:off x="2348389" y="1873687"/>
            <a:ext cx="9933503" cy="1388745"/>
          </a:xfrm>
          <a:prstGeom prst="rect">
            <a:avLst/>
          </a:prstGeom>
          <a:noFill/>
          <a:ln/>
        </p:spPr>
        <p:txBody>
          <a:bodyPr wrap="square" rtlCol="0" anchor="t"/>
          <a:lstStyle/>
          <a:p>
            <a:pPr marL="0" indent="0">
              <a:lnSpc>
                <a:spcPts val="5468"/>
              </a:lnSpc>
              <a:buNone/>
            </a:pPr>
            <a:endParaRPr lang="en-US" sz="4374" dirty="0"/>
          </a:p>
        </p:txBody>
      </p:sp>
      <p:pic>
        <p:nvPicPr>
          <p:cNvPr id="13" name="Picture 12">
            <a:extLst>
              <a:ext uri="{FF2B5EF4-FFF2-40B4-BE49-F238E27FC236}">
                <a16:creationId xmlns:a16="http://schemas.microsoft.com/office/drawing/2014/main" id="{70B2BAAB-8106-C7FB-8EE6-38CD18DA0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00" y="1530208"/>
            <a:ext cx="14060700" cy="4569650"/>
          </a:xfrm>
          <a:prstGeom prst="rect">
            <a:avLst/>
          </a:prstGeom>
        </p:spPr>
      </p:pic>
    </p:spTree>
    <p:extLst>
      <p:ext uri="{BB962C8B-B14F-4D97-AF65-F5344CB8AC3E}">
        <p14:creationId xmlns:p14="http://schemas.microsoft.com/office/powerpoint/2010/main" val="3831748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87273"/>
            <a:ext cx="14630400" cy="8229600"/>
          </a:xfrm>
          <a:prstGeom prst="rect">
            <a:avLst/>
          </a:prstGeom>
          <a:solidFill>
            <a:srgbClr val="252833"/>
          </a:solidFill>
          <a:ln/>
        </p:spPr>
      </p:sp>
      <p:sp>
        <p:nvSpPr>
          <p:cNvPr id="4" name="Text 2"/>
          <p:cNvSpPr/>
          <p:nvPr/>
        </p:nvSpPr>
        <p:spPr>
          <a:xfrm>
            <a:off x="1619183" y="946476"/>
            <a:ext cx="11159268" cy="1388745"/>
          </a:xfrm>
          <a:prstGeom prst="rect">
            <a:avLst/>
          </a:prstGeom>
          <a:noFill/>
          <a:ln/>
        </p:spPr>
        <p:txBody>
          <a:bodyPr wrap="square" rtlCol="0" anchor="t"/>
          <a:lstStyle/>
          <a:p>
            <a:pPr marL="0" indent="0">
              <a:lnSpc>
                <a:spcPts val="5468"/>
              </a:lnSpc>
              <a:buNone/>
            </a:pPr>
            <a:r>
              <a:rPr lang="en-US" sz="4400" dirty="0">
                <a:solidFill>
                  <a:srgbClr val="6EB9FC"/>
                </a:solidFill>
                <a:latin typeface="Lora" pitchFamily="34" charset="0"/>
                <a:ea typeface="Lora" pitchFamily="34" charset="-122"/>
                <a:cs typeface="Lora" pitchFamily="34" charset="-120"/>
              </a:rPr>
              <a:t>EXISTING AND PROPOSED CNN MODEL</a:t>
            </a:r>
            <a:endParaRPr lang="en-US" sz="4374" dirty="0"/>
          </a:p>
        </p:txBody>
      </p:sp>
      <p:sp>
        <p:nvSpPr>
          <p:cNvPr id="6" name="Text 4"/>
          <p:cNvSpPr/>
          <p:nvPr/>
        </p:nvSpPr>
        <p:spPr>
          <a:xfrm>
            <a:off x="2537698" y="3819287"/>
            <a:ext cx="121325" cy="416481"/>
          </a:xfrm>
          <a:prstGeom prst="rect">
            <a:avLst/>
          </a:prstGeom>
          <a:noFill/>
          <a:ln/>
        </p:spPr>
        <p:txBody>
          <a:bodyPr wrap="none" rtlCol="0" anchor="t"/>
          <a:lstStyle/>
          <a:p>
            <a:pPr marL="0" indent="0" algn="ctr">
              <a:lnSpc>
                <a:spcPts val="3281"/>
              </a:lnSpc>
              <a:buNone/>
            </a:pPr>
            <a:endParaRPr lang="en-US" sz="2624" dirty="0"/>
          </a:p>
        </p:txBody>
      </p:sp>
      <p:sp>
        <p:nvSpPr>
          <p:cNvPr id="7" name="Text 5"/>
          <p:cNvSpPr/>
          <p:nvPr/>
        </p:nvSpPr>
        <p:spPr>
          <a:xfrm>
            <a:off x="3070503" y="3853934"/>
            <a:ext cx="2440900" cy="694373"/>
          </a:xfrm>
          <a:prstGeom prst="rect">
            <a:avLst/>
          </a:prstGeom>
          <a:noFill/>
          <a:ln/>
        </p:spPr>
        <p:txBody>
          <a:bodyPr wrap="square" rtlCol="0" anchor="t"/>
          <a:lstStyle/>
          <a:p>
            <a:pPr marL="0" indent="0">
              <a:lnSpc>
                <a:spcPts val="2734"/>
              </a:lnSpc>
              <a:buNone/>
            </a:pPr>
            <a:endParaRPr lang="en-US" sz="2187" dirty="0"/>
          </a:p>
        </p:txBody>
      </p:sp>
      <p:sp>
        <p:nvSpPr>
          <p:cNvPr id="10" name="Text 8"/>
          <p:cNvSpPr/>
          <p:nvPr/>
        </p:nvSpPr>
        <p:spPr>
          <a:xfrm>
            <a:off x="5893951" y="3819287"/>
            <a:ext cx="179070" cy="416481"/>
          </a:xfrm>
          <a:prstGeom prst="rect">
            <a:avLst/>
          </a:prstGeom>
          <a:noFill/>
          <a:ln/>
        </p:spPr>
        <p:txBody>
          <a:bodyPr wrap="none" rtlCol="0" anchor="t"/>
          <a:lstStyle/>
          <a:p>
            <a:pPr marL="0" indent="0" algn="ctr">
              <a:lnSpc>
                <a:spcPts val="3281"/>
              </a:lnSpc>
              <a:buNone/>
            </a:pPr>
            <a:endParaRPr lang="en-US" sz="2624" dirty="0"/>
          </a:p>
        </p:txBody>
      </p:sp>
      <p:sp>
        <p:nvSpPr>
          <p:cNvPr id="14" name="Text 12"/>
          <p:cNvSpPr/>
          <p:nvPr/>
        </p:nvSpPr>
        <p:spPr>
          <a:xfrm>
            <a:off x="9275802" y="3819287"/>
            <a:ext cx="185738" cy="416481"/>
          </a:xfrm>
          <a:prstGeom prst="rect">
            <a:avLst/>
          </a:prstGeom>
          <a:noFill/>
          <a:ln/>
        </p:spPr>
        <p:txBody>
          <a:bodyPr wrap="none" rtlCol="0" anchor="t"/>
          <a:lstStyle/>
          <a:p>
            <a:pPr marL="0" indent="0" algn="ctr">
              <a:lnSpc>
                <a:spcPts val="3281"/>
              </a:lnSpc>
              <a:buNone/>
            </a:pPr>
            <a:endParaRPr lang="en-US" sz="2624" dirty="0"/>
          </a:p>
        </p:txBody>
      </p:sp>
      <p:graphicFrame>
        <p:nvGraphicFramePr>
          <p:cNvPr id="17" name="Table 16">
            <a:extLst>
              <a:ext uri="{FF2B5EF4-FFF2-40B4-BE49-F238E27FC236}">
                <a16:creationId xmlns:a16="http://schemas.microsoft.com/office/drawing/2014/main" id="{A723B705-03E5-3C9A-CCD9-D766FDF113AA}"/>
              </a:ext>
            </a:extLst>
          </p:cNvPr>
          <p:cNvGraphicFramePr>
            <a:graphicFrameLocks noGrp="1"/>
          </p:cNvGraphicFramePr>
          <p:nvPr>
            <p:extLst>
              <p:ext uri="{D42A27DB-BD31-4B8C-83A1-F6EECF244321}">
                <p14:modId xmlns:p14="http://schemas.microsoft.com/office/powerpoint/2010/main" val="1048794720"/>
              </p:ext>
            </p:extLst>
          </p:nvPr>
        </p:nvGraphicFramePr>
        <p:xfrm>
          <a:off x="2754775" y="2308606"/>
          <a:ext cx="8299048" cy="4479402"/>
        </p:xfrm>
        <a:graphic>
          <a:graphicData uri="http://schemas.openxmlformats.org/drawingml/2006/table">
            <a:tbl>
              <a:tblPr>
                <a:tableStyleId>{5C22544A-7EE6-4342-B048-85BDC9FD1C3A}</a:tableStyleId>
              </a:tblPr>
              <a:tblGrid>
                <a:gridCol w="4149524">
                  <a:extLst>
                    <a:ext uri="{9D8B030D-6E8A-4147-A177-3AD203B41FA5}">
                      <a16:colId xmlns:a16="http://schemas.microsoft.com/office/drawing/2014/main" val="660309960"/>
                    </a:ext>
                  </a:extLst>
                </a:gridCol>
                <a:gridCol w="4149524">
                  <a:extLst>
                    <a:ext uri="{9D8B030D-6E8A-4147-A177-3AD203B41FA5}">
                      <a16:colId xmlns:a16="http://schemas.microsoft.com/office/drawing/2014/main" val="1145714170"/>
                    </a:ext>
                  </a:extLst>
                </a:gridCol>
              </a:tblGrid>
              <a:tr h="730029">
                <a:tc>
                  <a:txBody>
                    <a:bodyPr/>
                    <a:lstStyle/>
                    <a:p>
                      <a:pPr algn="ctr">
                        <a:lnSpc>
                          <a:spcPct val="150000"/>
                        </a:lnSpc>
                        <a:spcAft>
                          <a:spcPts val="800"/>
                        </a:spcAft>
                      </a:pPr>
                      <a:r>
                        <a:rPr lang="en-IN" sz="1800" dirty="0">
                          <a:effectLst/>
                        </a:rPr>
                        <a:t>Existing DL model</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rPr>
                        <a:t>Accuracy</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01589719"/>
                  </a:ext>
                </a:extLst>
              </a:tr>
              <a:tr h="730029">
                <a:tc>
                  <a:txBody>
                    <a:bodyPr/>
                    <a:lstStyle/>
                    <a:p>
                      <a:pPr algn="ctr">
                        <a:lnSpc>
                          <a:spcPct val="150000"/>
                        </a:lnSpc>
                        <a:spcAft>
                          <a:spcPts val="800"/>
                        </a:spcAft>
                      </a:pPr>
                      <a:r>
                        <a:rPr lang="en-IN" sz="1800" dirty="0">
                          <a:effectLst/>
                        </a:rPr>
                        <a:t>VGG-16</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rPr>
                        <a:t>73.65%</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60621318"/>
                  </a:ext>
                </a:extLst>
              </a:tr>
              <a:tr h="779643">
                <a:tc>
                  <a:txBody>
                    <a:bodyPr/>
                    <a:lstStyle/>
                    <a:p>
                      <a:pPr algn="ctr">
                        <a:lnSpc>
                          <a:spcPct val="150000"/>
                        </a:lnSpc>
                        <a:spcAft>
                          <a:spcPts val="800"/>
                        </a:spcAft>
                      </a:pPr>
                      <a:r>
                        <a:rPr lang="en-IN" sz="1800" dirty="0" err="1">
                          <a:effectLst/>
                        </a:rPr>
                        <a:t>AlexNet</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rPr>
                        <a:t>67.5%</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89072450"/>
                  </a:ext>
                </a:extLst>
              </a:tr>
              <a:tr h="730029">
                <a:tc>
                  <a:txBody>
                    <a:bodyPr/>
                    <a:lstStyle/>
                    <a:p>
                      <a:pPr algn="ctr">
                        <a:lnSpc>
                          <a:spcPct val="150000"/>
                        </a:lnSpc>
                        <a:spcAft>
                          <a:spcPts val="800"/>
                        </a:spcAft>
                      </a:pPr>
                      <a:r>
                        <a:rPr lang="en-IN" sz="1800">
                          <a:effectLst/>
                        </a:rPr>
                        <a:t>LeNet-5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rPr>
                        <a:t>66.16%</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79680370"/>
                  </a:ext>
                </a:extLst>
              </a:tr>
              <a:tr h="730029">
                <a:tc>
                  <a:txBody>
                    <a:bodyPr/>
                    <a:lstStyle/>
                    <a:p>
                      <a:pPr algn="ctr">
                        <a:lnSpc>
                          <a:spcPct val="150000"/>
                        </a:lnSpc>
                        <a:spcAft>
                          <a:spcPts val="800"/>
                        </a:spcAft>
                      </a:pPr>
                      <a:r>
                        <a:rPr lang="en-IN" sz="1800">
                          <a:effectLst/>
                        </a:rPr>
                        <a:t>ResNet</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rPr>
                        <a:t>77.59%</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64297512"/>
                  </a:ext>
                </a:extLst>
              </a:tr>
              <a:tr h="779643">
                <a:tc>
                  <a:txBody>
                    <a:bodyPr/>
                    <a:lstStyle/>
                    <a:p>
                      <a:pPr algn="ctr">
                        <a:lnSpc>
                          <a:spcPct val="150000"/>
                        </a:lnSpc>
                        <a:spcAft>
                          <a:spcPts val="800"/>
                        </a:spcAft>
                      </a:pPr>
                      <a:r>
                        <a:rPr lang="en-IN" sz="2400" b="1" dirty="0">
                          <a:effectLst/>
                        </a:rPr>
                        <a:t>The Proposed CNN Model</a:t>
                      </a:r>
                      <a:endParaRPr lang="en-US" sz="24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800"/>
                        </a:spcAft>
                      </a:pPr>
                      <a:r>
                        <a:rPr lang="en-IN" sz="2400" b="1" dirty="0">
                          <a:effectLst/>
                        </a:rPr>
                        <a:t>95.80%</a:t>
                      </a:r>
                      <a:endParaRPr lang="en-US" sz="2400" b="1"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48852203"/>
                  </a:ext>
                </a:extLst>
              </a:tr>
            </a:tbl>
          </a:graphicData>
        </a:graphic>
      </p:graphicFrame>
    </p:spTree>
    <p:extLst>
      <p:ext uri="{BB962C8B-B14F-4D97-AF65-F5344CB8AC3E}">
        <p14:creationId xmlns:p14="http://schemas.microsoft.com/office/powerpoint/2010/main" val="2479063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58153"/>
            <a:ext cx="14630400" cy="8229600"/>
          </a:xfrm>
          <a:prstGeom prst="rect">
            <a:avLst/>
          </a:prstGeom>
          <a:solidFill>
            <a:srgbClr val="252833"/>
          </a:solidFill>
          <a:ln/>
        </p:spPr>
      </p:sp>
      <p:sp>
        <p:nvSpPr>
          <p:cNvPr id="4" name="Text 2"/>
          <p:cNvSpPr/>
          <p:nvPr/>
        </p:nvSpPr>
        <p:spPr>
          <a:xfrm>
            <a:off x="1619183" y="946476"/>
            <a:ext cx="11159268" cy="1388745"/>
          </a:xfrm>
          <a:prstGeom prst="rect">
            <a:avLst/>
          </a:prstGeom>
          <a:noFill/>
          <a:ln/>
        </p:spPr>
        <p:txBody>
          <a:bodyPr wrap="square" rtlCol="0" anchor="t"/>
          <a:lstStyle/>
          <a:p>
            <a:pPr marL="0" indent="0">
              <a:lnSpc>
                <a:spcPts val="5468"/>
              </a:lnSpc>
              <a:buNone/>
            </a:pPr>
            <a:endParaRPr lang="en-US" sz="4374" dirty="0"/>
          </a:p>
        </p:txBody>
      </p:sp>
      <p:sp>
        <p:nvSpPr>
          <p:cNvPr id="6" name="Text 4"/>
          <p:cNvSpPr/>
          <p:nvPr/>
        </p:nvSpPr>
        <p:spPr>
          <a:xfrm>
            <a:off x="2537698" y="3819287"/>
            <a:ext cx="121325" cy="416481"/>
          </a:xfrm>
          <a:prstGeom prst="rect">
            <a:avLst/>
          </a:prstGeom>
          <a:noFill/>
          <a:ln/>
        </p:spPr>
        <p:txBody>
          <a:bodyPr wrap="none" rtlCol="0" anchor="t"/>
          <a:lstStyle/>
          <a:p>
            <a:pPr marL="0" indent="0" algn="ctr">
              <a:lnSpc>
                <a:spcPts val="3281"/>
              </a:lnSpc>
              <a:buNone/>
            </a:pPr>
            <a:endParaRPr lang="en-US" sz="2624" dirty="0"/>
          </a:p>
        </p:txBody>
      </p:sp>
      <p:sp>
        <p:nvSpPr>
          <p:cNvPr id="7" name="Text 5"/>
          <p:cNvSpPr/>
          <p:nvPr/>
        </p:nvSpPr>
        <p:spPr>
          <a:xfrm>
            <a:off x="3070503" y="3853934"/>
            <a:ext cx="2440900" cy="694373"/>
          </a:xfrm>
          <a:prstGeom prst="rect">
            <a:avLst/>
          </a:prstGeom>
          <a:noFill/>
          <a:ln/>
        </p:spPr>
        <p:txBody>
          <a:bodyPr wrap="square" rtlCol="0" anchor="t"/>
          <a:lstStyle/>
          <a:p>
            <a:pPr marL="0" indent="0">
              <a:lnSpc>
                <a:spcPts val="2734"/>
              </a:lnSpc>
              <a:buNone/>
            </a:pPr>
            <a:endParaRPr lang="en-US" sz="2187" dirty="0"/>
          </a:p>
        </p:txBody>
      </p:sp>
      <p:sp>
        <p:nvSpPr>
          <p:cNvPr id="10" name="Text 8"/>
          <p:cNvSpPr/>
          <p:nvPr/>
        </p:nvSpPr>
        <p:spPr>
          <a:xfrm>
            <a:off x="5893951" y="3819287"/>
            <a:ext cx="179070" cy="416481"/>
          </a:xfrm>
          <a:prstGeom prst="rect">
            <a:avLst/>
          </a:prstGeom>
          <a:noFill/>
          <a:ln/>
        </p:spPr>
        <p:txBody>
          <a:bodyPr wrap="none" rtlCol="0" anchor="t"/>
          <a:lstStyle/>
          <a:p>
            <a:pPr marL="0" indent="0" algn="ctr">
              <a:lnSpc>
                <a:spcPts val="3281"/>
              </a:lnSpc>
              <a:buNone/>
            </a:pPr>
            <a:endParaRPr lang="en-US" sz="2624" dirty="0"/>
          </a:p>
        </p:txBody>
      </p:sp>
      <p:sp>
        <p:nvSpPr>
          <p:cNvPr id="14" name="Text 12"/>
          <p:cNvSpPr/>
          <p:nvPr/>
        </p:nvSpPr>
        <p:spPr>
          <a:xfrm>
            <a:off x="9275802" y="3819287"/>
            <a:ext cx="185738" cy="416481"/>
          </a:xfrm>
          <a:prstGeom prst="rect">
            <a:avLst/>
          </a:prstGeom>
          <a:noFill/>
          <a:ln/>
        </p:spPr>
        <p:txBody>
          <a:bodyPr wrap="none" rtlCol="0" anchor="t"/>
          <a:lstStyle/>
          <a:p>
            <a:pPr marL="0" indent="0" algn="ctr">
              <a:lnSpc>
                <a:spcPts val="3281"/>
              </a:lnSpc>
              <a:buNone/>
            </a:pPr>
            <a:endParaRPr lang="en-US" sz="2624" dirty="0"/>
          </a:p>
        </p:txBody>
      </p:sp>
      <p:graphicFrame>
        <p:nvGraphicFramePr>
          <p:cNvPr id="5" name="Table 4">
            <a:extLst>
              <a:ext uri="{FF2B5EF4-FFF2-40B4-BE49-F238E27FC236}">
                <a16:creationId xmlns:a16="http://schemas.microsoft.com/office/drawing/2014/main" id="{188A1A09-700E-649A-85B0-D882C1EC1CB1}"/>
              </a:ext>
            </a:extLst>
          </p:cNvPr>
          <p:cNvGraphicFramePr>
            <a:graphicFrameLocks noGrp="1"/>
          </p:cNvGraphicFramePr>
          <p:nvPr>
            <p:extLst>
              <p:ext uri="{D42A27DB-BD31-4B8C-83A1-F6EECF244321}">
                <p14:modId xmlns:p14="http://schemas.microsoft.com/office/powerpoint/2010/main" val="2521701470"/>
              </p:ext>
            </p:extLst>
          </p:nvPr>
        </p:nvGraphicFramePr>
        <p:xfrm>
          <a:off x="8152887" y="283577"/>
          <a:ext cx="6102697" cy="3407957"/>
        </p:xfrm>
        <a:graphic>
          <a:graphicData uri="http://schemas.openxmlformats.org/drawingml/2006/table">
            <a:tbl>
              <a:tblPr>
                <a:tableStyleId>{5C22544A-7EE6-4342-B048-85BDC9FD1C3A}</a:tableStyleId>
              </a:tblPr>
              <a:tblGrid>
                <a:gridCol w="1462868">
                  <a:extLst>
                    <a:ext uri="{9D8B030D-6E8A-4147-A177-3AD203B41FA5}">
                      <a16:colId xmlns:a16="http://schemas.microsoft.com/office/drawing/2014/main" val="247005591"/>
                    </a:ext>
                  </a:extLst>
                </a:gridCol>
                <a:gridCol w="1044528">
                  <a:extLst>
                    <a:ext uri="{9D8B030D-6E8A-4147-A177-3AD203B41FA5}">
                      <a16:colId xmlns:a16="http://schemas.microsoft.com/office/drawing/2014/main" val="1961239321"/>
                    </a:ext>
                  </a:extLst>
                </a:gridCol>
                <a:gridCol w="1199129">
                  <a:extLst>
                    <a:ext uri="{9D8B030D-6E8A-4147-A177-3AD203B41FA5}">
                      <a16:colId xmlns:a16="http://schemas.microsoft.com/office/drawing/2014/main" val="196798080"/>
                    </a:ext>
                  </a:extLst>
                </a:gridCol>
                <a:gridCol w="1194262">
                  <a:extLst>
                    <a:ext uri="{9D8B030D-6E8A-4147-A177-3AD203B41FA5}">
                      <a16:colId xmlns:a16="http://schemas.microsoft.com/office/drawing/2014/main" val="2998096034"/>
                    </a:ext>
                  </a:extLst>
                </a:gridCol>
                <a:gridCol w="1201910">
                  <a:extLst>
                    <a:ext uri="{9D8B030D-6E8A-4147-A177-3AD203B41FA5}">
                      <a16:colId xmlns:a16="http://schemas.microsoft.com/office/drawing/2014/main" val="3095823631"/>
                    </a:ext>
                  </a:extLst>
                </a:gridCol>
              </a:tblGrid>
              <a:tr h="782583">
                <a:tc gridSpan="5">
                  <a:txBody>
                    <a:bodyPr/>
                    <a:lstStyle/>
                    <a:p>
                      <a:pPr algn="ctr">
                        <a:lnSpc>
                          <a:spcPct val="150000"/>
                        </a:lnSpc>
                        <a:spcAft>
                          <a:spcPts val="800"/>
                        </a:spcAft>
                      </a:pPr>
                      <a:r>
                        <a:rPr lang="en-IN" sz="1200" dirty="0">
                          <a:effectLst/>
                        </a:rPr>
                        <a:t>Accuracy/ </a:t>
                      </a:r>
                      <a:r>
                        <a:rPr lang="en-IN" sz="1200" dirty="0" err="1">
                          <a:effectLst/>
                        </a:rPr>
                        <a:t>Valid_Accuracy</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8373184"/>
                  </a:ext>
                </a:extLst>
              </a:tr>
              <a:tr h="543358">
                <a:tc>
                  <a:txBody>
                    <a:bodyPr/>
                    <a:lstStyle/>
                    <a:p>
                      <a:pPr algn="l">
                        <a:lnSpc>
                          <a:spcPct val="150000"/>
                        </a:lnSpc>
                        <a:spcAft>
                          <a:spcPts val="800"/>
                        </a:spcAft>
                      </a:pPr>
                      <a:r>
                        <a:rPr lang="en-IN" sz="1200">
                          <a:effectLst/>
                        </a:rPr>
                        <a:t>ACTIVATION FUNCTION:</a:t>
                      </a:r>
                      <a:endParaRPr lang="en-US" sz="120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algn="ctr">
                        <a:lnSpc>
                          <a:spcPct val="150000"/>
                        </a:lnSpc>
                        <a:spcAft>
                          <a:spcPts val="800"/>
                        </a:spcAft>
                      </a:pPr>
                      <a:r>
                        <a:rPr lang="en-IN" sz="1200">
                          <a:effectLst/>
                        </a:rPr>
                        <a:t>ReLu</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algn="ctr">
                        <a:lnSpc>
                          <a:spcPct val="150000"/>
                        </a:lnSpc>
                        <a:spcAft>
                          <a:spcPts val="800"/>
                        </a:spcAft>
                      </a:pPr>
                      <a:r>
                        <a:rPr lang="en-IN" sz="1200" dirty="0" err="1">
                          <a:effectLst/>
                        </a:rPr>
                        <a:t>ELu</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280236330"/>
                  </a:ext>
                </a:extLst>
              </a:tr>
              <a:tr h="516850">
                <a:tc>
                  <a:txBody>
                    <a:bodyPr/>
                    <a:lstStyle/>
                    <a:p>
                      <a:pPr algn="l">
                        <a:lnSpc>
                          <a:spcPct val="150000"/>
                        </a:lnSpc>
                        <a:spcAft>
                          <a:spcPts val="800"/>
                        </a:spcAft>
                      </a:pPr>
                      <a:r>
                        <a:rPr lang="en-IN" sz="1200">
                          <a:effectLst/>
                        </a:rPr>
                        <a:t>DROPOUT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800"/>
                        </a:spcAft>
                      </a:pPr>
                      <a:r>
                        <a:rPr lang="en-IN" sz="1200">
                          <a:effectLst/>
                        </a:rPr>
                        <a:t>0.5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800"/>
                        </a:spcAft>
                      </a:pPr>
                      <a:r>
                        <a:rPr lang="en-IN" sz="1200">
                          <a:effectLst/>
                        </a:rPr>
                        <a:t>0.8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800"/>
                        </a:spcAft>
                      </a:pPr>
                      <a:r>
                        <a:rPr lang="en-IN" sz="1200">
                          <a:effectLst/>
                        </a:rPr>
                        <a:t>0.5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800"/>
                        </a:spcAft>
                      </a:pPr>
                      <a:r>
                        <a:rPr lang="en-IN" sz="1200" dirty="0">
                          <a:effectLst/>
                        </a:rPr>
                        <a:t>0.8</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50838866"/>
                  </a:ext>
                </a:extLst>
              </a:tr>
              <a:tr h="782583">
                <a:tc>
                  <a:txBody>
                    <a:bodyPr/>
                    <a:lstStyle/>
                    <a:p>
                      <a:pPr algn="l">
                        <a:lnSpc>
                          <a:spcPct val="150000"/>
                        </a:lnSpc>
                        <a:spcAft>
                          <a:spcPts val="800"/>
                        </a:spcAft>
                      </a:pPr>
                      <a:r>
                        <a:rPr lang="en-IN" sz="1200" dirty="0">
                          <a:effectLst/>
                        </a:rPr>
                        <a:t>ADAM  OPTIMIZER</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800"/>
                        </a:spcAft>
                      </a:pPr>
                      <a:r>
                        <a:rPr lang="en-IN" sz="1200">
                          <a:effectLst/>
                        </a:rPr>
                        <a:t>89.30/ 89.15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800"/>
                        </a:spcAft>
                      </a:pPr>
                      <a:r>
                        <a:rPr lang="en-IN" sz="1200">
                          <a:effectLst/>
                        </a:rPr>
                        <a:t>69.62/ 71.42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800"/>
                        </a:spcAft>
                      </a:pPr>
                      <a:r>
                        <a:rPr lang="en-IN" sz="1200">
                          <a:effectLst/>
                        </a:rPr>
                        <a:t>95.80/ 94.27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800"/>
                        </a:spcAft>
                      </a:pPr>
                      <a:r>
                        <a:rPr lang="en-IN" sz="1200">
                          <a:effectLst/>
                        </a:rPr>
                        <a:t>74.22/81.89</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14869849"/>
                  </a:ext>
                </a:extLst>
              </a:tr>
              <a:tr h="782583">
                <a:tc>
                  <a:txBody>
                    <a:bodyPr/>
                    <a:lstStyle/>
                    <a:p>
                      <a:pPr algn="l">
                        <a:lnSpc>
                          <a:spcPct val="150000"/>
                        </a:lnSpc>
                        <a:spcAft>
                          <a:spcPts val="800"/>
                        </a:spcAft>
                      </a:pPr>
                      <a:r>
                        <a:rPr lang="en-IN" sz="1200">
                          <a:effectLst/>
                        </a:rPr>
                        <a:t>SGD  OPTIMIZER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800"/>
                        </a:spcAft>
                      </a:pPr>
                      <a:r>
                        <a:rPr lang="en-IN" sz="1200">
                          <a:effectLst/>
                        </a:rPr>
                        <a:t>67.02/ 67.99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800"/>
                        </a:spcAft>
                      </a:pPr>
                      <a:r>
                        <a:rPr lang="en-IN" sz="1200">
                          <a:effectLst/>
                        </a:rPr>
                        <a:t>67.02/ 67.99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800"/>
                        </a:spcAft>
                      </a:pPr>
                      <a:r>
                        <a:rPr lang="en-IN" sz="1200">
                          <a:effectLst/>
                        </a:rPr>
                        <a:t>67.02/ 67.99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800"/>
                        </a:spcAft>
                      </a:pPr>
                      <a:r>
                        <a:rPr lang="en-IN" sz="1200" dirty="0">
                          <a:effectLst/>
                        </a:rPr>
                        <a:t>74.22/81.89</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98488329"/>
                  </a:ext>
                </a:extLst>
              </a:tr>
            </a:tbl>
          </a:graphicData>
        </a:graphic>
      </p:graphicFrame>
      <p:pic>
        <p:nvPicPr>
          <p:cNvPr id="8" name="Picture 7">
            <a:extLst>
              <a:ext uri="{FF2B5EF4-FFF2-40B4-BE49-F238E27FC236}">
                <a16:creationId xmlns:a16="http://schemas.microsoft.com/office/drawing/2014/main" id="{FE784A08-6860-6EB4-92B3-4CB5FE35B2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2886" y="3996515"/>
            <a:ext cx="6102696" cy="3591183"/>
          </a:xfrm>
          <a:prstGeom prst="rect">
            <a:avLst/>
          </a:prstGeom>
          <a:noFill/>
          <a:ln>
            <a:noFill/>
          </a:ln>
        </p:spPr>
      </p:pic>
      <p:sp>
        <p:nvSpPr>
          <p:cNvPr id="9" name="Text 2">
            <a:extLst>
              <a:ext uri="{FF2B5EF4-FFF2-40B4-BE49-F238E27FC236}">
                <a16:creationId xmlns:a16="http://schemas.microsoft.com/office/drawing/2014/main" id="{50F56B81-AB13-666F-E4E7-9CEF8AF4BE2E}"/>
              </a:ext>
            </a:extLst>
          </p:cNvPr>
          <p:cNvSpPr/>
          <p:nvPr/>
        </p:nvSpPr>
        <p:spPr>
          <a:xfrm>
            <a:off x="1236175" y="1542027"/>
            <a:ext cx="6740009" cy="590907"/>
          </a:xfrm>
          <a:prstGeom prst="rect">
            <a:avLst/>
          </a:prstGeom>
          <a:noFill/>
          <a:ln/>
        </p:spPr>
        <p:txBody>
          <a:bodyPr wrap="none" rtlCol="0" anchor="t"/>
          <a:lstStyle/>
          <a:p>
            <a:pPr marL="0" indent="0">
              <a:lnSpc>
                <a:spcPts val="4653"/>
              </a:lnSpc>
              <a:buNone/>
            </a:pPr>
            <a:r>
              <a:rPr lang="en-US" sz="3723" dirty="0">
                <a:solidFill>
                  <a:srgbClr val="6EB9FC"/>
                </a:solidFill>
                <a:latin typeface="Lora" pitchFamily="34" charset="0"/>
                <a:ea typeface="Lora" pitchFamily="34" charset="-122"/>
                <a:cs typeface="Lora" pitchFamily="34" charset="-120"/>
              </a:rPr>
              <a:t>Results Analysis</a:t>
            </a:r>
            <a:endParaRPr lang="en-US" sz="3723" dirty="0"/>
          </a:p>
        </p:txBody>
      </p:sp>
      <p:sp>
        <p:nvSpPr>
          <p:cNvPr id="11" name="Text 5">
            <a:extLst>
              <a:ext uri="{FF2B5EF4-FFF2-40B4-BE49-F238E27FC236}">
                <a16:creationId xmlns:a16="http://schemas.microsoft.com/office/drawing/2014/main" id="{1CEC7B7A-6969-3D85-1098-FB99A52DA759}"/>
              </a:ext>
            </a:extLst>
          </p:cNvPr>
          <p:cNvSpPr/>
          <p:nvPr/>
        </p:nvSpPr>
        <p:spPr>
          <a:xfrm>
            <a:off x="847620" y="2787729"/>
            <a:ext cx="6502303" cy="1066205"/>
          </a:xfrm>
          <a:prstGeom prst="rect">
            <a:avLst/>
          </a:prstGeom>
          <a:noFill/>
          <a:ln/>
        </p:spPr>
        <p:txBody>
          <a:bodyPr wrap="square" rtlCol="0" anchor="t"/>
          <a:lstStyle/>
          <a:p>
            <a:pPr algn="just">
              <a:lnSpc>
                <a:spcPts val="2799"/>
              </a:lnSpc>
              <a:spcAft>
                <a:spcPts val="800"/>
              </a:spcAft>
            </a:pPr>
            <a:r>
              <a:rPr lang="en-IN" sz="1750" dirty="0">
                <a:solidFill>
                  <a:srgbClr val="D6E5EF"/>
                </a:solidFill>
                <a:latin typeface="Source Sans Pro" pitchFamily="34" charset="0"/>
                <a:ea typeface="Source Sans Pro" pitchFamily="34" charset="-122"/>
              </a:rPr>
              <a:t>The custom model proposed achieved an accuracy of 95.80%  surpassing other predefined existing deep learning CNN architectures using the chest radiography dataset which accomplish the main aim to assist medical professionals, researchers and scientist and speeds up mass testing. Being such high accuracy can not only increase the testing and detection of infected patients also can be more cost efficient then other COVID detection approaches like RT-PCR. This model can efficiently classify X-Ray images into three types: Normal, COVID and Pneumonia. </a:t>
            </a:r>
            <a:endParaRPr lang="en-US" sz="1750" dirty="0">
              <a:solidFill>
                <a:srgbClr val="D6E5EF"/>
              </a:solidFill>
              <a:latin typeface="Source Sans Pro" pitchFamily="34" charset="0"/>
              <a:ea typeface="Source Sans Pro" pitchFamily="34" charset="-122"/>
            </a:endParaRPr>
          </a:p>
        </p:txBody>
      </p:sp>
    </p:spTree>
    <p:extLst>
      <p:ext uri="{BB962C8B-B14F-4D97-AF65-F5344CB8AC3E}">
        <p14:creationId xmlns:p14="http://schemas.microsoft.com/office/powerpoint/2010/main" val="347706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458495" y="2601520"/>
            <a:ext cx="7477601" cy="1388745"/>
          </a:xfrm>
          <a:prstGeom prst="rect">
            <a:avLst/>
          </a:prstGeom>
          <a:noFill/>
          <a:ln/>
        </p:spPr>
        <p:txBody>
          <a:bodyPr wrap="squar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Conclusion</a:t>
            </a:r>
            <a:endParaRPr lang="en-US" sz="4374" dirty="0"/>
          </a:p>
        </p:txBody>
      </p:sp>
      <p:sp>
        <p:nvSpPr>
          <p:cNvPr id="6" name="Text 3"/>
          <p:cNvSpPr/>
          <p:nvPr/>
        </p:nvSpPr>
        <p:spPr>
          <a:xfrm>
            <a:off x="6652855" y="3703899"/>
            <a:ext cx="7375661" cy="2160406"/>
          </a:xfrm>
          <a:prstGeom prst="rect">
            <a:avLst/>
          </a:prstGeom>
          <a:noFill/>
          <a:ln/>
        </p:spPr>
        <p:txBody>
          <a:bodyPr wrap="square" rtlCol="0" anchor="t"/>
          <a:lstStyle/>
          <a:p>
            <a:pPr marL="0" indent="0" algn="just">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In conclusion, our project "A CNN framework for COVID identification using Radiographic Images" represents a significant advancement in leveraging deep learning for early detection of COVID-19. Through interdisciplinary collaboration and technological innovation, we developed a custom CNN model achieving an impressive accuracy of 95.80%, surpassing existing deep learning architectures. This model offers a quicker, more efficient means of diagnosis, aiding medical professionals in mass testing efforts. Further validation and consultation with medical specialists are recommended for real-world implementation.</a:t>
            </a:r>
            <a:endParaRPr lang="en-US" sz="1750" dirty="0"/>
          </a:p>
        </p:txBody>
      </p:sp>
      <p:sp>
        <p:nvSpPr>
          <p:cNvPr id="7" name="Shape 4"/>
          <p:cNvSpPr/>
          <p:nvPr/>
        </p:nvSpPr>
        <p:spPr>
          <a:xfrm>
            <a:off x="6319599" y="3837384"/>
            <a:ext cx="27742" cy="2276832"/>
          </a:xfrm>
          <a:prstGeom prst="rect">
            <a:avLst/>
          </a:prstGeom>
          <a:solidFill>
            <a:srgbClr val="6EB9FC"/>
          </a:solidFill>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572</Words>
  <Application>Microsoft Office PowerPoint</Application>
  <PresentationFormat>Custom</PresentationFormat>
  <Paragraphs>80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Lora</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Aditi J</cp:lastModifiedBy>
  <cp:revision>5</cp:revision>
  <dcterms:created xsi:type="dcterms:W3CDTF">2024-03-10T04:28:08Z</dcterms:created>
  <dcterms:modified xsi:type="dcterms:W3CDTF">2024-04-23T09:21:12Z</dcterms:modified>
</cp:coreProperties>
</file>