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57" r:id="rId7"/>
    <p:sldId id="311" r:id="rId8"/>
    <p:sldId id="312" r:id="rId9"/>
    <p:sldId id="313" r:id="rId10"/>
    <p:sldId id="314" r:id="rId11"/>
    <p:sldId id="258" r:id="rId12"/>
  </p:sldIdLst>
  <p:sldSz cx="9144000" cy="5143500"/>
  <p:notesSz cx="6858000" cy="9144000"/>
  <p:embeddedFontLst>
    <p:embeddedFont>
      <p:font typeface="Manrope"/>
      <p:regular r:id="rId16"/>
    </p:embeddedFont>
    <p:embeddedFont>
      <p:font typeface="Manrope Medium"/>
      <p:regular r:id="rId17"/>
      <p:bold r:id="rId18"/>
    </p:embeddedFont>
    <p:embeddedFont>
      <p:font typeface="Fredoka One" panose="0200000000000000000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59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63d5176cb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63d5176cb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03bd6ff0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03bd6ff0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4a39488c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4a39488c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60b08467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60b08467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2746" flipH="1">
            <a:off x="-933328" y="3735320"/>
            <a:ext cx="2009281" cy="1746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356700" y="956325"/>
            <a:ext cx="5541000" cy="26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1356700" y="3850875"/>
            <a:ext cx="5541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1279250" y="1809525"/>
            <a:ext cx="6594300" cy="10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subTitle" idx="1"/>
          </p:nvPr>
        </p:nvSpPr>
        <p:spPr>
          <a:xfrm>
            <a:off x="1279238" y="3078738"/>
            <a:ext cx="6594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subTitle" idx="1"/>
          </p:nvPr>
        </p:nvSpPr>
        <p:spPr>
          <a:xfrm>
            <a:off x="5706501" y="16155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subTitle" idx="2"/>
          </p:nvPr>
        </p:nvSpPr>
        <p:spPr>
          <a:xfrm>
            <a:off x="5706488" y="19277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ubTitle" idx="3"/>
          </p:nvPr>
        </p:nvSpPr>
        <p:spPr>
          <a:xfrm>
            <a:off x="1884151" y="161552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subTitle" idx="4"/>
          </p:nvPr>
        </p:nvSpPr>
        <p:spPr>
          <a:xfrm>
            <a:off x="1884150" y="192770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type="subTitle" idx="5"/>
          </p:nvPr>
        </p:nvSpPr>
        <p:spPr>
          <a:xfrm>
            <a:off x="5706501" y="30641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type="subTitle" idx="6"/>
          </p:nvPr>
        </p:nvSpPr>
        <p:spPr>
          <a:xfrm>
            <a:off x="5706488" y="337635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subTitle" idx="7"/>
          </p:nvPr>
        </p:nvSpPr>
        <p:spPr>
          <a:xfrm>
            <a:off x="1884151" y="30641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type="subTitle" idx="8"/>
          </p:nvPr>
        </p:nvSpPr>
        <p:spPr>
          <a:xfrm>
            <a:off x="1884150" y="33763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title" idx="9" hasCustomPrompt="1"/>
          </p:nvPr>
        </p:nvSpPr>
        <p:spPr>
          <a:xfrm>
            <a:off x="844950" y="1776900"/>
            <a:ext cx="10392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type="title" idx="13" hasCustomPrompt="1"/>
          </p:nvPr>
        </p:nvSpPr>
        <p:spPr>
          <a:xfrm>
            <a:off x="4667300" y="1776900"/>
            <a:ext cx="10392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type="title" idx="14" hasCustomPrompt="1"/>
          </p:nvPr>
        </p:nvSpPr>
        <p:spPr>
          <a:xfrm>
            <a:off x="844950" y="3214975"/>
            <a:ext cx="10392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type="title" idx="15" hasCustomPrompt="1"/>
          </p:nvPr>
        </p:nvSpPr>
        <p:spPr>
          <a:xfrm>
            <a:off x="4667300" y="3214984"/>
            <a:ext cx="10392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type="subTitle" idx="1"/>
          </p:nvPr>
        </p:nvSpPr>
        <p:spPr>
          <a:xfrm>
            <a:off x="3180381" y="2094900"/>
            <a:ext cx="2783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type="subTitle" idx="2"/>
          </p:nvPr>
        </p:nvSpPr>
        <p:spPr>
          <a:xfrm>
            <a:off x="3180350" y="2407925"/>
            <a:ext cx="27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4"/>
          <p:cNvSpPr txBox="1"/>
          <p:nvPr>
            <p:ph type="subTitle" idx="3"/>
          </p:nvPr>
        </p:nvSpPr>
        <p:spPr>
          <a:xfrm>
            <a:off x="1391893" y="3722850"/>
            <a:ext cx="2783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type="subTitle" idx="4"/>
          </p:nvPr>
        </p:nvSpPr>
        <p:spPr>
          <a:xfrm>
            <a:off x="1391862" y="4035875"/>
            <a:ext cx="27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4"/>
          <p:cNvSpPr txBox="1"/>
          <p:nvPr>
            <p:ph type="subTitle" idx="5"/>
          </p:nvPr>
        </p:nvSpPr>
        <p:spPr>
          <a:xfrm>
            <a:off x="4968644" y="3722850"/>
            <a:ext cx="2783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type="subTitle" idx="6"/>
          </p:nvPr>
        </p:nvSpPr>
        <p:spPr>
          <a:xfrm>
            <a:off x="4968613" y="4035875"/>
            <a:ext cx="27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subTitle" idx="1"/>
          </p:nvPr>
        </p:nvSpPr>
        <p:spPr>
          <a:xfrm>
            <a:off x="3452900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type="subTitle" idx="2"/>
          </p:nvPr>
        </p:nvSpPr>
        <p:spPr>
          <a:xfrm>
            <a:off x="3452875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5"/>
          <p:cNvSpPr txBox="1"/>
          <p:nvPr>
            <p:ph type="subTitle" idx="3"/>
          </p:nvPr>
        </p:nvSpPr>
        <p:spPr>
          <a:xfrm>
            <a:off x="1034250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type="subTitle" idx="4"/>
          </p:nvPr>
        </p:nvSpPr>
        <p:spPr>
          <a:xfrm>
            <a:off x="1034225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5"/>
          <p:cNvSpPr txBox="1"/>
          <p:nvPr>
            <p:ph type="subTitle" idx="5"/>
          </p:nvPr>
        </p:nvSpPr>
        <p:spPr>
          <a:xfrm>
            <a:off x="5871625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type="subTitle" idx="6"/>
          </p:nvPr>
        </p:nvSpPr>
        <p:spPr>
          <a:xfrm>
            <a:off x="5871600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5"/>
          <p:cNvSpPr txBox="1"/>
          <p:nvPr>
            <p:ph type="subTitle" idx="7"/>
          </p:nvPr>
        </p:nvSpPr>
        <p:spPr>
          <a:xfrm>
            <a:off x="3452900" y="372285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subTitle" idx="8"/>
          </p:nvPr>
        </p:nvSpPr>
        <p:spPr>
          <a:xfrm>
            <a:off x="3452925" y="40358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15"/>
          <p:cNvSpPr txBox="1"/>
          <p:nvPr>
            <p:ph type="subTitle" idx="9"/>
          </p:nvPr>
        </p:nvSpPr>
        <p:spPr>
          <a:xfrm>
            <a:off x="1034250" y="372285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type="subTitle" idx="13"/>
          </p:nvPr>
        </p:nvSpPr>
        <p:spPr>
          <a:xfrm>
            <a:off x="1034225" y="40358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15"/>
          <p:cNvSpPr txBox="1"/>
          <p:nvPr>
            <p:ph type="subTitle" idx="14"/>
          </p:nvPr>
        </p:nvSpPr>
        <p:spPr>
          <a:xfrm>
            <a:off x="5871625" y="372285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type="subTitle" idx="15"/>
          </p:nvPr>
        </p:nvSpPr>
        <p:spPr>
          <a:xfrm>
            <a:off x="5871600" y="40358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subTitle" idx="1"/>
          </p:nvPr>
        </p:nvSpPr>
        <p:spPr>
          <a:xfrm>
            <a:off x="5929100" y="179935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type="subTitle" idx="2"/>
          </p:nvPr>
        </p:nvSpPr>
        <p:spPr>
          <a:xfrm>
            <a:off x="5929075" y="21123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6"/>
          <p:cNvSpPr txBox="1"/>
          <p:nvPr>
            <p:ph type="subTitle" idx="3"/>
          </p:nvPr>
        </p:nvSpPr>
        <p:spPr>
          <a:xfrm>
            <a:off x="2014600" y="179935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type="subTitle" idx="4"/>
          </p:nvPr>
        </p:nvSpPr>
        <p:spPr>
          <a:xfrm>
            <a:off x="2014575" y="21123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6"/>
          <p:cNvSpPr txBox="1"/>
          <p:nvPr>
            <p:ph type="subTitle" idx="5"/>
          </p:nvPr>
        </p:nvSpPr>
        <p:spPr>
          <a:xfrm>
            <a:off x="5929100" y="32419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subTitle" idx="6"/>
          </p:nvPr>
        </p:nvSpPr>
        <p:spPr>
          <a:xfrm>
            <a:off x="5929125" y="35550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6"/>
          <p:cNvSpPr txBox="1"/>
          <p:nvPr>
            <p:ph type="subTitle" idx="7"/>
          </p:nvPr>
        </p:nvSpPr>
        <p:spPr>
          <a:xfrm>
            <a:off x="2014600" y="32419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type="subTitle" idx="8"/>
          </p:nvPr>
        </p:nvSpPr>
        <p:spPr>
          <a:xfrm>
            <a:off x="2014575" y="35550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761488" y="3043669"/>
            <a:ext cx="56211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type="subTitle" idx="1"/>
          </p:nvPr>
        </p:nvSpPr>
        <p:spPr>
          <a:xfrm>
            <a:off x="1346250" y="1570375"/>
            <a:ext cx="6451500" cy="12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116450" y="1536050"/>
            <a:ext cx="49110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03" name="Google Shape;103;p18"/>
          <p:cNvSpPr txBox="1"/>
          <p:nvPr>
            <p:ph type="subTitle" idx="1"/>
          </p:nvPr>
        </p:nvSpPr>
        <p:spPr>
          <a:xfrm>
            <a:off x="2116450" y="2770050"/>
            <a:ext cx="4911000" cy="72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9"/>
          <p:cNvSpPr txBox="1"/>
          <p:nvPr>
            <p:ph type="subTitle" idx="1"/>
          </p:nvPr>
        </p:nvSpPr>
        <p:spPr>
          <a:xfrm>
            <a:off x="1942000" y="3022525"/>
            <a:ext cx="5260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type="subTitle" idx="2"/>
          </p:nvPr>
        </p:nvSpPr>
        <p:spPr>
          <a:xfrm>
            <a:off x="1942000" y="3344300"/>
            <a:ext cx="5260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9"/>
          <p:cNvSpPr txBox="1"/>
          <p:nvPr>
            <p:ph type="subTitle" idx="3"/>
          </p:nvPr>
        </p:nvSpPr>
        <p:spPr>
          <a:xfrm>
            <a:off x="1942000" y="1505950"/>
            <a:ext cx="5260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wdies"/>
              <a:buNone/>
              <a:defRPr sz="2600">
                <a:solidFill>
                  <a:schemeClr val="dk1"/>
                </a:solidFill>
                <a:latin typeface="Rowdies"/>
                <a:ea typeface="Rowdies"/>
                <a:cs typeface="Rowdies"/>
                <a:sym typeface="Rowdi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wdies"/>
              <a:buNone/>
              <a:defRPr sz="2600">
                <a:solidFill>
                  <a:schemeClr val="dk1"/>
                </a:solidFill>
                <a:latin typeface="Rowdies"/>
                <a:ea typeface="Rowdies"/>
                <a:cs typeface="Rowdies"/>
                <a:sym typeface="Rowdi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wdies"/>
              <a:buNone/>
              <a:defRPr sz="2600">
                <a:solidFill>
                  <a:schemeClr val="dk1"/>
                </a:solidFill>
                <a:latin typeface="Rowdies"/>
                <a:ea typeface="Rowdies"/>
                <a:cs typeface="Rowdies"/>
                <a:sym typeface="Rowdi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wdies"/>
              <a:buNone/>
              <a:defRPr sz="2600">
                <a:solidFill>
                  <a:schemeClr val="dk1"/>
                </a:solidFill>
                <a:latin typeface="Rowdies"/>
                <a:ea typeface="Rowdies"/>
                <a:cs typeface="Rowdies"/>
                <a:sym typeface="Rowdi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wdies"/>
              <a:buNone/>
              <a:defRPr sz="2600">
                <a:solidFill>
                  <a:schemeClr val="dk1"/>
                </a:solidFill>
                <a:latin typeface="Rowdies"/>
                <a:ea typeface="Rowdies"/>
                <a:cs typeface="Rowdies"/>
                <a:sym typeface="Rowdi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wdies"/>
              <a:buNone/>
              <a:defRPr sz="2600">
                <a:solidFill>
                  <a:schemeClr val="dk1"/>
                </a:solidFill>
                <a:latin typeface="Rowdies"/>
                <a:ea typeface="Rowdies"/>
                <a:cs typeface="Rowdies"/>
                <a:sym typeface="Rowdi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wdies"/>
              <a:buNone/>
              <a:defRPr sz="2600">
                <a:solidFill>
                  <a:schemeClr val="dk1"/>
                </a:solidFill>
                <a:latin typeface="Rowdies"/>
                <a:ea typeface="Rowdies"/>
                <a:cs typeface="Rowdies"/>
                <a:sym typeface="Rowdi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wdies"/>
              <a:buNone/>
              <a:defRPr sz="2600">
                <a:solidFill>
                  <a:schemeClr val="dk1"/>
                </a:solidFill>
                <a:latin typeface="Rowdies"/>
                <a:ea typeface="Rowdies"/>
                <a:cs typeface="Rowdies"/>
                <a:sym typeface="Rowdies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type="subTitle" idx="4"/>
          </p:nvPr>
        </p:nvSpPr>
        <p:spPr>
          <a:xfrm>
            <a:off x="1942000" y="1827725"/>
            <a:ext cx="5260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365800" y="2633750"/>
            <a:ext cx="441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0"/>
          <p:cNvSpPr txBox="1"/>
          <p:nvPr>
            <p:ph type="title" idx="2" hasCustomPrompt="1"/>
          </p:nvPr>
        </p:nvSpPr>
        <p:spPr>
          <a:xfrm>
            <a:off x="3960750" y="1538100"/>
            <a:ext cx="1222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20"/>
          <p:cNvSpPr txBox="1"/>
          <p:nvPr>
            <p:ph type="subTitle" idx="1"/>
          </p:nvPr>
        </p:nvSpPr>
        <p:spPr>
          <a:xfrm>
            <a:off x="2365800" y="3535525"/>
            <a:ext cx="44124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785900" y="2788450"/>
            <a:ext cx="4412400" cy="5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3558350" y="1500175"/>
            <a:ext cx="1222500" cy="7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3785900" y="3535525"/>
            <a:ext cx="44124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4696311" y="1001025"/>
            <a:ext cx="3510600" cy="21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type="subTitle" idx="1"/>
          </p:nvPr>
        </p:nvSpPr>
        <p:spPr>
          <a:xfrm>
            <a:off x="4696300" y="3198525"/>
            <a:ext cx="3510600" cy="10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090008" flipH="1">
            <a:off x="-834328" y="3838769"/>
            <a:ext cx="2386880" cy="2074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22"/>
          <p:cNvSpPr txBox="1"/>
          <p:nvPr>
            <p:ph type="subTitle" idx="1"/>
          </p:nvPr>
        </p:nvSpPr>
        <p:spPr>
          <a:xfrm>
            <a:off x="625023" y="3375200"/>
            <a:ext cx="1954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type="subTitle" idx="2"/>
          </p:nvPr>
        </p:nvSpPr>
        <p:spPr>
          <a:xfrm>
            <a:off x="625023" y="3732200"/>
            <a:ext cx="195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type="subTitle" idx="3"/>
          </p:nvPr>
        </p:nvSpPr>
        <p:spPr>
          <a:xfrm>
            <a:off x="6562077" y="3375200"/>
            <a:ext cx="1956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type="subTitle" idx="4"/>
          </p:nvPr>
        </p:nvSpPr>
        <p:spPr>
          <a:xfrm>
            <a:off x="6562077" y="3732200"/>
            <a:ext cx="195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type="subTitle" idx="5"/>
          </p:nvPr>
        </p:nvSpPr>
        <p:spPr>
          <a:xfrm>
            <a:off x="2606619" y="3375200"/>
            <a:ext cx="1954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type="subTitle" idx="6"/>
          </p:nvPr>
        </p:nvSpPr>
        <p:spPr>
          <a:xfrm>
            <a:off x="2606619" y="3732200"/>
            <a:ext cx="195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type="subTitle" idx="7"/>
          </p:nvPr>
        </p:nvSpPr>
        <p:spPr>
          <a:xfrm>
            <a:off x="4588215" y="3375200"/>
            <a:ext cx="1954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type="subTitle" idx="8"/>
          </p:nvPr>
        </p:nvSpPr>
        <p:spPr>
          <a:xfrm>
            <a:off x="4588215" y="3732200"/>
            <a:ext cx="195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type="title" hasCustomPrompt="1"/>
          </p:nvPr>
        </p:nvSpPr>
        <p:spPr>
          <a:xfrm>
            <a:off x="925323" y="2044975"/>
            <a:ext cx="13536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/>
          <p:nvPr>
            <p:ph type="title" idx="9" hasCustomPrompt="1"/>
          </p:nvPr>
        </p:nvSpPr>
        <p:spPr>
          <a:xfrm>
            <a:off x="2907369" y="2044975"/>
            <a:ext cx="13536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" name="Google Shape;132;p22"/>
          <p:cNvSpPr txBox="1"/>
          <p:nvPr>
            <p:ph type="title" idx="13" hasCustomPrompt="1"/>
          </p:nvPr>
        </p:nvSpPr>
        <p:spPr>
          <a:xfrm>
            <a:off x="4889415" y="2044975"/>
            <a:ext cx="13536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/>
          <p:nvPr>
            <p:ph type="title" idx="14" hasCustomPrompt="1"/>
          </p:nvPr>
        </p:nvSpPr>
        <p:spPr>
          <a:xfrm>
            <a:off x="6863727" y="2044975"/>
            <a:ext cx="13536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4" name="Google Shape;134;p22"/>
          <p:cNvSpPr txBox="1"/>
          <p:nvPr>
            <p:ph type="title" idx="15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4"/>
          <p:cNvSpPr txBox="1"/>
          <p:nvPr>
            <p:ph type="title" hasCustomPrompt="1"/>
          </p:nvPr>
        </p:nvSpPr>
        <p:spPr>
          <a:xfrm>
            <a:off x="2163457" y="2988538"/>
            <a:ext cx="4817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1" name="Google Shape;141;p24"/>
          <p:cNvSpPr txBox="1"/>
          <p:nvPr>
            <p:ph type="subTitle" idx="1"/>
          </p:nvPr>
        </p:nvSpPr>
        <p:spPr>
          <a:xfrm>
            <a:off x="2163457" y="3848938"/>
            <a:ext cx="4817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type="title" idx="2" hasCustomPrompt="1"/>
          </p:nvPr>
        </p:nvSpPr>
        <p:spPr>
          <a:xfrm>
            <a:off x="2163457" y="1147263"/>
            <a:ext cx="4817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3" name="Google Shape;143;p24"/>
          <p:cNvSpPr txBox="1"/>
          <p:nvPr>
            <p:ph type="subTitle" idx="3"/>
          </p:nvPr>
        </p:nvSpPr>
        <p:spPr>
          <a:xfrm>
            <a:off x="2163457" y="2007663"/>
            <a:ext cx="4817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803750" y="1494075"/>
            <a:ext cx="27159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type="subTitle" idx="1"/>
          </p:nvPr>
        </p:nvSpPr>
        <p:spPr>
          <a:xfrm>
            <a:off x="803750" y="2513625"/>
            <a:ext cx="29730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 flipH="1">
            <a:off x="5132125" y="1670000"/>
            <a:ext cx="31593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type="subTitle" idx="1"/>
          </p:nvPr>
        </p:nvSpPr>
        <p:spPr>
          <a:xfrm flipH="1">
            <a:off x="5132125" y="2337700"/>
            <a:ext cx="31593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132700" y="1642438"/>
            <a:ext cx="3513300" cy="6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4" name="Google Shape;154;p27"/>
          <p:cNvSpPr txBox="1"/>
          <p:nvPr>
            <p:ph type="subTitle" idx="1"/>
          </p:nvPr>
        </p:nvSpPr>
        <p:spPr>
          <a:xfrm>
            <a:off x="4132700" y="2324963"/>
            <a:ext cx="3513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8"/>
          <p:cNvSpPr txBox="1"/>
          <p:nvPr>
            <p:ph type="subTitle" idx="1"/>
          </p:nvPr>
        </p:nvSpPr>
        <p:spPr>
          <a:xfrm>
            <a:off x="4757387" y="3724750"/>
            <a:ext cx="2614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type="subTitle" idx="2"/>
          </p:nvPr>
        </p:nvSpPr>
        <p:spPr>
          <a:xfrm>
            <a:off x="4757363" y="4035875"/>
            <a:ext cx="26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type="subTitle" idx="3"/>
          </p:nvPr>
        </p:nvSpPr>
        <p:spPr>
          <a:xfrm>
            <a:off x="1772413" y="3724750"/>
            <a:ext cx="261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type="subTitle" idx="4"/>
          </p:nvPr>
        </p:nvSpPr>
        <p:spPr>
          <a:xfrm>
            <a:off x="1772663" y="4035875"/>
            <a:ext cx="26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2854650" y="772275"/>
            <a:ext cx="3434700" cy="6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type="subTitle" idx="1"/>
          </p:nvPr>
        </p:nvSpPr>
        <p:spPr>
          <a:xfrm>
            <a:off x="2854650" y="1552850"/>
            <a:ext cx="3434700" cy="11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/>
        </p:nvSpPr>
        <p:spPr>
          <a:xfrm>
            <a:off x="3014550" y="3507075"/>
            <a:ext cx="311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it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/>
          <p:nvPr/>
        </p:nvSpPr>
        <p:spPr>
          <a:xfrm>
            <a:off x="238650" y="1093000"/>
            <a:ext cx="8666700" cy="2957400"/>
          </a:xfrm>
          <a:prstGeom prst="roundRect">
            <a:avLst>
              <a:gd name="adj" fmla="val 22980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699982" flipH="1">
            <a:off x="-982775" y="1171017"/>
            <a:ext cx="2386878" cy="2074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1"/>
          </p:nvPr>
        </p:nvSpPr>
        <p:spPr>
          <a:xfrm>
            <a:off x="1337084" y="2683375"/>
            <a:ext cx="2786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2"/>
          </p:nvPr>
        </p:nvSpPr>
        <p:spPr>
          <a:xfrm>
            <a:off x="1337050" y="3040375"/>
            <a:ext cx="27864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3"/>
          </p:nvPr>
        </p:nvSpPr>
        <p:spPr>
          <a:xfrm>
            <a:off x="5020609" y="2683375"/>
            <a:ext cx="2786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4"/>
          </p:nvPr>
        </p:nvSpPr>
        <p:spPr>
          <a:xfrm>
            <a:off x="5020575" y="3040375"/>
            <a:ext cx="27864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9124021">
            <a:off x="7554650" y="1181349"/>
            <a:ext cx="2022748" cy="175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38650" y="201300"/>
            <a:ext cx="8666700" cy="4740900"/>
          </a:xfrm>
          <a:prstGeom prst="roundRect">
            <a:avLst>
              <a:gd name="adj" fmla="val 10376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7"/>
          <p:cNvSpPr txBox="1"/>
          <p:nvPr>
            <p:ph type="body" idx="1"/>
          </p:nvPr>
        </p:nvSpPr>
        <p:spPr>
          <a:xfrm>
            <a:off x="2094750" y="1809738"/>
            <a:ext cx="49545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1414500" y="1090213"/>
            <a:ext cx="63150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21100" y="1806600"/>
            <a:ext cx="7902000" cy="15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980975" y="1736300"/>
            <a:ext cx="5181900" cy="4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1980975" y="2259450"/>
            <a:ext cx="51819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body" idx="1"/>
          </p:nvPr>
        </p:nvSpPr>
        <p:spPr>
          <a:xfrm>
            <a:off x="3915350" y="697150"/>
            <a:ext cx="4548600" cy="16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400" b="1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Char char="●"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Char char="○"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Char char="■"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Char char="●"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Char char="○"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Char char="■"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Char char="●"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Char char="○"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Char char="■"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2591435" y="1800225"/>
            <a:ext cx="4304030" cy="1237615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35"/>
          <p:cNvSpPr txBox="1"/>
          <p:nvPr>
            <p:ph type="ctrTitle"/>
          </p:nvPr>
        </p:nvSpPr>
        <p:spPr>
          <a:xfrm>
            <a:off x="1356995" y="635"/>
            <a:ext cx="7195820" cy="1885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5000" b="1">
                <a:latin typeface="Manrope"/>
                <a:ea typeface="Manrope"/>
                <a:cs typeface="Manrope"/>
                <a:sym typeface="Manrope"/>
              </a:rPr>
              <a:t>SOME FUNCTIONS IN</a:t>
            </a:r>
            <a:r>
              <a:rPr lang="en-IN" altLang="en-GB" sz="6500" b="1">
                <a:latin typeface="Manrope"/>
                <a:ea typeface="Manrope"/>
                <a:cs typeface="Manrope"/>
                <a:sym typeface="Manrope"/>
              </a:rPr>
              <a:t>     </a:t>
            </a:r>
            <a:endParaRPr sz="4500"/>
          </a:p>
        </p:txBody>
      </p:sp>
      <p:sp>
        <p:nvSpPr>
          <p:cNvPr id="183" name="Google Shape;183;p35"/>
          <p:cNvSpPr txBox="1"/>
          <p:nvPr>
            <p:ph type="subTitle" idx="1"/>
          </p:nvPr>
        </p:nvSpPr>
        <p:spPr>
          <a:xfrm>
            <a:off x="769620" y="3851275"/>
            <a:ext cx="8190865" cy="336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Submitted By-Adivya Jain                                                  Submitted To-Prof. Mahesh Parmar</a:t>
            </a:r>
            <a:endParaRPr lang="en-IN" altLang="en-GB"/>
          </a:p>
        </p:txBody>
      </p:sp>
      <p:sp>
        <p:nvSpPr>
          <p:cNvPr id="1" name="Text Box 0"/>
          <p:cNvSpPr txBox="1"/>
          <p:nvPr/>
        </p:nvSpPr>
        <p:spPr>
          <a:xfrm>
            <a:off x="3338195" y="2027555"/>
            <a:ext cx="291528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500"/>
              <a:t>PANDAS</a:t>
            </a:r>
            <a:endParaRPr lang="en-IN" altLang="en-US" sz="4500"/>
          </a:p>
        </p:txBody>
      </p:sp>
      <p:sp>
        <p:nvSpPr>
          <p:cNvPr id="2" name="Text Box 1"/>
          <p:cNvSpPr txBox="1"/>
          <p:nvPr/>
        </p:nvSpPr>
        <p:spPr>
          <a:xfrm>
            <a:off x="2794635" y="3251200"/>
            <a:ext cx="3717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NEC Emerging Technologies In CS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/>
        </p:nvSpPr>
        <p:spPr>
          <a:xfrm>
            <a:off x="245110" y="1092835"/>
            <a:ext cx="8666480" cy="3799205"/>
          </a:xfrm>
          <a:prstGeom prst="roundRect">
            <a:avLst>
              <a:gd name="adj" fmla="val 22980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38"/>
          <p:cNvSpPr/>
          <p:nvPr/>
        </p:nvSpPr>
        <p:spPr>
          <a:xfrm>
            <a:off x="1943100" y="1606800"/>
            <a:ext cx="5257800" cy="694800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1980975" y="1736300"/>
            <a:ext cx="5181900" cy="4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PANDAS</a:t>
            </a:r>
            <a:endParaRPr lang="en-IN" altLang="en-GB"/>
          </a:p>
        </p:txBody>
      </p:sp>
      <p:sp>
        <p:nvSpPr>
          <p:cNvPr id="226" name="Google Shape;226;p38"/>
          <p:cNvSpPr txBox="1"/>
          <p:nvPr>
            <p:ph type="subTitle" idx="1"/>
          </p:nvPr>
        </p:nvSpPr>
        <p:spPr>
          <a:xfrm>
            <a:off x="1981200" y="2259330"/>
            <a:ext cx="5264785" cy="123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</a:t>
            </a:r>
            <a:r>
              <a:rPr lang="en-GB"/>
              <a:t>andas is a fast, powerful, flexible and easy to use open source data analysis and manipulation tool,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built on top of the Python programming language.</a:t>
            </a:r>
            <a:endParaRPr lang="en-GB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208020" y="3494405"/>
            <a:ext cx="2581910" cy="115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/>
          <p:nvPr/>
        </p:nvSpPr>
        <p:spPr>
          <a:xfrm>
            <a:off x="635000" y="452120"/>
            <a:ext cx="8270240" cy="4161155"/>
          </a:xfrm>
          <a:prstGeom prst="roundRect">
            <a:avLst>
              <a:gd name="adj" fmla="val 22980"/>
            </a:avLst>
          </a:prstGeom>
          <a:solidFill>
            <a:schemeClr val="dk2"/>
          </a:solidFill>
          <a:ln>
            <a:noFill/>
          </a:ln>
          <a:effectLst>
            <a:outerShdw blurRad="57150" dist="38100" dir="133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9"/>
          <p:cNvSpPr/>
          <p:nvPr/>
        </p:nvSpPr>
        <p:spPr>
          <a:xfrm>
            <a:off x="2521395" y="811490"/>
            <a:ext cx="4836000" cy="706800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9"/>
          <p:cNvSpPr/>
          <p:nvPr/>
        </p:nvSpPr>
        <p:spPr>
          <a:xfrm>
            <a:off x="890030" y="630740"/>
            <a:ext cx="1019400" cy="1019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2863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39"/>
          <p:cNvSpPr txBox="1"/>
          <p:nvPr>
            <p:ph type="title" idx="2"/>
          </p:nvPr>
        </p:nvSpPr>
        <p:spPr>
          <a:xfrm>
            <a:off x="788480" y="762940"/>
            <a:ext cx="1222500" cy="7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1" name="Text Box 20"/>
          <p:cNvSpPr txBox="1"/>
          <p:nvPr/>
        </p:nvSpPr>
        <p:spPr>
          <a:xfrm>
            <a:off x="2780030" y="931545"/>
            <a:ext cx="4264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sym typeface="+mn-ea"/>
              </a:rPr>
              <a:t>Pandas First Steps: </a:t>
            </a:r>
            <a:r>
              <a:rPr lang="en-US" b="1" dirty="0" smtClean="0">
                <a:solidFill>
                  <a:srgbClr val="FF0000"/>
                </a:solidFill>
                <a:sym typeface="+mn-ea"/>
              </a:rPr>
              <a:t>install</a:t>
            </a:r>
            <a:r>
              <a:rPr lang="en-US" b="1" dirty="0" smtClean="0">
                <a:sym typeface="+mn-ea"/>
              </a:rPr>
              <a:t> </a:t>
            </a:r>
            <a:r>
              <a:rPr lang="en-US" b="1" dirty="0">
                <a:sym typeface="+mn-ea"/>
              </a:rPr>
              <a:t>and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import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525905" y="1801495"/>
            <a:ext cx="4760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ym typeface="+mn-ea"/>
              </a:rPr>
              <a:t>Pandas is an easy package to install. Open up your terminal program </a:t>
            </a:r>
            <a:r>
              <a:rPr lang="en-US" dirty="0" smtClean="0">
                <a:sym typeface="+mn-ea"/>
              </a:rPr>
              <a:t>(shell or </a:t>
            </a:r>
            <a:r>
              <a:rPr lang="en-US" dirty="0" err="1" smtClean="0">
                <a:sym typeface="+mn-ea"/>
              </a:rPr>
              <a:t>cmd</a:t>
            </a:r>
            <a:r>
              <a:rPr lang="en-US" dirty="0" smtClean="0">
                <a:sym typeface="+mn-ea"/>
              </a:rPr>
              <a:t>) </a:t>
            </a:r>
            <a:r>
              <a:rPr lang="en-US" dirty="0">
                <a:sym typeface="+mn-ea"/>
              </a:rPr>
              <a:t>and install it using either of the following commands</a:t>
            </a:r>
            <a:r>
              <a:rPr lang="en-US" dirty="0" smtClean="0">
                <a:sym typeface="+mn-ea"/>
              </a:rPr>
              <a:t>:</a:t>
            </a:r>
            <a:endParaRPr lang="en-US" dirty="0" smtClean="0"/>
          </a:p>
          <a:p>
            <a:endParaRPr lang="en-US"/>
          </a:p>
        </p:txBody>
      </p:sp>
      <p:sp>
        <p:nvSpPr>
          <p:cNvPr id="23" name="Rectangle 4"/>
          <p:cNvSpPr/>
          <p:nvPr/>
        </p:nvSpPr>
        <p:spPr>
          <a:xfrm>
            <a:off x="3811905" y="2434590"/>
            <a:ext cx="4794250" cy="1014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525905" y="3611245"/>
            <a:ext cx="5074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 smtClean="0">
                <a:sym typeface="+mn-ea"/>
              </a:rPr>
              <a:t>To </a:t>
            </a:r>
            <a:r>
              <a:rPr lang="en-US" dirty="0">
                <a:sym typeface="+mn-ea"/>
              </a:rPr>
              <a:t>import pandas we usually import it with a shorter name since it's used so much</a:t>
            </a:r>
            <a:r>
              <a:rPr lang="en-US" dirty="0" smtClean="0">
                <a:sym typeface="+mn-ea"/>
              </a:rPr>
              <a:t>:</a:t>
            </a:r>
            <a:endParaRPr lang="en-US"/>
          </a:p>
        </p:txBody>
      </p:sp>
      <p:sp>
        <p:nvSpPr>
          <p:cNvPr id="25" name="Rectangle 9"/>
          <p:cNvSpPr/>
          <p:nvPr/>
        </p:nvSpPr>
        <p:spPr>
          <a:xfrm>
            <a:off x="4423826" y="4033048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/>
          <p:nvPr/>
        </p:nvSpPr>
        <p:spPr>
          <a:xfrm>
            <a:off x="713740" y="1733550"/>
            <a:ext cx="7856855" cy="2431415"/>
          </a:xfrm>
          <a:prstGeom prst="roundRect">
            <a:avLst>
              <a:gd name="adj" fmla="val 7883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36"/>
          <p:cNvSpPr/>
          <p:nvPr/>
        </p:nvSpPr>
        <p:spPr>
          <a:xfrm>
            <a:off x="451800" y="383950"/>
            <a:ext cx="8240400" cy="694800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PANDAS FUNCTIONS</a:t>
            </a:r>
            <a:endParaRPr lang="en-IN" altLang="en-GB"/>
          </a:p>
        </p:txBody>
      </p:sp>
      <p:sp>
        <p:nvSpPr>
          <p:cNvPr id="194" name="Google Shape;194;p36"/>
          <p:cNvSpPr txBox="1"/>
          <p:nvPr/>
        </p:nvSpPr>
        <p:spPr>
          <a:xfrm>
            <a:off x="783750" y="4164975"/>
            <a:ext cx="3277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4193850" y="4164975"/>
            <a:ext cx="41664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91590" y="1892300"/>
            <a:ext cx="1670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1)    Read_csv( )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367790" y="2630170"/>
            <a:ext cx="59582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first function to mention is read_csv</a:t>
            </a:r>
            <a:r>
              <a:rPr lang="en-IN" altLang="en-US"/>
              <a:t>() </a:t>
            </a:r>
            <a:r>
              <a:rPr lang="en-US"/>
              <a:t>. The function </a:t>
            </a:r>
            <a:r>
              <a:rPr lang="en-IN" altLang="en-US"/>
              <a:t>is</a:t>
            </a:r>
            <a:r>
              <a:rPr lang="en-US"/>
              <a:t> self-explanatory already. They are used to read a CSV to a pandas DataFrame format.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443990" y="2261235"/>
            <a:ext cx="51911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cars_data = pd.read_csv("/content/drive/MyDrive/Toyota.csv")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89" name="Google Shape;189;p36"/>
          <p:cNvSpPr/>
          <p:nvPr/>
        </p:nvSpPr>
        <p:spPr>
          <a:xfrm>
            <a:off x="577850" y="1165225"/>
            <a:ext cx="7856855" cy="650240"/>
          </a:xfrm>
          <a:prstGeom prst="roundRect">
            <a:avLst>
              <a:gd name="adj" fmla="val 7883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>
                <a:sym typeface="+mn-ea"/>
              </a:rPr>
              <a:t>       </a:t>
            </a:r>
            <a:endParaRPr lang="en-IN" altLang="en-US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>
                <a:sym typeface="+mn-ea"/>
              </a:rPr>
              <a:t>       </a:t>
            </a:r>
            <a:endParaRPr lang="en-IN" altLang="en-US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>
                <a:sym typeface="+mn-ea"/>
              </a:rPr>
              <a:t>          </a:t>
            </a:r>
          </a:p>
        </p:txBody>
      </p:sp>
      <p:sp>
        <p:nvSpPr>
          <p:cNvPr id="190" name="Google Shape;190;p36"/>
          <p:cNvSpPr/>
          <p:nvPr/>
        </p:nvSpPr>
        <p:spPr>
          <a:xfrm>
            <a:off x="451800" y="383950"/>
            <a:ext cx="8240400" cy="694800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6"/>
          <p:cNvSpPr txBox="1"/>
          <p:nvPr/>
        </p:nvSpPr>
        <p:spPr>
          <a:xfrm>
            <a:off x="1019810" y="384175"/>
            <a:ext cx="7414895" cy="5594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HEAD()</a:t>
            </a:r>
            <a:endParaRPr lang="en-IN" altLang="en-GB"/>
          </a:p>
        </p:txBody>
      </p:sp>
      <p:sp>
        <p:nvSpPr>
          <p:cNvPr id="194" name="Google Shape;194;p36"/>
          <p:cNvSpPr txBox="1"/>
          <p:nvPr/>
        </p:nvSpPr>
        <p:spPr>
          <a:xfrm>
            <a:off x="783750" y="4164975"/>
            <a:ext cx="3277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4193850" y="4164975"/>
            <a:ext cx="41664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93520" y="1119505"/>
            <a:ext cx="59582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 is also common to use .head() function after read_csv to see the data frame. By default, it shows the first 5 rows of the DataFrame.</a:t>
            </a:r>
            <a:r>
              <a:rPr lang="en-IN" altLang="en-US"/>
              <a:t>  cars_data.head(</a:t>
            </a:r>
            <a:r>
              <a:rPr lang="en-US" altLang="en-US"/>
              <a:t>6).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29640" y="1641475"/>
            <a:ext cx="754824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/>
              <a:t>Price	Age	KM	FuelType	HP	MetColor	Automatic	CC	Doors	Weight</a:t>
            </a:r>
            <a:endParaRPr lang="en-US"/>
          </a:p>
          <a:p>
            <a:r>
              <a:rPr lang="en-US"/>
              <a:t>0	13500	23.0	46986	Diesel	90	1.0	0	2000	three	1165</a:t>
            </a:r>
            <a:endParaRPr lang="en-US"/>
          </a:p>
          <a:p>
            <a:r>
              <a:rPr lang="en-US"/>
              <a:t>1	13750	23.0	72937	Diesel	90	1.0	0	2000	3	1165</a:t>
            </a:r>
            <a:endParaRPr lang="en-US"/>
          </a:p>
          <a:p>
            <a:r>
              <a:rPr lang="en-US"/>
              <a:t>2	13950	24.0	41711	Diesel	90	NaN	0	2000	3	1165</a:t>
            </a:r>
            <a:endParaRPr lang="en-US"/>
          </a:p>
          <a:p>
            <a:r>
              <a:rPr lang="en-US"/>
              <a:t>3	14950	26.0	48000	Diesel	90	0.0	0	2000	3	1165</a:t>
            </a:r>
            <a:endParaRPr lang="en-US"/>
          </a:p>
          <a:p>
            <a:r>
              <a:rPr lang="en-US"/>
              <a:t>4	13750	30.0	38500	Diesel	90	0.0	0	2000	3	1170</a:t>
            </a:r>
            <a:endParaRPr lang="en-US"/>
          </a:p>
          <a:p>
            <a:r>
              <a:rPr lang="en-US"/>
              <a:t>5	12950	32.0	61000	Diesel	90	0.0	0	2000	3	1170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89" name="Google Shape;189;p36"/>
          <p:cNvSpPr/>
          <p:nvPr/>
        </p:nvSpPr>
        <p:spPr>
          <a:xfrm>
            <a:off x="713740" y="1615440"/>
            <a:ext cx="7856855" cy="2994025"/>
          </a:xfrm>
          <a:prstGeom prst="roundRect">
            <a:avLst>
              <a:gd name="adj" fmla="val 7883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</a:t>
            </a:r>
            <a:endParaRPr lang="en-US"/>
          </a:p>
        </p:txBody>
      </p:sp>
      <p:sp>
        <p:nvSpPr>
          <p:cNvPr id="190" name="Google Shape;190;p36"/>
          <p:cNvSpPr/>
          <p:nvPr/>
        </p:nvSpPr>
        <p:spPr>
          <a:xfrm>
            <a:off x="451485" y="350520"/>
            <a:ext cx="8240395" cy="728345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6"/>
          <p:cNvSpPr txBox="1"/>
          <p:nvPr/>
        </p:nvSpPr>
        <p:spPr>
          <a:xfrm>
            <a:off x="748030" y="544830"/>
            <a:ext cx="7901940" cy="600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/>
              <a:t>at();iat();loc()</a:t>
            </a:r>
            <a:endParaRPr lang="en-US" altLang="en-IN"/>
          </a:p>
        </p:txBody>
      </p:sp>
      <p:sp>
        <p:nvSpPr>
          <p:cNvPr id="194" name="Google Shape;194;p36"/>
          <p:cNvSpPr txBox="1"/>
          <p:nvPr/>
        </p:nvSpPr>
        <p:spPr>
          <a:xfrm>
            <a:off x="783590" y="4143375"/>
            <a:ext cx="3277235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4193540" y="4143375"/>
            <a:ext cx="4166235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91590" y="1892300"/>
            <a:ext cx="51212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cars_data.at[4,'FuelType']</a:t>
            </a:r>
            <a:r>
              <a:rPr lang="en-US" altLang="en-IN"/>
              <a:t>      ## </a:t>
            </a:r>
            <a:r>
              <a:rPr lang="en-US">
                <a:sym typeface="+mn-ea"/>
              </a:rPr>
              <a:t> Diesel</a:t>
            </a:r>
            <a:endParaRPr lang="en-US">
              <a:sym typeface="+mn-ea"/>
            </a:endParaRPr>
          </a:p>
          <a:p>
            <a:r>
              <a:rPr lang="en-US"/>
              <a:t>    cars_data.iat[5,7]                    ## 2000</a:t>
            </a:r>
            <a:endParaRPr lang="en-US"/>
          </a:p>
          <a:p>
            <a:r>
              <a:rPr lang="en-US"/>
              <a:t>   </a:t>
            </a:r>
            <a:endParaRPr lang="en-US"/>
          </a:p>
          <a:p>
            <a:r>
              <a:rPr lang="en-US"/>
              <a:t>cars_data.loc[2:4,"FuelType"]</a:t>
            </a:r>
            <a:endParaRPr lang="en-US"/>
          </a:p>
          <a:p>
            <a:r>
              <a:rPr lang="en-US"/>
              <a:t>2    Diesel</a:t>
            </a:r>
            <a:endParaRPr lang="en-US"/>
          </a:p>
          <a:p>
            <a:r>
              <a:rPr lang="en-US"/>
              <a:t>3    Diesel</a:t>
            </a:r>
            <a:endParaRPr lang="en-US"/>
          </a:p>
          <a:p>
            <a:r>
              <a:rPr lang="en-US"/>
              <a:t>4    Diesel</a:t>
            </a:r>
            <a:endParaRPr lang="en-US"/>
          </a:p>
          <a:p>
            <a:endParaRPr lang="en-US" altLang="en-IN"/>
          </a:p>
        </p:txBody>
      </p:sp>
      <p:sp>
        <p:nvSpPr>
          <p:cNvPr id="4" name="Text Box 3"/>
          <p:cNvSpPr txBox="1"/>
          <p:nvPr/>
        </p:nvSpPr>
        <p:spPr>
          <a:xfrm>
            <a:off x="1592580" y="3707130"/>
            <a:ext cx="59582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at()-Access a single value for a row/column label pair.</a:t>
            </a:r>
            <a:endParaRPr lang="en-US"/>
          </a:p>
          <a:p>
            <a:r>
              <a:rPr lang="en-US"/>
              <a:t>iat()-Access a single value by integer position.</a:t>
            </a:r>
            <a:endParaRPr lang="en-US"/>
          </a:p>
          <a:p>
            <a:r>
              <a:rPr lang="en-US"/>
              <a:t>loc()-Access a group of rows by label(s).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89" name="Google Shape;189;p36"/>
          <p:cNvSpPr/>
          <p:nvPr/>
        </p:nvSpPr>
        <p:spPr>
          <a:xfrm>
            <a:off x="713740" y="1615440"/>
            <a:ext cx="7856855" cy="2994025"/>
          </a:xfrm>
          <a:prstGeom prst="roundRect">
            <a:avLst>
              <a:gd name="adj" fmla="val 7883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cars_data['Price'].max()       ## 32500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cars_data[‘Price’].min()        ##</a:t>
            </a:r>
            <a:endParaRPr lang="en-US"/>
          </a:p>
        </p:txBody>
      </p:sp>
      <p:sp>
        <p:nvSpPr>
          <p:cNvPr id="190" name="Google Shape;190;p36"/>
          <p:cNvSpPr/>
          <p:nvPr/>
        </p:nvSpPr>
        <p:spPr>
          <a:xfrm>
            <a:off x="451485" y="480695"/>
            <a:ext cx="8240395" cy="728345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6"/>
          <p:cNvSpPr txBox="1"/>
          <p:nvPr/>
        </p:nvSpPr>
        <p:spPr>
          <a:xfrm>
            <a:off x="748030" y="544830"/>
            <a:ext cx="7901940" cy="600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/>
              <a:t>max();min();mean()</a:t>
            </a:r>
            <a:endParaRPr lang="en-US" altLang="en-IN"/>
          </a:p>
        </p:txBody>
      </p:sp>
      <p:sp>
        <p:nvSpPr>
          <p:cNvPr id="194" name="Google Shape;194;p36"/>
          <p:cNvSpPr txBox="1"/>
          <p:nvPr/>
        </p:nvSpPr>
        <p:spPr>
          <a:xfrm>
            <a:off x="783590" y="4143375"/>
            <a:ext cx="3277235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4193540" y="4143375"/>
            <a:ext cx="4166235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1590" y="1892300"/>
            <a:ext cx="5121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/>
              <a:t>cars_data['Price'].mean()     ## 10730.824512534818</a:t>
            </a:r>
            <a:endParaRPr lang="en-US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89" name="Google Shape;189;p36"/>
          <p:cNvSpPr/>
          <p:nvPr/>
        </p:nvSpPr>
        <p:spPr>
          <a:xfrm>
            <a:off x="713740" y="1615440"/>
            <a:ext cx="7856855" cy="2994025"/>
          </a:xfrm>
          <a:prstGeom prst="roundRect">
            <a:avLst>
              <a:gd name="adj" fmla="val 7883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int64      4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/>
              <a:t>         </a:t>
            </a:r>
            <a:r>
              <a:rPr lang="en-US"/>
              <a:t>object     4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/>
              <a:t>         </a:t>
            </a:r>
            <a:r>
              <a:rPr lang="en-US"/>
              <a:t>float64    2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/>
              <a:t>        </a:t>
            </a:r>
            <a:r>
              <a:rPr lang="en-US"/>
              <a:t>dtype: int64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a Series containing counts of unique values. The resulting object will be in descending order so that the first element is the most frequently-occurring element.</a:t>
            </a:r>
            <a:endParaRPr lang="en-US"/>
          </a:p>
        </p:txBody>
      </p:sp>
      <p:sp>
        <p:nvSpPr>
          <p:cNvPr id="190" name="Google Shape;190;p36"/>
          <p:cNvSpPr/>
          <p:nvPr/>
        </p:nvSpPr>
        <p:spPr>
          <a:xfrm>
            <a:off x="451485" y="480695"/>
            <a:ext cx="8240395" cy="728345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36"/>
          <p:cNvSpPr txBox="1"/>
          <p:nvPr/>
        </p:nvSpPr>
        <p:spPr>
          <a:xfrm>
            <a:off x="748030" y="544830"/>
            <a:ext cx="7901940" cy="600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nrope"/>
              <a:buNone/>
              <a:defRPr sz="3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/>
              <a:t>value_counts()</a:t>
            </a:r>
            <a:endParaRPr lang="en-US" altLang="en-IN"/>
          </a:p>
        </p:txBody>
      </p:sp>
      <p:sp>
        <p:nvSpPr>
          <p:cNvPr id="194" name="Google Shape;194;p36"/>
          <p:cNvSpPr txBox="1"/>
          <p:nvPr/>
        </p:nvSpPr>
        <p:spPr>
          <a:xfrm>
            <a:off x="783590" y="4143375"/>
            <a:ext cx="3277235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4193540" y="4143375"/>
            <a:ext cx="4166235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1590" y="1892300"/>
            <a:ext cx="5121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/>
              <a:t>cars_data.dtypes.value_counts()</a:t>
            </a:r>
            <a:endParaRPr lang="en-US" alt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/>
          <p:nvPr/>
        </p:nvSpPr>
        <p:spPr>
          <a:xfrm>
            <a:off x="451800" y="383950"/>
            <a:ext cx="8240400" cy="694800"/>
          </a:xfrm>
          <a:prstGeom prst="roundRect">
            <a:avLst>
              <a:gd name="adj" fmla="val 50000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37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shape</a:t>
            </a:r>
            <a:endParaRPr lang="en-IN" altLang="en-GB"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8508620">
            <a:off x="6957870" y="4170013"/>
            <a:ext cx="1550533" cy="23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/>
          <p:nvPr/>
        </p:nvSpPr>
        <p:spPr>
          <a:xfrm>
            <a:off x="511810" y="1385570"/>
            <a:ext cx="7856855" cy="2994025"/>
          </a:xfrm>
          <a:prstGeom prst="roundRect">
            <a:avLst>
              <a:gd name="adj" fmla="val 7883"/>
            </a:avLst>
          </a:prstGeom>
          <a:solidFill>
            <a:srgbClr val="E2E2E2"/>
          </a:solidFill>
          <a:ln>
            <a:noFill/>
          </a:ln>
          <a:effectLst>
            <a:outerShdw blurRad="57150" dist="19050" dir="153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/>
              <a:t>S</a:t>
            </a:r>
            <a:r>
              <a:rPr lang="en-US"/>
              <a:t>hape attribute in Pandas enables us to obtain the shape of a DataFrame. For example, if a DataFrame has a shape of (80, 10) , this implies that the DataFrame is made up of 80 rows and 10 columns of data.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39470" y="1740535"/>
            <a:ext cx="6819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cars_data.shape</a:t>
            </a:r>
            <a:r>
              <a:rPr lang="en-IN" altLang="en-US"/>
              <a:t>      ##  (1436, 10)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l About Magnetism for Pre-K by Slidesgo">
  <a:themeElements>
    <a:clrScheme name="Simple Light">
      <a:dk1>
        <a:srgbClr val="000000"/>
      </a:dk1>
      <a:lt1>
        <a:srgbClr val="E2E2E2"/>
      </a:lt1>
      <a:dk2>
        <a:srgbClr val="FFFFFF"/>
      </a:dk2>
      <a:lt2>
        <a:srgbClr val="E22727"/>
      </a:lt2>
      <a:accent1>
        <a:srgbClr val="3261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2509</Words>
  <Application>WPS Presentation</Application>
  <PresentationFormat/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SimSun</vt:lpstr>
      <vt:lpstr>Wingdings</vt:lpstr>
      <vt:lpstr>Arial</vt:lpstr>
      <vt:lpstr>Manrope</vt:lpstr>
      <vt:lpstr>Manrope Medium</vt:lpstr>
      <vt:lpstr>Crimson Text</vt:lpstr>
      <vt:lpstr>Segoe Print</vt:lpstr>
      <vt:lpstr>Fredoka One</vt:lpstr>
      <vt:lpstr>Rowdies</vt:lpstr>
      <vt:lpstr>Josefin Sans</vt:lpstr>
      <vt:lpstr>Proxima Nova Semibold</vt:lpstr>
      <vt:lpstr>Proxima Nova</vt:lpstr>
      <vt:lpstr>Manrope SemiBold</vt:lpstr>
      <vt:lpstr>Microsoft YaHei</vt:lpstr>
      <vt:lpstr>Arial Unicode MS</vt:lpstr>
      <vt:lpstr>Calibri</vt:lpstr>
      <vt:lpstr>Amatic SC</vt:lpstr>
      <vt:lpstr>Roboto Medium</vt:lpstr>
      <vt:lpstr>Wide Latin</vt:lpstr>
      <vt:lpstr>Courier New</vt:lpstr>
      <vt:lpstr>All About Magnetism for Pre-K by Slidesgo</vt:lpstr>
      <vt:lpstr>ALL ABOUT MAGNETISM  FOR PRE-K</vt:lpstr>
      <vt:lpstr>THE MAGNETISM</vt:lpstr>
      <vt:lpstr>01</vt:lpstr>
      <vt:lpstr>CONTENTS OF THIS TEMPLATE</vt:lpstr>
      <vt:lpstr>PANDAS FUNCTIONS</vt:lpstr>
      <vt:lpstr>PANDAS FUNCTIONS</vt:lpstr>
      <vt:lpstr>PowerPoint 演示文稿</vt:lpstr>
      <vt:lpstr>PowerPoint 演示文稿</vt:lpstr>
      <vt:lpstr>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MAGNETISM  FOR PRE-K</dc:title>
  <dc:creator/>
  <cp:lastModifiedBy>Lenovo</cp:lastModifiedBy>
  <cp:revision>16</cp:revision>
  <dcterms:created xsi:type="dcterms:W3CDTF">2022-11-16T03:57:00Z</dcterms:created>
  <dcterms:modified xsi:type="dcterms:W3CDTF">2022-11-16T11:36:02Z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353EF433A862488D888EEF0F6186BEA2</vt:lpwstr>
  </property>
  <property fmtid="{D5CDD505-2E9C-101B-9397-08002B2CF9AE}" pid="3" name="KSOProductBuildVer">
    <vt:lpwstr>1033-11.2.0.11380</vt:lpwstr>
  </property>
</Properties>
</file>