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0d93ced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c0d93ced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c0d93ced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c0d93ced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0d93ced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0d93ced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1745b8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1745b8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2b6b10cb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2b6b10cb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c0d93c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c0d93c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c0f3fd54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c0f3fd54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0d93ce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0d93ce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0d93ce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0d93ce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0d93ce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0d93ce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c0d93ce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c0d93ce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c0d93ce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c0d93ce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0d93ced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0d93ced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247700" y="1111125"/>
            <a:ext cx="6648600" cy="1360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200">
                <a:latin typeface="Arial"/>
                <a:ea typeface="Arial"/>
                <a:cs typeface="Arial"/>
                <a:sym typeface="Arial"/>
              </a:rPr>
              <a:t>Million Song Dataset </a:t>
            </a:r>
            <a:endParaRPr b="1" sz="3200">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n" sz="3200">
                <a:latin typeface="Arial"/>
                <a:ea typeface="Arial"/>
                <a:cs typeface="Arial"/>
                <a:sym typeface="Arial"/>
              </a:rPr>
              <a:t>Music Recommendation System</a:t>
            </a:r>
            <a:endParaRPr sz="3200">
              <a:latin typeface="Arial"/>
              <a:ea typeface="Arial"/>
              <a:cs typeface="Arial"/>
              <a:sym typeface="Arial"/>
            </a:endParaRPr>
          </a:p>
        </p:txBody>
      </p:sp>
      <p:sp>
        <p:nvSpPr>
          <p:cNvPr id="57" name="Google Shape;57;p13"/>
          <p:cNvSpPr txBox="1"/>
          <p:nvPr>
            <p:ph idx="1" type="subTitle"/>
          </p:nvPr>
        </p:nvSpPr>
        <p:spPr>
          <a:xfrm>
            <a:off x="5746800" y="3092925"/>
            <a:ext cx="2149500" cy="146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434343"/>
                </a:solidFill>
                <a:latin typeface="Arial"/>
                <a:ea typeface="Arial"/>
                <a:cs typeface="Arial"/>
                <a:sym typeface="Arial"/>
              </a:rPr>
              <a:t>Mingjun Liu </a:t>
            </a:r>
            <a:endParaRPr sz="2100">
              <a:solidFill>
                <a:srgbClr val="434343"/>
              </a:solidFill>
              <a:latin typeface="Arial"/>
              <a:ea typeface="Arial"/>
              <a:cs typeface="Arial"/>
              <a:sym typeface="Arial"/>
            </a:endParaRPr>
          </a:p>
          <a:p>
            <a:pPr indent="0" lvl="0" marL="0" rtl="0" algn="l">
              <a:lnSpc>
                <a:spcPct val="115000"/>
              </a:lnSpc>
              <a:spcBef>
                <a:spcPts val="0"/>
              </a:spcBef>
              <a:spcAft>
                <a:spcPts val="0"/>
              </a:spcAft>
              <a:buNone/>
            </a:pPr>
            <a:r>
              <a:rPr lang="en" sz="2100">
                <a:solidFill>
                  <a:srgbClr val="434343"/>
                </a:solidFill>
                <a:latin typeface="Arial"/>
                <a:ea typeface="Arial"/>
                <a:cs typeface="Arial"/>
                <a:sym typeface="Arial"/>
              </a:rPr>
              <a:t>Xindi Huang </a:t>
            </a:r>
            <a:endParaRPr sz="2100">
              <a:solidFill>
                <a:srgbClr val="434343"/>
              </a:solidFill>
              <a:latin typeface="Arial"/>
              <a:ea typeface="Arial"/>
              <a:cs typeface="Arial"/>
              <a:sym typeface="Arial"/>
            </a:endParaRPr>
          </a:p>
          <a:p>
            <a:pPr indent="0" lvl="0" marL="0" rtl="0" algn="l">
              <a:lnSpc>
                <a:spcPct val="115000"/>
              </a:lnSpc>
              <a:spcBef>
                <a:spcPts val="0"/>
              </a:spcBef>
              <a:spcAft>
                <a:spcPts val="0"/>
              </a:spcAft>
              <a:buNone/>
            </a:pPr>
            <a:r>
              <a:rPr lang="en" sz="2100">
                <a:solidFill>
                  <a:srgbClr val="434343"/>
                </a:solidFill>
                <a:latin typeface="Arial"/>
                <a:ea typeface="Arial"/>
                <a:cs typeface="Arial"/>
                <a:sym typeface="Arial"/>
              </a:rPr>
              <a:t>Tian Yang </a:t>
            </a:r>
            <a:endParaRPr sz="2100">
              <a:solidFill>
                <a:srgbClr val="43434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pic>
        <p:nvPicPr>
          <p:cNvPr id="146" name="Google Shape;146;p22"/>
          <p:cNvPicPr preferRelativeResize="0"/>
          <p:nvPr/>
        </p:nvPicPr>
        <p:blipFill>
          <a:blip r:embed="rId3">
            <a:alphaModFix/>
          </a:blip>
          <a:stretch>
            <a:fillRect/>
          </a:stretch>
        </p:blipFill>
        <p:spPr>
          <a:xfrm>
            <a:off x="3612600" y="1230775"/>
            <a:ext cx="5000074" cy="2066700"/>
          </a:xfrm>
          <a:prstGeom prst="rect">
            <a:avLst/>
          </a:prstGeom>
          <a:noFill/>
          <a:ln>
            <a:noFill/>
          </a:ln>
        </p:spPr>
      </p:pic>
      <p:sp>
        <p:nvSpPr>
          <p:cNvPr id="147" name="Google Shape;147;p22"/>
          <p:cNvSpPr txBox="1"/>
          <p:nvPr>
            <p:ph idx="1" type="body"/>
          </p:nvPr>
        </p:nvSpPr>
        <p:spPr>
          <a:xfrm>
            <a:off x="594025" y="1384125"/>
            <a:ext cx="6937800" cy="30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Popularity-based Method</a:t>
            </a:r>
            <a:endParaRPr sz="1500"/>
          </a:p>
          <a:p>
            <a:pPr indent="0" lvl="0" marL="0" rtl="0" algn="l">
              <a:spcBef>
                <a:spcPts val="1600"/>
              </a:spcBef>
              <a:spcAft>
                <a:spcPts val="0"/>
              </a:spcAft>
              <a:buNone/>
            </a:pPr>
            <a:r>
              <a:rPr lang="en" sz="1500"/>
              <a:t>K-Nearest Neighbors(KNN)</a:t>
            </a:r>
            <a:endParaRPr sz="1500"/>
          </a:p>
          <a:p>
            <a:pPr indent="0" lvl="0" marL="0" rtl="0" algn="l">
              <a:spcBef>
                <a:spcPts val="1600"/>
              </a:spcBef>
              <a:spcAft>
                <a:spcPts val="0"/>
              </a:spcAft>
              <a:buNone/>
            </a:pPr>
            <a:r>
              <a:rPr lang="en" sz="1500"/>
              <a:t>Collaborative Filtering</a:t>
            </a:r>
            <a:endParaRPr sz="1500"/>
          </a:p>
          <a:p>
            <a:pPr indent="0" lvl="0" marL="0" rtl="0" algn="l">
              <a:spcBef>
                <a:spcPts val="1600"/>
              </a:spcBef>
              <a:spcAft>
                <a:spcPts val="0"/>
              </a:spcAft>
              <a:buNone/>
            </a:pPr>
            <a:r>
              <a:rPr b="1" lang="en" sz="2000"/>
              <a:t>Matrix Factorization</a:t>
            </a:r>
            <a:endParaRPr b="1" sz="2000"/>
          </a:p>
          <a:p>
            <a:pPr indent="0" lvl="0" marL="457200" rtl="0" algn="l">
              <a:spcBef>
                <a:spcPts val="1600"/>
              </a:spcBef>
              <a:spcAft>
                <a:spcPts val="0"/>
              </a:spcAft>
              <a:buNone/>
            </a:pPr>
            <a:r>
              <a:rPr lang="en" sz="1050">
                <a:solidFill>
                  <a:srgbClr val="000000"/>
                </a:solidFill>
                <a:latin typeface="Verdana"/>
                <a:ea typeface="Verdana"/>
                <a:cs typeface="Verdana"/>
                <a:sym typeface="Verdana"/>
              </a:rPr>
              <a:t>We used Singular Value Decomposition (SVD) which was able to remove unrepresentative or insignificant users or items thus reduced the dimensionality of matrix.</a:t>
            </a:r>
            <a:endParaRPr b="1" sz="20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53" name="Google Shape;15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Metric: Mean Average Precision</a:t>
            </a:r>
            <a:endParaRPr b="1" sz="2000"/>
          </a:p>
          <a:p>
            <a:pPr indent="-323850" lvl="0" marL="457200" rtl="0" algn="l">
              <a:lnSpc>
                <a:spcPct val="200000"/>
              </a:lnSpc>
              <a:spcBef>
                <a:spcPts val="1600"/>
              </a:spcBef>
              <a:spcAft>
                <a:spcPts val="0"/>
              </a:spcAft>
              <a:buSzPts val="1500"/>
              <a:buChar char="●"/>
            </a:pPr>
            <a:r>
              <a:rPr lang="en" sz="1500"/>
              <a:t>Mean of the average precision scores for each user.</a:t>
            </a:r>
            <a:endParaRPr sz="1500"/>
          </a:p>
          <a:p>
            <a:pPr indent="-323850" lvl="0" marL="457200" rtl="0" algn="l">
              <a:lnSpc>
                <a:spcPct val="200000"/>
              </a:lnSpc>
              <a:spcBef>
                <a:spcPts val="0"/>
              </a:spcBef>
              <a:spcAft>
                <a:spcPts val="0"/>
              </a:spcAft>
              <a:buSzPts val="1500"/>
              <a:buChar char="●"/>
            </a:pPr>
            <a:r>
              <a:rPr lang="en" sz="1500"/>
              <a:t> y(i)=s means song s is ranked at position pi</a:t>
            </a:r>
            <a:endParaRPr sz="1500"/>
          </a:p>
          <a:p>
            <a:pPr indent="-323850" lvl="0" marL="457200" rtl="0" algn="l">
              <a:lnSpc>
                <a:spcPct val="200000"/>
              </a:lnSpc>
              <a:spcBef>
                <a:spcPts val="0"/>
              </a:spcBef>
              <a:spcAft>
                <a:spcPts val="0"/>
              </a:spcAft>
              <a:buSzPts val="1500"/>
              <a:buChar char="●"/>
            </a:pPr>
            <a:r>
              <a:rPr lang="en" sz="1500"/>
              <a:t>Find precision at each point k from 1 to N: </a:t>
            </a:r>
            <a:endParaRPr sz="1500"/>
          </a:p>
          <a:p>
            <a:pPr indent="-323850" lvl="0" marL="457200" rtl="0" algn="l">
              <a:lnSpc>
                <a:spcPct val="200000"/>
              </a:lnSpc>
              <a:spcBef>
                <a:spcPts val="0"/>
              </a:spcBef>
              <a:spcAft>
                <a:spcPts val="0"/>
              </a:spcAft>
              <a:buSzPts val="1500"/>
              <a:buChar char="●"/>
            </a:pPr>
            <a:r>
              <a:rPr lang="en" sz="1500"/>
              <a:t>For each user, find average precision:</a:t>
            </a:r>
            <a:endParaRPr sz="1500"/>
          </a:p>
          <a:p>
            <a:pPr indent="-323850" lvl="0" marL="457200" rtl="0" algn="l">
              <a:lnSpc>
                <a:spcPct val="200000"/>
              </a:lnSpc>
              <a:spcBef>
                <a:spcPts val="0"/>
              </a:spcBef>
              <a:spcAft>
                <a:spcPts val="0"/>
              </a:spcAft>
              <a:buSzPts val="1500"/>
              <a:buChar char="●"/>
            </a:pPr>
            <a:r>
              <a:rPr lang="en" sz="1500"/>
              <a:t>Get mean value over the users:</a:t>
            </a:r>
            <a:endParaRPr sz="1500"/>
          </a:p>
          <a:p>
            <a:pPr indent="-323850" lvl="0" marL="457200" rtl="0" algn="l">
              <a:lnSpc>
                <a:spcPct val="200000"/>
              </a:lnSpc>
              <a:spcBef>
                <a:spcPts val="0"/>
              </a:spcBef>
              <a:spcAft>
                <a:spcPts val="0"/>
              </a:spcAft>
              <a:buSzPts val="1500"/>
              <a:buChar char="●"/>
            </a:pPr>
            <a:r>
              <a:rPr lang="en" sz="1500"/>
              <a:t>Include weightage of the ranks in calculation the precision</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a:p>
        </p:txBody>
      </p:sp>
      <p:pic>
        <p:nvPicPr>
          <p:cNvPr id="154" name="Google Shape;154;p23"/>
          <p:cNvPicPr preferRelativeResize="0"/>
          <p:nvPr/>
        </p:nvPicPr>
        <p:blipFill rotWithShape="1">
          <a:blip r:embed="rId3">
            <a:alphaModFix/>
          </a:blip>
          <a:srcRect b="13970" l="0" r="0" t="13869"/>
          <a:stretch/>
        </p:blipFill>
        <p:spPr>
          <a:xfrm>
            <a:off x="3616213" y="3611612"/>
            <a:ext cx="1911575" cy="369125"/>
          </a:xfrm>
          <a:prstGeom prst="rect">
            <a:avLst/>
          </a:prstGeom>
          <a:noFill/>
          <a:ln>
            <a:noFill/>
          </a:ln>
        </p:spPr>
      </p:pic>
      <p:pic>
        <p:nvPicPr>
          <p:cNvPr id="155" name="Google Shape;155;p23"/>
          <p:cNvPicPr preferRelativeResize="0"/>
          <p:nvPr/>
        </p:nvPicPr>
        <p:blipFill>
          <a:blip r:embed="rId4">
            <a:alphaModFix/>
          </a:blip>
          <a:stretch>
            <a:fillRect/>
          </a:stretch>
        </p:blipFill>
        <p:spPr>
          <a:xfrm>
            <a:off x="4062300" y="3039500"/>
            <a:ext cx="2264875" cy="467750"/>
          </a:xfrm>
          <a:prstGeom prst="rect">
            <a:avLst/>
          </a:prstGeom>
          <a:noFill/>
          <a:ln>
            <a:noFill/>
          </a:ln>
        </p:spPr>
      </p:pic>
      <p:pic>
        <p:nvPicPr>
          <p:cNvPr id="156" name="Google Shape;156;p23"/>
          <p:cNvPicPr preferRelativeResize="0"/>
          <p:nvPr/>
        </p:nvPicPr>
        <p:blipFill rotWithShape="1">
          <a:blip r:embed="rId5">
            <a:alphaModFix/>
          </a:blip>
          <a:srcRect b="0" l="0" r="48331" t="0"/>
          <a:stretch/>
        </p:blipFill>
        <p:spPr>
          <a:xfrm>
            <a:off x="4419600" y="2571750"/>
            <a:ext cx="1550276" cy="467750"/>
          </a:xfrm>
          <a:prstGeom prst="rect">
            <a:avLst/>
          </a:prstGeom>
          <a:noFill/>
          <a:ln>
            <a:noFill/>
          </a:ln>
        </p:spPr>
      </p:pic>
      <p:pic>
        <p:nvPicPr>
          <p:cNvPr id="157" name="Google Shape;157;p23"/>
          <p:cNvPicPr preferRelativeResize="0"/>
          <p:nvPr/>
        </p:nvPicPr>
        <p:blipFill>
          <a:blip r:embed="rId6">
            <a:alphaModFix/>
          </a:blip>
          <a:stretch>
            <a:fillRect/>
          </a:stretch>
        </p:blipFill>
        <p:spPr>
          <a:xfrm>
            <a:off x="6327177" y="0"/>
            <a:ext cx="2763797"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63" name="Google Shape;16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Results</a:t>
            </a:r>
            <a:endParaRPr b="1" sz="2000"/>
          </a:p>
          <a:p>
            <a:pPr indent="0" lvl="0" marL="0" rtl="0" algn="l">
              <a:spcBef>
                <a:spcPts val="1600"/>
              </a:spcBef>
              <a:spcAft>
                <a:spcPts val="1600"/>
              </a:spcAft>
              <a:buNone/>
            </a:pPr>
            <a:r>
              <a:t/>
            </a:r>
            <a:endParaRPr b="1" sz="1500"/>
          </a:p>
        </p:txBody>
      </p:sp>
      <p:pic>
        <p:nvPicPr>
          <p:cNvPr id="164" name="Google Shape;164;p24" title="Chart"/>
          <p:cNvPicPr preferRelativeResize="0"/>
          <p:nvPr/>
        </p:nvPicPr>
        <p:blipFill>
          <a:blip r:embed="rId3">
            <a:alphaModFix/>
          </a:blip>
          <a:stretch>
            <a:fillRect/>
          </a:stretch>
        </p:blipFill>
        <p:spPr>
          <a:xfrm>
            <a:off x="357200" y="1700100"/>
            <a:ext cx="5802075" cy="3127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Discussion</a:t>
            </a:r>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Choosing parameters for each methods.</a:t>
            </a:r>
            <a:endParaRPr/>
          </a:p>
          <a:p>
            <a:pPr indent="-342900" lvl="0" marL="457200" rtl="0" algn="l">
              <a:spcBef>
                <a:spcPts val="0"/>
              </a:spcBef>
              <a:spcAft>
                <a:spcPts val="0"/>
              </a:spcAft>
              <a:buSzPts val="1800"/>
              <a:buChar char="●"/>
            </a:pPr>
            <a:r>
              <a:rPr lang="en"/>
              <a:t>Learn evaluation methods for recommendation system.</a:t>
            </a:r>
            <a:endParaRPr/>
          </a:p>
          <a:p>
            <a:pPr indent="-342900" lvl="0" marL="457200" rtl="0" algn="l">
              <a:spcBef>
                <a:spcPts val="0"/>
              </a:spcBef>
              <a:spcAft>
                <a:spcPts val="0"/>
              </a:spcAft>
              <a:buSzPts val="1800"/>
              <a:buChar char="●"/>
            </a:pPr>
            <a:r>
              <a:rPr lang="en"/>
              <a:t>Cold start problem</a:t>
            </a:r>
            <a:endParaRPr/>
          </a:p>
          <a:p>
            <a:pPr indent="-317500" lvl="1" marL="914400" rtl="0" algn="l">
              <a:spcBef>
                <a:spcPts val="0"/>
              </a:spcBef>
              <a:spcAft>
                <a:spcPts val="0"/>
              </a:spcAft>
              <a:buSzPts val="1400"/>
              <a:buChar char="○"/>
            </a:pPr>
            <a:r>
              <a:rPr lang="en"/>
              <a:t>This can be suggests by the popularity and matrix factorization methods.</a:t>
            </a:r>
            <a:endParaRPr/>
          </a:p>
          <a:p>
            <a:pPr indent="-342900" lvl="0" marL="457200" rtl="0" algn="l">
              <a:spcBef>
                <a:spcPts val="0"/>
              </a:spcBef>
              <a:spcAft>
                <a:spcPts val="0"/>
              </a:spcAft>
              <a:buSzPts val="1800"/>
              <a:buChar char="●"/>
            </a:pPr>
            <a:r>
              <a:rPr lang="en" sz="1800"/>
              <a:t>Runtime of the training process limit the size of user sample.</a:t>
            </a:r>
            <a:endParaRPr sz="1800"/>
          </a:p>
          <a:p>
            <a:pPr indent="-317500" lvl="1" marL="914400" rtl="0" algn="l">
              <a:spcBef>
                <a:spcPts val="0"/>
              </a:spcBef>
              <a:spcAft>
                <a:spcPts val="0"/>
              </a:spcAft>
              <a:buSzPts val="1400"/>
              <a:buChar char="○"/>
            </a:pPr>
            <a:r>
              <a:rPr lang="en"/>
              <a:t>Hard to find perfect matching similar user</a:t>
            </a:r>
            <a:endParaRPr/>
          </a:p>
          <a:p>
            <a:pPr indent="-317500" lvl="1" marL="914400" rtl="0" algn="l">
              <a:spcBef>
                <a:spcPts val="0"/>
              </a:spcBef>
              <a:spcAft>
                <a:spcPts val="0"/>
              </a:spcAft>
              <a:buSzPts val="1400"/>
              <a:buChar char="○"/>
            </a:pPr>
            <a:r>
              <a:rPr lang="en"/>
              <a:t>Need to find out optimal solution for user-training process.</a:t>
            </a:r>
            <a:endParaRPr/>
          </a:p>
          <a:p>
            <a:pPr indent="-342900" lvl="0" marL="457200" rtl="0" algn="l">
              <a:spcBef>
                <a:spcPts val="0"/>
              </a:spcBef>
              <a:spcAft>
                <a:spcPts val="0"/>
              </a:spcAft>
              <a:buSzPts val="1800"/>
              <a:buChar char="●"/>
            </a:pPr>
            <a:r>
              <a:rPr lang="en"/>
              <a:t>Future work:</a:t>
            </a:r>
            <a:endParaRPr/>
          </a:p>
          <a:p>
            <a:pPr indent="-317500" lvl="1" marL="914400" rtl="0" algn="l">
              <a:spcBef>
                <a:spcPts val="0"/>
              </a:spcBef>
              <a:spcAft>
                <a:spcPts val="0"/>
              </a:spcAft>
              <a:buSzPts val="1400"/>
              <a:buChar char="○"/>
            </a:pPr>
            <a:r>
              <a:rPr lang="en"/>
              <a:t>Clustering features -- apply metadata</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1267025" y="161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Thank 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140075"/>
            <a:ext cx="4384500" cy="358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434343"/>
                </a:solidFill>
                <a:latin typeface="Arial"/>
                <a:ea typeface="Arial"/>
                <a:cs typeface="Arial"/>
                <a:sym typeface="Arial"/>
              </a:rPr>
              <a:t>Research Problem:</a:t>
            </a:r>
            <a:endParaRPr b="1">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434343"/>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434343"/>
                </a:solidFill>
                <a:latin typeface="Arial"/>
                <a:ea typeface="Arial"/>
                <a:cs typeface="Arial"/>
                <a:sym typeface="Arial"/>
              </a:rPr>
              <a:t>There are thousands of songs being published each day, and it’s </a:t>
            </a:r>
            <a:r>
              <a:rPr b="1" lang="en">
                <a:solidFill>
                  <a:srgbClr val="434343"/>
                </a:solidFill>
                <a:latin typeface="Arial"/>
                <a:ea typeface="Arial"/>
                <a:cs typeface="Arial"/>
                <a:sym typeface="Arial"/>
              </a:rPr>
              <a:t>hard to find</a:t>
            </a:r>
            <a:r>
              <a:rPr lang="en">
                <a:solidFill>
                  <a:srgbClr val="434343"/>
                </a:solidFill>
                <a:latin typeface="Arial"/>
                <a:ea typeface="Arial"/>
                <a:cs typeface="Arial"/>
                <a:sym typeface="Arial"/>
              </a:rPr>
              <a:t> what people might like </a:t>
            </a:r>
            <a:r>
              <a:rPr b="1" lang="en">
                <a:solidFill>
                  <a:srgbClr val="434343"/>
                </a:solidFill>
                <a:latin typeface="Arial"/>
                <a:ea typeface="Arial"/>
                <a:cs typeface="Arial"/>
                <a:sym typeface="Arial"/>
              </a:rPr>
              <a:t>among the large number of songs</a:t>
            </a:r>
            <a:r>
              <a:rPr lang="en">
                <a:solidFill>
                  <a:srgbClr val="434343"/>
                </a:solidFill>
                <a:latin typeface="Arial"/>
                <a:ea typeface="Arial"/>
                <a:cs typeface="Arial"/>
                <a:sym typeface="Arial"/>
              </a:rPr>
              <a:t>. We want to build a music </a:t>
            </a:r>
            <a:r>
              <a:rPr lang="en">
                <a:solidFill>
                  <a:srgbClr val="434343"/>
                </a:solidFill>
                <a:latin typeface="Arial"/>
                <a:ea typeface="Arial"/>
                <a:cs typeface="Arial"/>
                <a:sym typeface="Arial"/>
              </a:rPr>
              <a:t>recommendation system which</a:t>
            </a:r>
            <a:r>
              <a:rPr lang="en">
                <a:solidFill>
                  <a:srgbClr val="434343"/>
                </a:solidFill>
                <a:latin typeface="Arial"/>
                <a:ea typeface="Arial"/>
                <a:cs typeface="Arial"/>
                <a:sym typeface="Arial"/>
              </a:rPr>
              <a:t> can explore other users’ playing history to recommend music that are most likely to be liked by our users.</a:t>
            </a:r>
            <a:endParaRPr>
              <a:solidFill>
                <a:srgbClr val="434343"/>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pic>
        <p:nvPicPr>
          <p:cNvPr id="64" name="Google Shape;64;p14"/>
          <p:cNvPicPr preferRelativeResize="0"/>
          <p:nvPr/>
        </p:nvPicPr>
        <p:blipFill>
          <a:blip r:embed="rId3">
            <a:alphaModFix/>
          </a:blip>
          <a:stretch>
            <a:fillRect/>
          </a:stretch>
        </p:blipFill>
        <p:spPr>
          <a:xfrm>
            <a:off x="4696200" y="1432551"/>
            <a:ext cx="4384401" cy="30021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pic>
        <p:nvPicPr>
          <p:cNvPr id="70" name="Google Shape;70;p15"/>
          <p:cNvPicPr preferRelativeResize="0"/>
          <p:nvPr/>
        </p:nvPicPr>
        <p:blipFill>
          <a:blip r:embed="rId3">
            <a:alphaModFix/>
          </a:blip>
          <a:stretch>
            <a:fillRect/>
          </a:stretch>
        </p:blipFill>
        <p:spPr>
          <a:xfrm>
            <a:off x="361350" y="3098625"/>
            <a:ext cx="4316101" cy="1964175"/>
          </a:xfrm>
          <a:prstGeom prst="rect">
            <a:avLst/>
          </a:prstGeom>
          <a:noFill/>
          <a:ln>
            <a:noFill/>
          </a:ln>
        </p:spPr>
      </p:pic>
      <p:pic>
        <p:nvPicPr>
          <p:cNvPr id="71" name="Google Shape;71;p15"/>
          <p:cNvPicPr preferRelativeResize="0"/>
          <p:nvPr/>
        </p:nvPicPr>
        <p:blipFill rotWithShape="1">
          <a:blip r:embed="rId4">
            <a:alphaModFix/>
          </a:blip>
          <a:srcRect b="14973" l="0" r="0" t="0"/>
          <a:stretch/>
        </p:blipFill>
        <p:spPr>
          <a:xfrm>
            <a:off x="5084200" y="2456575"/>
            <a:ext cx="3748100" cy="2555876"/>
          </a:xfrm>
          <a:prstGeom prst="rect">
            <a:avLst/>
          </a:prstGeom>
          <a:noFill/>
          <a:ln>
            <a:noFill/>
          </a:ln>
        </p:spPr>
      </p:pic>
      <p:sp>
        <p:nvSpPr>
          <p:cNvPr id="72" name="Google Shape;72;p15"/>
          <p:cNvSpPr txBox="1"/>
          <p:nvPr>
            <p:ph idx="1" type="body"/>
          </p:nvPr>
        </p:nvSpPr>
        <p:spPr>
          <a:xfrm>
            <a:off x="361350" y="1164900"/>
            <a:ext cx="8520600" cy="167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434343"/>
                </a:solidFill>
                <a:latin typeface="Arial"/>
                <a:ea typeface="Arial"/>
                <a:cs typeface="Arial"/>
                <a:sym typeface="Arial"/>
              </a:rPr>
              <a:t>Why Important?</a:t>
            </a:r>
            <a:endParaRPr b="1" sz="2100">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People </a:t>
            </a:r>
            <a:r>
              <a:rPr b="1" lang="en">
                <a:solidFill>
                  <a:srgbClr val="434343"/>
                </a:solidFill>
                <a:latin typeface="Arial"/>
                <a:ea typeface="Arial"/>
                <a:cs typeface="Arial"/>
                <a:sym typeface="Arial"/>
              </a:rPr>
              <a:t>don’t have enough time or energy </a:t>
            </a:r>
            <a:r>
              <a:rPr lang="en">
                <a:solidFill>
                  <a:srgbClr val="434343"/>
                </a:solidFill>
                <a:latin typeface="Arial"/>
                <a:ea typeface="Arial"/>
                <a:cs typeface="Arial"/>
                <a:sym typeface="Arial"/>
              </a:rPr>
              <a:t>to create their own playlists</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Maximize the </a:t>
            </a:r>
            <a:r>
              <a:rPr b="1" lang="en">
                <a:solidFill>
                  <a:srgbClr val="434343"/>
                </a:solidFill>
                <a:latin typeface="Arial"/>
                <a:ea typeface="Arial"/>
                <a:cs typeface="Arial"/>
                <a:sym typeface="Arial"/>
              </a:rPr>
              <a:t>power of the Long Tail</a:t>
            </a:r>
            <a:endParaRPr b="1">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Help musicians and artists to </a:t>
            </a:r>
            <a:r>
              <a:rPr b="1" lang="en">
                <a:solidFill>
                  <a:srgbClr val="434343"/>
                </a:solidFill>
                <a:latin typeface="Arial"/>
                <a:ea typeface="Arial"/>
                <a:cs typeface="Arial"/>
                <a:sym typeface="Arial"/>
              </a:rPr>
              <a:t>find the audience that they deserve</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a:t>
            </a:r>
            <a:endParaRPr/>
          </a:p>
        </p:txBody>
      </p:sp>
      <p:sp>
        <p:nvSpPr>
          <p:cNvPr id="78" name="Google Shape;78;p16"/>
          <p:cNvSpPr txBox="1"/>
          <p:nvPr>
            <p:ph idx="1" type="body"/>
          </p:nvPr>
        </p:nvSpPr>
        <p:spPr>
          <a:xfrm>
            <a:off x="311700" y="1152475"/>
            <a:ext cx="8520600" cy="30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highlight>
                  <a:srgbClr val="FFFFFF"/>
                </a:highlight>
                <a:latin typeface="Arial"/>
                <a:ea typeface="Arial"/>
                <a:cs typeface="Arial"/>
                <a:sym typeface="Arial"/>
              </a:rPr>
              <a:t>(user, song, play count) triplets</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111111"/>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111111"/>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111111"/>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434343"/>
                </a:solidFill>
                <a:highlight>
                  <a:srgbClr val="FFFFFF"/>
                </a:highlight>
                <a:latin typeface="Arial"/>
                <a:ea typeface="Arial"/>
                <a:cs typeface="Arial"/>
                <a:sym typeface="Arial"/>
              </a:rPr>
              <a:t>Each taste profile has at least 10 unique MSD songs worth of activity</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434343"/>
                </a:solidFill>
                <a:highlight>
                  <a:srgbClr val="FFFFFF"/>
                </a:highlight>
                <a:latin typeface="Arial"/>
                <a:ea typeface="Arial"/>
                <a:cs typeface="Arial"/>
                <a:sym typeface="Arial"/>
              </a:rPr>
              <a:t>The</a:t>
            </a:r>
            <a:r>
              <a:rPr b="1" lang="en">
                <a:solidFill>
                  <a:srgbClr val="434343"/>
                </a:solidFill>
                <a:highlight>
                  <a:srgbClr val="FFFFFF"/>
                </a:highlight>
                <a:latin typeface="Arial"/>
                <a:ea typeface="Arial"/>
                <a:cs typeface="Arial"/>
                <a:sym typeface="Arial"/>
              </a:rPr>
              <a:t> largest music activity dataset </a:t>
            </a:r>
            <a:r>
              <a:rPr lang="en">
                <a:solidFill>
                  <a:srgbClr val="434343"/>
                </a:solidFill>
                <a:highlight>
                  <a:srgbClr val="FFFFFF"/>
                </a:highlight>
                <a:latin typeface="Arial"/>
                <a:ea typeface="Arial"/>
                <a:cs typeface="Arial"/>
                <a:sym typeface="Arial"/>
              </a:rPr>
              <a:t>made available to researchers </a:t>
            </a:r>
            <a:endParaRPr>
              <a:solidFill>
                <a:srgbClr val="434343"/>
              </a:solidFill>
              <a:highlight>
                <a:srgbClr val="FFFFFF"/>
              </a:highlight>
              <a:latin typeface="Arial"/>
              <a:ea typeface="Arial"/>
              <a:cs typeface="Arial"/>
              <a:sym typeface="Arial"/>
            </a:endParaRPr>
          </a:p>
        </p:txBody>
      </p:sp>
      <p:pic>
        <p:nvPicPr>
          <p:cNvPr id="79" name="Google Shape;79;p16"/>
          <p:cNvPicPr preferRelativeResize="0"/>
          <p:nvPr/>
        </p:nvPicPr>
        <p:blipFill>
          <a:blip r:embed="rId3">
            <a:alphaModFix/>
          </a:blip>
          <a:stretch>
            <a:fillRect/>
          </a:stretch>
        </p:blipFill>
        <p:spPr>
          <a:xfrm>
            <a:off x="362700" y="1684798"/>
            <a:ext cx="7160601" cy="152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6356333" y="317625"/>
            <a:ext cx="2601567" cy="1734378"/>
          </a:xfrm>
          <a:prstGeom prst="rect">
            <a:avLst/>
          </a:prstGeom>
          <a:noFill/>
          <a:ln>
            <a:noFill/>
          </a:ln>
        </p:spPr>
      </p:pic>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6" name="Google Shape;86;p17"/>
          <p:cNvSpPr txBox="1"/>
          <p:nvPr>
            <p:ph idx="1" type="body"/>
          </p:nvPr>
        </p:nvSpPr>
        <p:spPr>
          <a:xfrm>
            <a:off x="311700" y="1210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Arial"/>
                <a:ea typeface="Arial"/>
                <a:cs typeface="Arial"/>
                <a:sym typeface="Arial"/>
              </a:rPr>
              <a:t>Our Data set: Million Song Dataset</a:t>
            </a:r>
            <a:endParaRPr>
              <a:solidFill>
                <a:srgbClr val="434343"/>
              </a:solidFill>
              <a:latin typeface="Arial"/>
              <a:ea typeface="Arial"/>
              <a:cs typeface="Arial"/>
              <a:sym typeface="Arial"/>
            </a:endParaRPr>
          </a:p>
          <a:p>
            <a:pPr indent="0" lvl="0" marL="0" rtl="0" algn="l">
              <a:spcBef>
                <a:spcPts val="1600"/>
              </a:spcBef>
              <a:spcAft>
                <a:spcPts val="0"/>
              </a:spcAft>
              <a:buNone/>
            </a:pPr>
            <a:r>
              <a:rPr lang="en">
                <a:solidFill>
                  <a:srgbClr val="111111"/>
                </a:solidFill>
                <a:highlight>
                  <a:srgbClr val="FFFFFF"/>
                </a:highlight>
                <a:latin typeface="Arial"/>
                <a:ea typeface="Arial"/>
                <a:cs typeface="Arial"/>
                <a:sym typeface="Arial"/>
              </a:rPr>
              <a:t>The entire dataset (~280 GB) </a:t>
            </a:r>
            <a:endParaRPr>
              <a:solidFill>
                <a:srgbClr val="111111"/>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111111"/>
                </a:solidFill>
                <a:highlight>
                  <a:srgbClr val="FFFFFF"/>
                </a:highlight>
                <a:latin typeface="Arial"/>
                <a:ea typeface="Arial"/>
                <a:cs typeface="Arial"/>
                <a:sym typeface="Arial"/>
              </a:rPr>
              <a:t>A subset of 10,000 songs (1%, 1.8 GB compressed) for this project</a:t>
            </a:r>
            <a:endParaRPr>
              <a:solidFill>
                <a:srgbClr val="111111"/>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434343"/>
                </a:solidFill>
                <a:highlight>
                  <a:srgbClr val="FFFFFF"/>
                </a:highlight>
                <a:latin typeface="Arial"/>
                <a:ea typeface="Arial"/>
                <a:cs typeface="Arial"/>
                <a:sym typeface="Arial"/>
              </a:rPr>
              <a:t>Taste Profile subset </a:t>
            </a:r>
            <a:r>
              <a:rPr lang="en">
                <a:solidFill>
                  <a:srgbClr val="111111"/>
                </a:solidFill>
                <a:highlight>
                  <a:srgbClr val="FFFFFF"/>
                </a:highlight>
                <a:latin typeface="Arial"/>
                <a:ea typeface="Arial"/>
                <a:cs typeface="Arial"/>
                <a:sym typeface="Arial"/>
              </a:rPr>
              <a:t>(~500MB)  -----  </a:t>
            </a:r>
            <a:r>
              <a:rPr lang="en">
                <a:solidFill>
                  <a:srgbClr val="111111"/>
                </a:solidFill>
                <a:highlight>
                  <a:srgbClr val="FFFFFF"/>
                </a:highlight>
                <a:latin typeface="Arial"/>
                <a:ea typeface="Arial"/>
                <a:cs typeface="Arial"/>
                <a:sym typeface="Arial"/>
              </a:rPr>
              <a:t>focus</a:t>
            </a:r>
            <a:r>
              <a:rPr lang="en">
                <a:solidFill>
                  <a:srgbClr val="111111"/>
                </a:solidFill>
                <a:highlight>
                  <a:srgbClr val="FFFFFF"/>
                </a:highlight>
                <a:latin typeface="Arial"/>
                <a:ea typeface="Arial"/>
                <a:cs typeface="Arial"/>
                <a:sym typeface="Arial"/>
              </a:rPr>
              <a:t> on user listening data</a:t>
            </a:r>
            <a:endParaRPr>
              <a:solidFill>
                <a:srgbClr val="434343"/>
              </a:solidFill>
              <a:highlight>
                <a:srgbClr val="FFFFFF"/>
              </a:highlight>
              <a:latin typeface="Arial"/>
              <a:ea typeface="Arial"/>
              <a:cs typeface="Arial"/>
              <a:sym typeface="Arial"/>
            </a:endParaRPr>
          </a:p>
          <a:p>
            <a:pPr indent="-342900" lvl="0" marL="787400" rtl="0" algn="l">
              <a:spcBef>
                <a:spcPts val="1600"/>
              </a:spcBef>
              <a:spcAft>
                <a:spcPts val="0"/>
              </a:spcAft>
              <a:buClr>
                <a:srgbClr val="111111"/>
              </a:buClr>
              <a:buSzPts val="1800"/>
              <a:buFont typeface="Arial"/>
              <a:buChar char="●"/>
            </a:pPr>
            <a:r>
              <a:rPr b="1" lang="en">
                <a:solidFill>
                  <a:srgbClr val="111111"/>
                </a:solidFill>
                <a:highlight>
                  <a:srgbClr val="FFFFFF"/>
                </a:highlight>
                <a:latin typeface="Arial"/>
                <a:ea typeface="Arial"/>
                <a:cs typeface="Arial"/>
                <a:sym typeface="Arial"/>
              </a:rPr>
              <a:t>1,019,318</a:t>
            </a:r>
            <a:r>
              <a:rPr lang="en">
                <a:solidFill>
                  <a:srgbClr val="111111"/>
                </a:solidFill>
                <a:highlight>
                  <a:srgbClr val="FFFFFF"/>
                </a:highlight>
                <a:latin typeface="Arial"/>
                <a:ea typeface="Arial"/>
                <a:cs typeface="Arial"/>
                <a:sym typeface="Arial"/>
              </a:rPr>
              <a:t> unique users</a:t>
            </a:r>
            <a:endParaRPr>
              <a:solidFill>
                <a:srgbClr val="111111"/>
              </a:solidFill>
              <a:highlight>
                <a:srgbClr val="FFFFFF"/>
              </a:highlight>
              <a:latin typeface="Arial"/>
              <a:ea typeface="Arial"/>
              <a:cs typeface="Arial"/>
              <a:sym typeface="Arial"/>
            </a:endParaRPr>
          </a:p>
          <a:p>
            <a:pPr indent="-342900" lvl="0" marL="787400" rtl="0" algn="l">
              <a:spcBef>
                <a:spcPts val="0"/>
              </a:spcBef>
              <a:spcAft>
                <a:spcPts val="0"/>
              </a:spcAft>
              <a:buClr>
                <a:srgbClr val="111111"/>
              </a:buClr>
              <a:buSzPts val="1800"/>
              <a:buFont typeface="Arial"/>
              <a:buChar char="●"/>
            </a:pPr>
            <a:r>
              <a:rPr b="1" lang="en">
                <a:solidFill>
                  <a:srgbClr val="111111"/>
                </a:solidFill>
                <a:highlight>
                  <a:srgbClr val="FFFFFF"/>
                </a:highlight>
                <a:latin typeface="Arial"/>
                <a:ea typeface="Arial"/>
                <a:cs typeface="Arial"/>
                <a:sym typeface="Arial"/>
              </a:rPr>
              <a:t>384,546</a:t>
            </a:r>
            <a:r>
              <a:rPr lang="en">
                <a:solidFill>
                  <a:srgbClr val="111111"/>
                </a:solidFill>
                <a:highlight>
                  <a:srgbClr val="FFFFFF"/>
                </a:highlight>
                <a:latin typeface="Arial"/>
                <a:ea typeface="Arial"/>
                <a:cs typeface="Arial"/>
                <a:sym typeface="Arial"/>
              </a:rPr>
              <a:t> unique MSD songs</a:t>
            </a:r>
            <a:endParaRPr>
              <a:solidFill>
                <a:srgbClr val="111111"/>
              </a:solidFill>
              <a:highlight>
                <a:srgbClr val="FFFFFF"/>
              </a:highlight>
              <a:latin typeface="Arial"/>
              <a:ea typeface="Arial"/>
              <a:cs typeface="Arial"/>
              <a:sym typeface="Arial"/>
            </a:endParaRPr>
          </a:p>
          <a:p>
            <a:pPr indent="-342900" lvl="0" marL="787400" rtl="0" algn="l">
              <a:spcBef>
                <a:spcPts val="0"/>
              </a:spcBef>
              <a:spcAft>
                <a:spcPts val="0"/>
              </a:spcAft>
              <a:buClr>
                <a:srgbClr val="111111"/>
              </a:buClr>
              <a:buSzPts val="1800"/>
              <a:buFont typeface="Arial"/>
              <a:buChar char="●"/>
            </a:pPr>
            <a:r>
              <a:rPr b="1" lang="en">
                <a:solidFill>
                  <a:srgbClr val="111111"/>
                </a:solidFill>
                <a:highlight>
                  <a:srgbClr val="FFFFFF"/>
                </a:highlight>
                <a:latin typeface="Arial"/>
                <a:ea typeface="Arial"/>
                <a:cs typeface="Arial"/>
                <a:sym typeface="Arial"/>
              </a:rPr>
              <a:t>48,373,586</a:t>
            </a:r>
            <a:r>
              <a:rPr lang="en">
                <a:solidFill>
                  <a:srgbClr val="111111"/>
                </a:solidFill>
                <a:highlight>
                  <a:srgbClr val="FFFFFF"/>
                </a:highlight>
                <a:latin typeface="Arial"/>
                <a:ea typeface="Arial"/>
                <a:cs typeface="Arial"/>
                <a:sym typeface="Arial"/>
              </a:rPr>
              <a:t> user - song - play count triplets</a:t>
            </a:r>
            <a:endParaRPr>
              <a:solidFill>
                <a:srgbClr val="111111"/>
              </a:solidFill>
              <a:highlight>
                <a:srgbClr val="FFFFFF"/>
              </a:highlight>
              <a:latin typeface="Arial"/>
              <a:ea typeface="Arial"/>
              <a:cs typeface="Arial"/>
              <a:sym typeface="Arial"/>
            </a:endParaRPr>
          </a:p>
          <a:p>
            <a:pPr indent="0" lvl="0" marL="0" rtl="0" algn="l">
              <a:spcBef>
                <a:spcPts val="0"/>
              </a:spcBef>
              <a:spcAft>
                <a:spcPts val="1600"/>
              </a:spcAft>
              <a:buNone/>
            </a:pPr>
            <a:r>
              <a:t/>
            </a:r>
            <a:endParaRPr>
              <a:solidFill>
                <a:srgbClr val="434343"/>
              </a:solidFill>
              <a:highlight>
                <a:srgbClr val="FFFFFF"/>
              </a:highlight>
              <a:latin typeface="Arial"/>
              <a:ea typeface="Arial"/>
              <a:cs typeface="Arial"/>
              <a:sym typeface="Arial"/>
            </a:endParaRPr>
          </a:p>
        </p:txBody>
      </p:sp>
      <p:pic>
        <p:nvPicPr>
          <p:cNvPr id="87" name="Google Shape;87;p17"/>
          <p:cNvPicPr preferRelativeResize="0"/>
          <p:nvPr/>
        </p:nvPicPr>
        <p:blipFill>
          <a:blip r:embed="rId4">
            <a:alphaModFix/>
          </a:blip>
          <a:stretch>
            <a:fillRect/>
          </a:stretch>
        </p:blipFill>
        <p:spPr>
          <a:xfrm>
            <a:off x="4666250" y="445025"/>
            <a:ext cx="1475250" cy="147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cxnSp>
        <p:nvCxnSpPr>
          <p:cNvPr id="92" name="Google Shape;92;p18"/>
          <p:cNvCxnSpPr/>
          <p:nvPr/>
        </p:nvCxnSpPr>
        <p:spPr>
          <a:xfrm>
            <a:off x="6791538" y="2110875"/>
            <a:ext cx="18900" cy="11070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8"/>
          <p:cNvCxnSpPr/>
          <p:nvPr/>
        </p:nvCxnSpPr>
        <p:spPr>
          <a:xfrm>
            <a:off x="1736200" y="1881200"/>
            <a:ext cx="1165800" cy="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Processing</a:t>
            </a:r>
            <a:r>
              <a:rPr lang="en"/>
              <a:t> </a:t>
            </a:r>
            <a:endParaRPr/>
          </a:p>
        </p:txBody>
      </p:sp>
      <p:sp>
        <p:nvSpPr>
          <p:cNvPr id="95" name="Google Shape;95;p18"/>
          <p:cNvSpPr/>
          <p:nvPr/>
        </p:nvSpPr>
        <p:spPr>
          <a:xfrm>
            <a:off x="311700" y="1594850"/>
            <a:ext cx="1532700" cy="57270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Raw</a:t>
            </a:r>
            <a:r>
              <a:rPr lang="en" sz="1800"/>
              <a:t> Dataset </a:t>
            </a:r>
            <a:endParaRPr sz="1800"/>
          </a:p>
        </p:txBody>
      </p:sp>
      <p:sp>
        <p:nvSpPr>
          <p:cNvPr id="96" name="Google Shape;96;p18"/>
          <p:cNvSpPr/>
          <p:nvPr/>
        </p:nvSpPr>
        <p:spPr>
          <a:xfrm>
            <a:off x="2902900" y="1594850"/>
            <a:ext cx="1820500" cy="57270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Input</a:t>
            </a:r>
            <a:r>
              <a:rPr lang="en" sz="1800"/>
              <a:t> Dataset </a:t>
            </a:r>
            <a:endParaRPr sz="1800"/>
          </a:p>
        </p:txBody>
      </p:sp>
      <p:sp>
        <p:nvSpPr>
          <p:cNvPr id="97" name="Google Shape;97;p18"/>
          <p:cNvSpPr txBox="1"/>
          <p:nvPr/>
        </p:nvSpPr>
        <p:spPr>
          <a:xfrm>
            <a:off x="1844400" y="1571600"/>
            <a:ext cx="11658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a:t>
            </a:r>
            <a:r>
              <a:rPr lang="en">
                <a:latin typeface="Proxima Nova"/>
                <a:ea typeface="Proxima Nova"/>
                <a:cs typeface="Proxima Nova"/>
                <a:sym typeface="Proxima Nova"/>
              </a:rPr>
              <a:t>leaning</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Analyzing</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sorting</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98" name="Google Shape;98;p18"/>
          <p:cNvSpPr txBox="1"/>
          <p:nvPr/>
        </p:nvSpPr>
        <p:spPr>
          <a:xfrm>
            <a:off x="4724300" y="1737375"/>
            <a:ext cx="1532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Split into sets</a:t>
            </a:r>
            <a:endParaRPr>
              <a:latin typeface="Proxima Nova"/>
              <a:ea typeface="Proxima Nova"/>
              <a:cs typeface="Proxima Nova"/>
              <a:sym typeface="Proxima Nova"/>
            </a:endParaRPr>
          </a:p>
        </p:txBody>
      </p:sp>
      <p:sp>
        <p:nvSpPr>
          <p:cNvPr id="99" name="Google Shape;99;p18"/>
          <p:cNvSpPr/>
          <p:nvPr/>
        </p:nvSpPr>
        <p:spPr>
          <a:xfrm>
            <a:off x="5884925" y="1838663"/>
            <a:ext cx="1820500" cy="48735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Train Dataset </a:t>
            </a:r>
            <a:endParaRPr sz="1800"/>
          </a:p>
        </p:txBody>
      </p:sp>
      <p:sp>
        <p:nvSpPr>
          <p:cNvPr id="100" name="Google Shape;100;p18"/>
          <p:cNvSpPr/>
          <p:nvPr/>
        </p:nvSpPr>
        <p:spPr>
          <a:xfrm>
            <a:off x="5933288" y="1133863"/>
            <a:ext cx="1723775" cy="48735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Test Dataset </a:t>
            </a:r>
            <a:endParaRPr sz="1800"/>
          </a:p>
        </p:txBody>
      </p:sp>
      <p:cxnSp>
        <p:nvCxnSpPr>
          <p:cNvPr id="101" name="Google Shape;101;p18"/>
          <p:cNvCxnSpPr/>
          <p:nvPr/>
        </p:nvCxnSpPr>
        <p:spPr>
          <a:xfrm>
            <a:off x="4723400" y="2110875"/>
            <a:ext cx="1165800" cy="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p:nvPr/>
        </p:nvCxnSpPr>
        <p:spPr>
          <a:xfrm flipH="1" rot="10800000">
            <a:off x="4724300" y="1500675"/>
            <a:ext cx="1208100" cy="2367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8"/>
          <p:cNvSpPr/>
          <p:nvPr/>
        </p:nvSpPr>
        <p:spPr>
          <a:xfrm>
            <a:off x="5751575" y="3204025"/>
            <a:ext cx="2826250" cy="629775"/>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Different Models/method</a:t>
            </a:r>
            <a:endParaRPr sz="1800"/>
          </a:p>
        </p:txBody>
      </p:sp>
      <p:sp>
        <p:nvSpPr>
          <p:cNvPr id="104" name="Google Shape;104;p18"/>
          <p:cNvSpPr txBox="1"/>
          <p:nvPr/>
        </p:nvSpPr>
        <p:spPr>
          <a:xfrm>
            <a:off x="6810450" y="2543475"/>
            <a:ext cx="9429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Apply to</a:t>
            </a:r>
            <a:endParaRPr>
              <a:latin typeface="Proxima Nova"/>
              <a:ea typeface="Proxima Nova"/>
              <a:cs typeface="Proxima Nova"/>
              <a:sym typeface="Proxima Nova"/>
            </a:endParaRPr>
          </a:p>
        </p:txBody>
      </p:sp>
      <p:sp>
        <p:nvSpPr>
          <p:cNvPr id="105" name="Google Shape;105;p18"/>
          <p:cNvSpPr/>
          <p:nvPr/>
        </p:nvSpPr>
        <p:spPr>
          <a:xfrm>
            <a:off x="4187313" y="3232563"/>
            <a:ext cx="1024725" cy="57270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Results</a:t>
            </a:r>
            <a:r>
              <a:rPr lang="en" sz="1800"/>
              <a:t> </a:t>
            </a:r>
            <a:endParaRPr sz="1800"/>
          </a:p>
        </p:txBody>
      </p:sp>
      <p:cxnSp>
        <p:nvCxnSpPr>
          <p:cNvPr id="106" name="Google Shape;106;p18"/>
          <p:cNvCxnSpPr>
            <a:stCxn id="100" idx="3"/>
          </p:cNvCxnSpPr>
          <p:nvPr/>
        </p:nvCxnSpPr>
        <p:spPr>
          <a:xfrm flipH="1">
            <a:off x="6463963" y="1377538"/>
            <a:ext cx="1193100" cy="2952600"/>
          </a:xfrm>
          <a:prstGeom prst="bentConnector4">
            <a:avLst>
              <a:gd fmla="val -90312" name="adj1"/>
              <a:gd fmla="val 100838" name="adj2"/>
            </a:avLst>
          </a:prstGeom>
          <a:noFill/>
          <a:ln cap="flat" cmpd="sng" w="9525">
            <a:solidFill>
              <a:schemeClr val="dk2"/>
            </a:solidFill>
            <a:prstDash val="solid"/>
            <a:round/>
            <a:headEnd len="med" w="med" type="none"/>
            <a:tailEnd len="med" w="med" type="none"/>
          </a:ln>
        </p:spPr>
      </p:cxnSp>
      <p:cxnSp>
        <p:nvCxnSpPr>
          <p:cNvPr id="107" name="Google Shape;107;p18"/>
          <p:cNvCxnSpPr/>
          <p:nvPr/>
        </p:nvCxnSpPr>
        <p:spPr>
          <a:xfrm rot="10800000">
            <a:off x="6191225" y="3850075"/>
            <a:ext cx="12300" cy="3063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8"/>
          <p:cNvCxnSpPr>
            <a:stCxn id="105" idx="1"/>
          </p:cNvCxnSpPr>
          <p:nvPr/>
        </p:nvCxnSpPr>
        <p:spPr>
          <a:xfrm flipH="1">
            <a:off x="3090513" y="3518913"/>
            <a:ext cx="1096800" cy="84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8"/>
          <p:cNvCxnSpPr>
            <a:stCxn id="103" idx="1"/>
            <a:endCxn id="105" idx="3"/>
          </p:cNvCxnSpPr>
          <p:nvPr/>
        </p:nvCxnSpPr>
        <p:spPr>
          <a:xfrm rot="10800000">
            <a:off x="5212175" y="3518913"/>
            <a:ext cx="539400" cy="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8"/>
          <p:cNvSpPr txBox="1"/>
          <p:nvPr/>
        </p:nvSpPr>
        <p:spPr>
          <a:xfrm>
            <a:off x="3188625" y="3225825"/>
            <a:ext cx="7752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Testing</a:t>
            </a:r>
            <a:endParaRPr>
              <a:latin typeface="Proxima Nova"/>
              <a:ea typeface="Proxima Nova"/>
              <a:cs typeface="Proxima Nova"/>
              <a:sym typeface="Proxima Nova"/>
            </a:endParaRPr>
          </a:p>
        </p:txBody>
      </p:sp>
      <p:sp>
        <p:nvSpPr>
          <p:cNvPr id="111" name="Google Shape;111;p18"/>
          <p:cNvSpPr/>
          <p:nvPr/>
        </p:nvSpPr>
        <p:spPr>
          <a:xfrm>
            <a:off x="896000" y="3236775"/>
            <a:ext cx="2194525" cy="57270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Evaluation &amp; Compare </a:t>
            </a:r>
            <a:r>
              <a:rPr lang="en" sz="1800"/>
              <a:t>Results </a:t>
            </a:r>
            <a:endParaRPr sz="1800"/>
          </a:p>
        </p:txBody>
      </p:sp>
      <p:sp>
        <p:nvSpPr>
          <p:cNvPr id="112" name="Google Shape;112;p18"/>
          <p:cNvSpPr/>
          <p:nvPr/>
        </p:nvSpPr>
        <p:spPr>
          <a:xfrm>
            <a:off x="3711512" y="4028250"/>
            <a:ext cx="2736563" cy="48735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Test (visible) Dataset </a:t>
            </a:r>
            <a:endParaRPr sz="1800"/>
          </a:p>
        </p:txBody>
      </p:sp>
      <p:sp>
        <p:nvSpPr>
          <p:cNvPr id="113" name="Google Shape;113;p18"/>
          <p:cNvSpPr/>
          <p:nvPr/>
        </p:nvSpPr>
        <p:spPr>
          <a:xfrm>
            <a:off x="3711507" y="4590075"/>
            <a:ext cx="2736575" cy="48735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Test (invis</a:t>
            </a:r>
            <a:r>
              <a:rPr lang="en" sz="1800"/>
              <a:t>ible</a:t>
            </a:r>
            <a:r>
              <a:rPr lang="en" sz="1800"/>
              <a:t>) Dataset </a:t>
            </a:r>
            <a:endParaRPr sz="1800"/>
          </a:p>
        </p:txBody>
      </p:sp>
      <p:cxnSp>
        <p:nvCxnSpPr>
          <p:cNvPr id="114" name="Google Shape;114;p18"/>
          <p:cNvCxnSpPr/>
          <p:nvPr/>
        </p:nvCxnSpPr>
        <p:spPr>
          <a:xfrm flipH="1">
            <a:off x="8722275" y="4342475"/>
            <a:ext cx="12300" cy="4962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8"/>
          <p:cNvCxnSpPr>
            <a:endCxn id="113" idx="3"/>
          </p:cNvCxnSpPr>
          <p:nvPr/>
        </p:nvCxnSpPr>
        <p:spPr>
          <a:xfrm rot="10800000">
            <a:off x="6448082" y="4833750"/>
            <a:ext cx="2298900" cy="48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8"/>
          <p:cNvCxnSpPr>
            <a:stCxn id="113" idx="1"/>
            <a:endCxn id="113" idx="1"/>
          </p:cNvCxnSpPr>
          <p:nvPr/>
        </p:nvCxnSpPr>
        <p:spPr>
          <a:xfrm>
            <a:off x="3711507" y="4833750"/>
            <a:ext cx="0" cy="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8"/>
          <p:cNvCxnSpPr/>
          <p:nvPr/>
        </p:nvCxnSpPr>
        <p:spPr>
          <a:xfrm rot="10800000">
            <a:off x="3511300" y="3573250"/>
            <a:ext cx="12300" cy="12531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a:stCxn id="113" idx="1"/>
          </p:cNvCxnSpPr>
          <p:nvPr/>
        </p:nvCxnSpPr>
        <p:spPr>
          <a:xfrm flipH="1">
            <a:off x="3511107" y="4833750"/>
            <a:ext cx="200400" cy="51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8"/>
          <p:cNvSpPr txBox="1"/>
          <p:nvPr/>
        </p:nvSpPr>
        <p:spPr>
          <a:xfrm>
            <a:off x="8275500" y="2416950"/>
            <a:ext cx="6699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Split into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25" name="Google Shape;125;p19"/>
          <p:cNvSpPr txBox="1"/>
          <p:nvPr>
            <p:ph idx="1" type="body"/>
          </p:nvPr>
        </p:nvSpPr>
        <p:spPr>
          <a:xfrm>
            <a:off x="594025" y="1384125"/>
            <a:ext cx="3627900" cy="30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Popularity-based Method</a:t>
            </a:r>
            <a:endParaRPr b="1" sz="2000"/>
          </a:p>
          <a:p>
            <a:pPr indent="0" lvl="0" marL="457200" rtl="0" algn="l">
              <a:spcBef>
                <a:spcPts val="1600"/>
              </a:spcBef>
              <a:spcAft>
                <a:spcPts val="0"/>
              </a:spcAft>
              <a:buNone/>
            </a:pPr>
            <a:r>
              <a:rPr lang="en" sz="1000">
                <a:solidFill>
                  <a:srgbClr val="000000"/>
                </a:solidFill>
                <a:latin typeface="Verdana"/>
                <a:ea typeface="Verdana"/>
                <a:cs typeface="Verdana"/>
                <a:sym typeface="Verdana"/>
              </a:rPr>
              <a:t>The recommendation system will recommend the most popular songs to users. </a:t>
            </a:r>
            <a:endParaRPr sz="1000">
              <a:solidFill>
                <a:srgbClr val="000000"/>
              </a:solidFill>
              <a:latin typeface="Verdana"/>
              <a:ea typeface="Verdana"/>
              <a:cs typeface="Verdana"/>
              <a:sym typeface="Verdana"/>
            </a:endParaRPr>
          </a:p>
          <a:p>
            <a:pPr indent="0" lvl="0" marL="457200" rtl="0" algn="l">
              <a:spcBef>
                <a:spcPts val="0"/>
              </a:spcBef>
              <a:spcAft>
                <a:spcPts val="0"/>
              </a:spcAft>
              <a:buNone/>
            </a:pPr>
            <a:r>
              <a:t/>
            </a:r>
            <a:endParaRPr sz="1000">
              <a:solidFill>
                <a:srgbClr val="000000"/>
              </a:solidFill>
              <a:latin typeface="Verdana"/>
              <a:ea typeface="Verdana"/>
              <a:cs typeface="Verdana"/>
              <a:sym typeface="Verdana"/>
            </a:endParaRPr>
          </a:p>
          <a:p>
            <a:pPr indent="0" lvl="0" marL="0" rtl="0" algn="l">
              <a:spcBef>
                <a:spcPts val="0"/>
              </a:spcBef>
              <a:spcAft>
                <a:spcPts val="0"/>
              </a:spcAft>
              <a:buNone/>
            </a:pPr>
            <a:r>
              <a:rPr lang="en" sz="1500"/>
              <a:t>K-Nearest Neighbors(KNN)</a:t>
            </a:r>
            <a:endParaRPr sz="1500"/>
          </a:p>
          <a:p>
            <a:pPr indent="0" lvl="0" marL="0" rtl="0" algn="l">
              <a:spcBef>
                <a:spcPts val="1600"/>
              </a:spcBef>
              <a:spcAft>
                <a:spcPts val="0"/>
              </a:spcAft>
              <a:buNone/>
            </a:pPr>
            <a:r>
              <a:rPr lang="en" sz="1500"/>
              <a:t>Collaborative Filtering</a:t>
            </a:r>
            <a:endParaRPr sz="1500"/>
          </a:p>
          <a:p>
            <a:pPr indent="0" lvl="0" marL="0" rtl="0" algn="l">
              <a:spcBef>
                <a:spcPts val="1600"/>
              </a:spcBef>
              <a:spcAft>
                <a:spcPts val="0"/>
              </a:spcAft>
              <a:buNone/>
            </a:pPr>
            <a:r>
              <a:rPr lang="en" sz="1500"/>
              <a:t>Matrix Factorization</a:t>
            </a:r>
            <a:endParaRPr sz="1500"/>
          </a:p>
          <a:p>
            <a:pPr indent="0" lvl="0" marL="0" rtl="0" algn="l">
              <a:spcBef>
                <a:spcPts val="160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4803700" y="777950"/>
            <a:ext cx="3377400" cy="4120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pic>
        <p:nvPicPr>
          <p:cNvPr id="132" name="Google Shape;132;p20"/>
          <p:cNvPicPr preferRelativeResize="0"/>
          <p:nvPr/>
        </p:nvPicPr>
        <p:blipFill>
          <a:blip r:embed="rId3">
            <a:alphaModFix/>
          </a:blip>
          <a:stretch>
            <a:fillRect/>
          </a:stretch>
        </p:blipFill>
        <p:spPr>
          <a:xfrm>
            <a:off x="4856100" y="1197900"/>
            <a:ext cx="3679399" cy="2821400"/>
          </a:xfrm>
          <a:prstGeom prst="rect">
            <a:avLst/>
          </a:prstGeom>
          <a:noFill/>
          <a:ln>
            <a:noFill/>
          </a:ln>
        </p:spPr>
      </p:pic>
      <p:sp>
        <p:nvSpPr>
          <p:cNvPr id="133" name="Google Shape;133;p20"/>
          <p:cNvSpPr txBox="1"/>
          <p:nvPr>
            <p:ph idx="1" type="body"/>
          </p:nvPr>
        </p:nvSpPr>
        <p:spPr>
          <a:xfrm>
            <a:off x="594025" y="1384125"/>
            <a:ext cx="3679500" cy="30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Popularity-based Method</a:t>
            </a:r>
            <a:endParaRPr sz="1500"/>
          </a:p>
          <a:p>
            <a:pPr indent="0" lvl="0" marL="0" rtl="0" algn="l">
              <a:spcBef>
                <a:spcPts val="1600"/>
              </a:spcBef>
              <a:spcAft>
                <a:spcPts val="0"/>
              </a:spcAft>
              <a:buNone/>
            </a:pPr>
            <a:r>
              <a:rPr b="1" lang="en" sz="2000"/>
              <a:t>K-Nearest Neighbors(KNN)</a:t>
            </a:r>
            <a:endParaRPr b="1" sz="2000"/>
          </a:p>
          <a:p>
            <a:pPr indent="0" lvl="0" marL="457200" rtl="0" algn="l">
              <a:spcBef>
                <a:spcPts val="1600"/>
              </a:spcBef>
              <a:spcAft>
                <a:spcPts val="0"/>
              </a:spcAft>
              <a:buNone/>
            </a:pPr>
            <a:r>
              <a:rPr lang="en" sz="1050">
                <a:solidFill>
                  <a:srgbClr val="000000"/>
                </a:solidFill>
                <a:latin typeface="Verdana"/>
                <a:ea typeface="Verdana"/>
                <a:cs typeface="Verdana"/>
                <a:sym typeface="Verdana"/>
              </a:rPr>
              <a:t>For each test user, we defined their play count for each song in dataset as their feature vectors. Then, calculate the cosine similarities between the test user and other users to find K closest neighbors.</a:t>
            </a:r>
            <a:endParaRPr sz="1500"/>
          </a:p>
          <a:p>
            <a:pPr indent="0" lvl="0" marL="0" rtl="0" algn="l">
              <a:spcBef>
                <a:spcPts val="1600"/>
              </a:spcBef>
              <a:spcAft>
                <a:spcPts val="0"/>
              </a:spcAft>
              <a:buNone/>
            </a:pPr>
            <a:r>
              <a:rPr lang="en" sz="1500"/>
              <a:t>Collaborative Filtering</a:t>
            </a:r>
            <a:endParaRPr sz="1500"/>
          </a:p>
          <a:p>
            <a:pPr indent="0" lvl="0" marL="0" rtl="0" algn="l">
              <a:spcBef>
                <a:spcPts val="1600"/>
              </a:spcBef>
              <a:spcAft>
                <a:spcPts val="0"/>
              </a:spcAft>
              <a:buNone/>
            </a:pPr>
            <a:r>
              <a:rPr lang="en" sz="1500"/>
              <a:t>Matrix Factorization</a:t>
            </a:r>
            <a:endParaRPr sz="15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pic>
        <p:nvPicPr>
          <p:cNvPr id="139" name="Google Shape;139;p21"/>
          <p:cNvPicPr preferRelativeResize="0"/>
          <p:nvPr/>
        </p:nvPicPr>
        <p:blipFill>
          <a:blip r:embed="rId3">
            <a:alphaModFix/>
          </a:blip>
          <a:stretch>
            <a:fillRect/>
          </a:stretch>
        </p:blipFill>
        <p:spPr>
          <a:xfrm>
            <a:off x="3982361" y="928023"/>
            <a:ext cx="4335914" cy="2980349"/>
          </a:xfrm>
          <a:prstGeom prst="rect">
            <a:avLst/>
          </a:prstGeom>
          <a:noFill/>
          <a:ln>
            <a:noFill/>
          </a:ln>
        </p:spPr>
      </p:pic>
      <p:sp>
        <p:nvSpPr>
          <p:cNvPr id="140" name="Google Shape;140;p21"/>
          <p:cNvSpPr txBox="1"/>
          <p:nvPr>
            <p:ph idx="1" type="body"/>
          </p:nvPr>
        </p:nvSpPr>
        <p:spPr>
          <a:xfrm>
            <a:off x="594025" y="1384125"/>
            <a:ext cx="3460200" cy="30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Popularity-based Method</a:t>
            </a:r>
            <a:endParaRPr sz="1500"/>
          </a:p>
          <a:p>
            <a:pPr indent="0" lvl="0" marL="0" rtl="0" algn="l">
              <a:spcBef>
                <a:spcPts val="1600"/>
              </a:spcBef>
              <a:spcAft>
                <a:spcPts val="0"/>
              </a:spcAft>
              <a:buNone/>
            </a:pPr>
            <a:r>
              <a:rPr lang="en" sz="1500"/>
              <a:t>K-Nearest Neighbors(KNN)</a:t>
            </a:r>
            <a:endParaRPr sz="1500"/>
          </a:p>
          <a:p>
            <a:pPr indent="0" lvl="0" marL="0" rtl="0" algn="l">
              <a:spcBef>
                <a:spcPts val="1600"/>
              </a:spcBef>
              <a:spcAft>
                <a:spcPts val="0"/>
              </a:spcAft>
              <a:buNone/>
            </a:pPr>
            <a:r>
              <a:rPr b="1" lang="en" sz="2000"/>
              <a:t>Collaborative Filtering</a:t>
            </a:r>
            <a:endParaRPr b="1" sz="2000"/>
          </a:p>
          <a:p>
            <a:pPr indent="0" lvl="0" marL="457200" rtl="0" algn="l">
              <a:spcBef>
                <a:spcPts val="1600"/>
              </a:spcBef>
              <a:spcAft>
                <a:spcPts val="0"/>
              </a:spcAft>
              <a:buNone/>
            </a:pPr>
            <a:r>
              <a:rPr lang="en" sz="1050">
                <a:solidFill>
                  <a:srgbClr val="000000"/>
                </a:solidFill>
                <a:latin typeface="Verdana"/>
                <a:ea typeface="Verdana"/>
                <a:cs typeface="Verdana"/>
                <a:sym typeface="Verdana"/>
              </a:rPr>
              <a:t>We </a:t>
            </a:r>
            <a:r>
              <a:rPr lang="en" sz="1000">
                <a:solidFill>
                  <a:srgbClr val="000000"/>
                </a:solidFill>
                <a:latin typeface="Verdana"/>
                <a:ea typeface="Verdana"/>
                <a:cs typeface="Verdana"/>
                <a:sym typeface="Verdana"/>
              </a:rPr>
              <a:t>explored similarities in rating behavior among users. </a:t>
            </a:r>
            <a:endParaRPr sz="1000">
              <a:solidFill>
                <a:srgbClr val="000000"/>
              </a:solidFill>
              <a:latin typeface="Verdana"/>
              <a:ea typeface="Verdana"/>
              <a:cs typeface="Verdana"/>
              <a:sym typeface="Verdana"/>
            </a:endParaRPr>
          </a:p>
          <a:p>
            <a:pPr indent="0" lvl="0" marL="457200" rtl="0" algn="l">
              <a:spcBef>
                <a:spcPts val="1600"/>
              </a:spcBef>
              <a:spcAft>
                <a:spcPts val="0"/>
              </a:spcAft>
              <a:buNone/>
            </a:pPr>
            <a:r>
              <a:rPr lang="en" sz="1000">
                <a:solidFill>
                  <a:srgbClr val="000000"/>
                </a:solidFill>
                <a:latin typeface="Verdana"/>
                <a:ea typeface="Verdana"/>
                <a:cs typeface="Verdana"/>
                <a:sym typeface="Verdana"/>
              </a:rPr>
              <a:t>User-based / Item-based</a:t>
            </a:r>
            <a:endParaRPr sz="1000">
              <a:solidFill>
                <a:srgbClr val="000000"/>
              </a:solidFill>
              <a:latin typeface="Verdana"/>
              <a:ea typeface="Verdana"/>
              <a:cs typeface="Verdana"/>
              <a:sym typeface="Verdana"/>
            </a:endParaRPr>
          </a:p>
          <a:p>
            <a:pPr indent="0" lvl="0" marL="0" rtl="0" algn="l">
              <a:spcBef>
                <a:spcPts val="1600"/>
              </a:spcBef>
              <a:spcAft>
                <a:spcPts val="0"/>
              </a:spcAft>
              <a:buNone/>
            </a:pPr>
            <a:r>
              <a:rPr lang="en" sz="1500"/>
              <a:t>Matrix Factorization</a:t>
            </a:r>
            <a:endParaRPr sz="15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