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96"/>
  </p:normalViewPr>
  <p:slideViewPr>
    <p:cSldViewPr snapToGrid="0" snapToObjects="1">
      <p:cViewPr varScale="1">
        <p:scale>
          <a:sx n="115" d="100"/>
          <a:sy n="115" d="100"/>
        </p:scale>
        <p:origin x="3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6/10/2023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890443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55784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02160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14387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6/10/2023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01595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63703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6/10/2023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5843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88624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03259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6/10/2023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680444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6/10/2023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07509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lIns="109728" tIns="109728" rIns="109728" bIns="91440" anchor="ct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lIns="109728" tIns="109728" rIns="109728" bIns="91440" anchor="b"/>
          <a:lstStyle>
            <a:lvl1pPr algn="r">
              <a:defRPr sz="1000" spc="40">
                <a:solidFill>
                  <a:schemeClr val="tx1">
                    <a:lumMod val="75000"/>
                    <a:lumOff val="25000"/>
                  </a:schemeClr>
                </a:solidFill>
              </a:defRPr>
            </a:lvl1pPr>
          </a:lstStyle>
          <a:p>
            <a:fld id="{F6FA2B21-3FCD-4721-B95C-427943F61125}" type="datetime1">
              <a:rPr lang="en-US" smtClean="0"/>
              <a:t>6/10/2023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lIns="109728" tIns="109728" rIns="109728" bIns="91440" anchor="b"/>
          <a:lstStyle>
            <a:lvl1pPr algn="l">
              <a:defRPr sz="1000" spc="4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lIns="109728" tIns="109728" rIns="109728" bIns="9144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0212864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9" r:id="rId6"/>
    <p:sldLayoutId id="2147483664" r:id="rId7"/>
    <p:sldLayoutId id="2147483665" r:id="rId8"/>
    <p:sldLayoutId id="2147483666" r:id="rId9"/>
    <p:sldLayoutId id="2147483667" r:id="rId10"/>
    <p:sldLayoutId id="2147483668" r:id="rId11"/>
  </p:sldLayoutIdLst>
  <p:hf sldNum="0" hdr="0" ftr="0" dt="0"/>
  <p:txStyles>
    <p:titleStyle>
      <a:lvl1pPr algn="l" defTabSz="914400" rtl="0" eaLnBrk="1" latinLnBrk="0" hangingPunct="1">
        <a:lnSpc>
          <a:spcPct val="90000"/>
        </a:lnSpc>
        <a:spcBef>
          <a:spcPct val="0"/>
        </a:spcBef>
        <a:buNone/>
        <a:defRPr lang="en-US" sz="3600" b="1"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spc="3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spc="3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spc="3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spc="3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spc="3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CA9E4F-131B-4948-947D-44248522F873}"/>
              </a:ext>
            </a:extLst>
          </p:cNvPr>
          <p:cNvSpPr>
            <a:spLocks noGrp="1"/>
          </p:cNvSpPr>
          <p:nvPr>
            <p:ph type="ctrTitle"/>
          </p:nvPr>
        </p:nvSpPr>
        <p:spPr/>
        <p:txBody>
          <a:bodyPr/>
          <a:lstStyle/>
          <a:p>
            <a:r>
              <a:rPr lang="en-IL" dirty="0"/>
              <a:t>Temporal graph networks</a:t>
            </a:r>
          </a:p>
        </p:txBody>
      </p:sp>
      <p:sp>
        <p:nvSpPr>
          <p:cNvPr id="5" name="Subtitle 4">
            <a:extLst>
              <a:ext uri="{FF2B5EF4-FFF2-40B4-BE49-F238E27FC236}">
                <a16:creationId xmlns:a16="http://schemas.microsoft.com/office/drawing/2014/main" id="{514D3AE1-387C-5A4E-8111-F60AD4600809}"/>
              </a:ext>
            </a:extLst>
          </p:cNvPr>
          <p:cNvSpPr>
            <a:spLocks noGrp="1"/>
          </p:cNvSpPr>
          <p:nvPr>
            <p:ph type="subTitle" idx="1"/>
          </p:nvPr>
        </p:nvSpPr>
        <p:spPr/>
        <p:txBody>
          <a:bodyPr>
            <a:normAutofit lnSpcReduction="10000"/>
          </a:bodyPr>
          <a:lstStyle/>
          <a:p>
            <a:r>
              <a:rPr lang="en-IL" dirty="0"/>
              <a:t>By Akiva Block </a:t>
            </a:r>
            <a:r>
              <a:rPr lang="en-IL" dirty="0" smtClean="0"/>
              <a:t>and </a:t>
            </a:r>
            <a:r>
              <a:rPr lang="en-US" dirty="0"/>
              <a:t>Adi Weinberger </a:t>
            </a:r>
            <a:endParaRPr lang="en-IL" dirty="0"/>
          </a:p>
        </p:txBody>
      </p:sp>
    </p:spTree>
    <p:extLst>
      <p:ext uri="{BB962C8B-B14F-4D97-AF65-F5344CB8AC3E}">
        <p14:creationId xmlns:p14="http://schemas.microsoft.com/office/powerpoint/2010/main" val="2029351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08CF-6356-284D-8544-9B348614F6F8}"/>
              </a:ext>
            </a:extLst>
          </p:cNvPr>
          <p:cNvSpPr>
            <a:spLocks noGrp="1"/>
          </p:cNvSpPr>
          <p:nvPr>
            <p:ph type="title"/>
          </p:nvPr>
        </p:nvSpPr>
        <p:spPr/>
        <p:txBody>
          <a:bodyPr/>
          <a:lstStyle/>
          <a:p>
            <a:r>
              <a:rPr lang="en-IL" dirty="0"/>
              <a:t>Results:</a:t>
            </a:r>
          </a:p>
        </p:txBody>
      </p:sp>
      <p:graphicFrame>
        <p:nvGraphicFramePr>
          <p:cNvPr id="4" name="Table 4">
            <a:extLst>
              <a:ext uri="{FF2B5EF4-FFF2-40B4-BE49-F238E27FC236}">
                <a16:creationId xmlns:a16="http://schemas.microsoft.com/office/drawing/2014/main" id="{7B3A23FB-96DF-9049-832A-46B92C031E06}"/>
              </a:ext>
            </a:extLst>
          </p:cNvPr>
          <p:cNvGraphicFramePr>
            <a:graphicFrameLocks noGrp="1"/>
          </p:cNvGraphicFramePr>
          <p:nvPr>
            <p:ph idx="1"/>
            <p:extLst>
              <p:ext uri="{D42A27DB-BD31-4B8C-83A1-F6EECF244321}">
                <p14:modId xmlns:p14="http://schemas.microsoft.com/office/powerpoint/2010/main" val="3634928176"/>
              </p:ext>
            </p:extLst>
          </p:nvPr>
        </p:nvGraphicFramePr>
        <p:xfrm>
          <a:off x="1066800" y="1694206"/>
          <a:ext cx="10058398" cy="4521200"/>
        </p:xfrm>
        <a:graphic>
          <a:graphicData uri="http://schemas.openxmlformats.org/drawingml/2006/table">
            <a:tbl>
              <a:tblPr firstRow="1" bandRow="1">
                <a:tableStyleId>{5C22544A-7EE6-4342-B048-85BDC9FD1C3A}</a:tableStyleId>
              </a:tblPr>
              <a:tblGrid>
                <a:gridCol w="2990193">
                  <a:extLst>
                    <a:ext uri="{9D8B030D-6E8A-4147-A177-3AD203B41FA5}">
                      <a16:colId xmlns:a16="http://schemas.microsoft.com/office/drawing/2014/main" val="511441234"/>
                    </a:ext>
                  </a:extLst>
                </a:gridCol>
                <a:gridCol w="1082566">
                  <a:extLst>
                    <a:ext uri="{9D8B030D-6E8A-4147-A177-3AD203B41FA5}">
                      <a16:colId xmlns:a16="http://schemas.microsoft.com/office/drawing/2014/main" val="1613050749"/>
                    </a:ext>
                  </a:extLst>
                </a:gridCol>
                <a:gridCol w="1502979">
                  <a:extLst>
                    <a:ext uri="{9D8B030D-6E8A-4147-A177-3AD203B41FA5}">
                      <a16:colId xmlns:a16="http://schemas.microsoft.com/office/drawing/2014/main" val="210898067"/>
                    </a:ext>
                  </a:extLst>
                </a:gridCol>
                <a:gridCol w="1968060">
                  <a:extLst>
                    <a:ext uri="{9D8B030D-6E8A-4147-A177-3AD203B41FA5}">
                      <a16:colId xmlns:a16="http://schemas.microsoft.com/office/drawing/2014/main" val="3603309142"/>
                    </a:ext>
                  </a:extLst>
                </a:gridCol>
                <a:gridCol w="1257300">
                  <a:extLst>
                    <a:ext uri="{9D8B030D-6E8A-4147-A177-3AD203B41FA5}">
                      <a16:colId xmlns:a16="http://schemas.microsoft.com/office/drawing/2014/main" val="3638691756"/>
                    </a:ext>
                  </a:extLst>
                </a:gridCol>
                <a:gridCol w="1257300">
                  <a:extLst>
                    <a:ext uri="{9D8B030D-6E8A-4147-A177-3AD203B41FA5}">
                      <a16:colId xmlns:a16="http://schemas.microsoft.com/office/drawing/2014/main" val="346004696"/>
                    </a:ext>
                  </a:extLst>
                </a:gridCol>
              </a:tblGrid>
              <a:tr h="370840">
                <a:tc>
                  <a:txBody>
                    <a:bodyPr/>
                    <a:lstStyle/>
                    <a:p>
                      <a:r>
                        <a:rPr lang="en-IL"/>
                        <a:t>Aggregator</a:t>
                      </a:r>
                      <a:endParaRPr lang="en-IL" dirty="0"/>
                    </a:p>
                  </a:txBody>
                  <a:tcPr/>
                </a:tc>
                <a:tc gridSpan="2">
                  <a:txBody>
                    <a:bodyPr/>
                    <a:lstStyle/>
                    <a:p>
                      <a:r>
                        <a:rPr lang="en-IL"/>
                        <a:t>Edge prediction (average precision)</a:t>
                      </a:r>
                      <a:endParaRPr lang="en-IL" dirty="0"/>
                    </a:p>
                  </a:txBody>
                  <a:tcPr/>
                </a:tc>
                <a:tc hMerge="1">
                  <a:txBody>
                    <a:bodyPr/>
                    <a:lstStyle/>
                    <a:p>
                      <a:endParaRPr lang="en-IL"/>
                    </a:p>
                  </a:txBody>
                  <a:tcPr/>
                </a:tc>
                <a:tc>
                  <a:txBody>
                    <a:bodyPr/>
                    <a:lstStyle/>
                    <a:p>
                      <a:r>
                        <a:rPr lang="en-IL" dirty="0"/>
                        <a:t>Node classification (AUC)</a:t>
                      </a:r>
                    </a:p>
                  </a:txBody>
                  <a:tcPr/>
                </a:tc>
                <a:tc gridSpan="2">
                  <a:txBody>
                    <a:bodyPr/>
                    <a:lstStyle/>
                    <a:p>
                      <a:r>
                        <a:rPr lang="en-IL" dirty="0"/>
                        <a:t>Median epoch time (seconds)</a:t>
                      </a:r>
                    </a:p>
                  </a:txBody>
                  <a:tcPr/>
                </a:tc>
                <a:tc hMerge="1">
                  <a:txBody>
                    <a:bodyPr/>
                    <a:lstStyle/>
                    <a:p>
                      <a:endParaRPr lang="en-IL"/>
                    </a:p>
                  </a:txBody>
                  <a:tcPr/>
                </a:tc>
                <a:extLst>
                  <a:ext uri="{0D108BD9-81ED-4DB2-BD59-A6C34878D82A}">
                    <a16:rowId xmlns:a16="http://schemas.microsoft.com/office/drawing/2014/main" val="1972478442"/>
                  </a:ext>
                </a:extLst>
              </a:tr>
              <a:tr h="370840">
                <a:tc>
                  <a:txBody>
                    <a:bodyPr/>
                    <a:lstStyle/>
                    <a:p>
                      <a:endParaRPr lang="en-IL" dirty="0"/>
                    </a:p>
                  </a:txBody>
                  <a:tcPr/>
                </a:tc>
                <a:tc>
                  <a:txBody>
                    <a:bodyPr/>
                    <a:lstStyle/>
                    <a:p>
                      <a:r>
                        <a:rPr lang="en-IL"/>
                        <a:t>Transductive</a:t>
                      </a:r>
                      <a:endParaRPr lang="en-IL" dirty="0"/>
                    </a:p>
                  </a:txBody>
                  <a:tcPr/>
                </a:tc>
                <a:tc>
                  <a:txBody>
                    <a:bodyPr/>
                    <a:lstStyle/>
                    <a:p>
                      <a:r>
                        <a:rPr lang="en-IL"/>
                        <a:t>Inductive</a:t>
                      </a:r>
                      <a:endParaRPr lang="en-IL" dirty="0"/>
                    </a:p>
                  </a:txBody>
                  <a:tcPr/>
                </a:tc>
                <a:tc>
                  <a:txBody>
                    <a:bodyPr/>
                    <a:lstStyle/>
                    <a:p>
                      <a:endParaRPr lang="en-IL" dirty="0"/>
                    </a:p>
                  </a:txBody>
                  <a:tcPr/>
                </a:tc>
                <a:tc>
                  <a:txBody>
                    <a:bodyPr/>
                    <a:lstStyle/>
                    <a:p>
                      <a:r>
                        <a:rPr lang="en-IL" dirty="0"/>
                        <a:t>Edge pred.</a:t>
                      </a:r>
                    </a:p>
                  </a:txBody>
                  <a:tcPr/>
                </a:tc>
                <a:tc>
                  <a:txBody>
                    <a:bodyPr/>
                    <a:lstStyle/>
                    <a:p>
                      <a:r>
                        <a:rPr lang="en-IL" dirty="0"/>
                        <a:t>Node class.</a:t>
                      </a:r>
                    </a:p>
                  </a:txBody>
                  <a:tcPr/>
                </a:tc>
                <a:extLst>
                  <a:ext uri="{0D108BD9-81ED-4DB2-BD59-A6C34878D82A}">
                    <a16:rowId xmlns:a16="http://schemas.microsoft.com/office/drawing/2014/main" val="736607979"/>
                  </a:ext>
                </a:extLst>
              </a:tr>
              <a:tr h="370840">
                <a:tc>
                  <a:txBody>
                    <a:bodyPr/>
                    <a:lstStyle/>
                    <a:p>
                      <a:r>
                        <a:rPr lang="en-IL"/>
                        <a:t>Mean message</a:t>
                      </a:r>
                      <a:endParaRPr lang="en-IL" dirty="0"/>
                    </a:p>
                  </a:txBody>
                  <a:tcPr/>
                </a:tc>
                <a:tc>
                  <a:txBody>
                    <a:bodyPr/>
                    <a:lstStyle/>
                    <a:p>
                      <a:r>
                        <a:rPr lang="en-IL" b="0" dirty="0"/>
                        <a:t>98.6%</a:t>
                      </a:r>
                    </a:p>
                  </a:txBody>
                  <a:tcPr/>
                </a:tc>
                <a:tc>
                  <a:txBody>
                    <a:bodyPr/>
                    <a:lstStyle/>
                    <a:p>
                      <a:r>
                        <a:rPr lang="en-IL" dirty="0"/>
                        <a:t>97.93%</a:t>
                      </a:r>
                    </a:p>
                  </a:txBody>
                  <a:tcPr/>
                </a:tc>
                <a:tc>
                  <a:txBody>
                    <a:bodyPr/>
                    <a:lstStyle/>
                    <a:p>
                      <a:r>
                        <a:rPr lang="en-IL" dirty="0"/>
                        <a:t>-</a:t>
                      </a:r>
                    </a:p>
                  </a:txBody>
                  <a:tcPr/>
                </a:tc>
                <a:tc>
                  <a:txBody>
                    <a:bodyPr/>
                    <a:lstStyle/>
                    <a:p>
                      <a:r>
                        <a:rPr lang="en-IL" dirty="0"/>
                        <a:t>93</a:t>
                      </a:r>
                    </a:p>
                  </a:txBody>
                  <a:tcPr/>
                </a:tc>
                <a:tc>
                  <a:txBody>
                    <a:bodyPr/>
                    <a:lstStyle/>
                    <a:p>
                      <a:r>
                        <a:rPr lang="en-IL" dirty="0"/>
                        <a:t>-</a:t>
                      </a:r>
                    </a:p>
                  </a:txBody>
                  <a:tcPr/>
                </a:tc>
                <a:extLst>
                  <a:ext uri="{0D108BD9-81ED-4DB2-BD59-A6C34878D82A}">
                    <a16:rowId xmlns:a16="http://schemas.microsoft.com/office/drawing/2014/main" val="2108084199"/>
                  </a:ext>
                </a:extLst>
              </a:tr>
              <a:tr h="370840">
                <a:tc>
                  <a:txBody>
                    <a:bodyPr/>
                    <a:lstStyle/>
                    <a:p>
                      <a:r>
                        <a:rPr lang="en-IL"/>
                        <a:t>Last message</a:t>
                      </a:r>
                      <a:endParaRPr lang="en-IL" dirty="0"/>
                    </a:p>
                  </a:txBody>
                  <a:tcPr/>
                </a:tc>
                <a:tc>
                  <a:txBody>
                    <a:bodyPr/>
                    <a:lstStyle/>
                    <a:p>
                      <a:r>
                        <a:rPr lang="en-IL" dirty="0"/>
                        <a:t>98.46%</a:t>
                      </a:r>
                    </a:p>
                  </a:txBody>
                  <a:tcPr/>
                </a:tc>
                <a:tc>
                  <a:txBody>
                    <a:bodyPr/>
                    <a:lstStyle/>
                    <a:p>
                      <a:r>
                        <a:rPr lang="en-IL" dirty="0"/>
                        <a:t>97.81%</a:t>
                      </a:r>
                    </a:p>
                  </a:txBody>
                  <a:tcPr/>
                </a:tc>
                <a:tc>
                  <a:txBody>
                    <a:bodyPr/>
                    <a:lstStyle/>
                    <a:p>
                      <a:r>
                        <a:rPr lang="en-IL" dirty="0"/>
                        <a:t>87.81%</a:t>
                      </a:r>
                    </a:p>
                  </a:txBody>
                  <a:tcPr/>
                </a:tc>
                <a:tc>
                  <a:txBody>
                    <a:bodyPr/>
                    <a:lstStyle/>
                    <a:p>
                      <a:r>
                        <a:rPr lang="en-IL" b="1" dirty="0"/>
                        <a:t>20</a:t>
                      </a:r>
                    </a:p>
                  </a:txBody>
                  <a:tcPr/>
                </a:tc>
                <a:tc>
                  <a:txBody>
                    <a:bodyPr/>
                    <a:lstStyle/>
                    <a:p>
                      <a:r>
                        <a:rPr lang="en-IL" dirty="0"/>
                        <a:t>-</a:t>
                      </a:r>
                    </a:p>
                  </a:txBody>
                  <a:tcPr/>
                </a:tc>
                <a:extLst>
                  <a:ext uri="{0D108BD9-81ED-4DB2-BD59-A6C34878D82A}">
                    <a16:rowId xmlns:a16="http://schemas.microsoft.com/office/drawing/2014/main" val="2440831672"/>
                  </a:ext>
                </a:extLst>
              </a:tr>
              <a:tr h="370840">
                <a:tc>
                  <a:txBody>
                    <a:bodyPr/>
                    <a:lstStyle/>
                    <a:p>
                      <a:r>
                        <a:rPr lang="en-IL"/>
                        <a:t>Per-element MLP</a:t>
                      </a:r>
                      <a:endParaRPr lang="en-IL" dirty="0"/>
                    </a:p>
                  </a:txBody>
                  <a:tcPr/>
                </a:tc>
                <a:tc>
                  <a:txBody>
                    <a:bodyPr/>
                    <a:lstStyle/>
                    <a:p>
                      <a:r>
                        <a:rPr lang="en-IL" dirty="0"/>
                        <a:t>98.24%</a:t>
                      </a:r>
                    </a:p>
                  </a:txBody>
                  <a:tcPr/>
                </a:tc>
                <a:tc>
                  <a:txBody>
                    <a:bodyPr/>
                    <a:lstStyle/>
                    <a:p>
                      <a:r>
                        <a:rPr lang="en-IL" dirty="0"/>
                        <a:t>97.41%</a:t>
                      </a:r>
                    </a:p>
                  </a:txBody>
                  <a:tcPr/>
                </a:tc>
                <a:tc>
                  <a:txBody>
                    <a:bodyPr/>
                    <a:lstStyle/>
                    <a:p>
                      <a:r>
                        <a:rPr lang="en-IL" dirty="0"/>
                        <a:t>-</a:t>
                      </a:r>
                    </a:p>
                  </a:txBody>
                  <a:tcPr/>
                </a:tc>
                <a:tc>
                  <a:txBody>
                    <a:bodyPr/>
                    <a:lstStyle/>
                    <a:p>
                      <a:r>
                        <a:rPr lang="en-IL" dirty="0"/>
                        <a:t>916</a:t>
                      </a:r>
                    </a:p>
                  </a:txBody>
                  <a:tcPr/>
                </a:tc>
                <a:tc>
                  <a:txBody>
                    <a:bodyPr/>
                    <a:lstStyle/>
                    <a:p>
                      <a:r>
                        <a:rPr lang="en-IL" dirty="0"/>
                        <a:t>-</a:t>
                      </a:r>
                    </a:p>
                  </a:txBody>
                  <a:tcPr/>
                </a:tc>
                <a:extLst>
                  <a:ext uri="{0D108BD9-81ED-4DB2-BD59-A6C34878D82A}">
                    <a16:rowId xmlns:a16="http://schemas.microsoft.com/office/drawing/2014/main" val="157773135"/>
                  </a:ext>
                </a:extLst>
              </a:tr>
              <a:tr h="370840">
                <a:tc>
                  <a:txBody>
                    <a:bodyPr/>
                    <a:lstStyle/>
                    <a:p>
                      <a:r>
                        <a:rPr lang="en-IL"/>
                        <a:t>Dilated convolutions</a:t>
                      </a:r>
                      <a:endParaRPr lang="en-IL" dirty="0"/>
                    </a:p>
                  </a:txBody>
                  <a:tcPr/>
                </a:tc>
                <a:tc>
                  <a:txBody>
                    <a:bodyPr/>
                    <a:lstStyle/>
                    <a:p>
                      <a:r>
                        <a:rPr lang="en-IL" dirty="0"/>
                        <a:t>98.17%</a:t>
                      </a:r>
                    </a:p>
                  </a:txBody>
                  <a:tcPr/>
                </a:tc>
                <a:tc>
                  <a:txBody>
                    <a:bodyPr/>
                    <a:lstStyle/>
                    <a:p>
                      <a:r>
                        <a:rPr lang="en-IL" dirty="0"/>
                        <a:t>97.32%</a:t>
                      </a:r>
                    </a:p>
                  </a:txBody>
                  <a:tcPr/>
                </a:tc>
                <a:tc>
                  <a:txBody>
                    <a:bodyPr/>
                    <a:lstStyle/>
                    <a:p>
                      <a:r>
                        <a:rPr lang="en-IL" dirty="0"/>
                        <a:t>-</a:t>
                      </a:r>
                    </a:p>
                  </a:txBody>
                  <a:tcPr/>
                </a:tc>
                <a:tc>
                  <a:txBody>
                    <a:bodyPr/>
                    <a:lstStyle/>
                    <a:p>
                      <a:r>
                        <a:rPr lang="en-IL" dirty="0"/>
                        <a:t>1560</a:t>
                      </a:r>
                    </a:p>
                  </a:txBody>
                  <a:tcPr/>
                </a:tc>
                <a:tc>
                  <a:txBody>
                    <a:bodyPr/>
                    <a:lstStyle/>
                    <a:p>
                      <a:r>
                        <a:rPr lang="en-IL" dirty="0"/>
                        <a:t>-</a:t>
                      </a:r>
                    </a:p>
                  </a:txBody>
                  <a:tcPr/>
                </a:tc>
                <a:extLst>
                  <a:ext uri="{0D108BD9-81ED-4DB2-BD59-A6C34878D82A}">
                    <a16:rowId xmlns:a16="http://schemas.microsoft.com/office/drawing/2014/main" val="3402487700"/>
                  </a:ext>
                </a:extLst>
              </a:tr>
              <a:tr h="370840">
                <a:tc>
                  <a:txBody>
                    <a:bodyPr/>
                    <a:lstStyle/>
                    <a:p>
                      <a:r>
                        <a:rPr lang="en-IL"/>
                        <a:t>GRU</a:t>
                      </a:r>
                      <a:endParaRPr lang="en-IL" dirty="0"/>
                    </a:p>
                  </a:txBody>
                  <a:tcPr/>
                </a:tc>
                <a:tc>
                  <a:txBody>
                    <a:bodyPr/>
                    <a:lstStyle/>
                    <a:p>
                      <a:r>
                        <a:rPr lang="en-IL" b="1" dirty="0"/>
                        <a:t>98.65%</a:t>
                      </a:r>
                    </a:p>
                  </a:txBody>
                  <a:tcPr/>
                </a:tc>
                <a:tc>
                  <a:txBody>
                    <a:bodyPr/>
                    <a:lstStyle/>
                    <a:p>
                      <a:r>
                        <a:rPr lang="en-IL" b="1" dirty="0"/>
                        <a:t>98.08%</a:t>
                      </a:r>
                    </a:p>
                  </a:txBody>
                  <a:tcPr/>
                </a:tc>
                <a:tc>
                  <a:txBody>
                    <a:bodyPr/>
                    <a:lstStyle/>
                    <a:p>
                      <a:r>
                        <a:rPr lang="en-IL" dirty="0"/>
                        <a:t>82.72%</a:t>
                      </a:r>
                    </a:p>
                  </a:txBody>
                  <a:tcPr/>
                </a:tc>
                <a:tc>
                  <a:txBody>
                    <a:bodyPr/>
                    <a:lstStyle/>
                    <a:p>
                      <a:r>
                        <a:rPr lang="en-IL" dirty="0"/>
                        <a:t>849</a:t>
                      </a:r>
                    </a:p>
                  </a:txBody>
                  <a:tcPr/>
                </a:tc>
                <a:tc>
                  <a:txBody>
                    <a:bodyPr/>
                    <a:lstStyle/>
                    <a:p>
                      <a:r>
                        <a:rPr lang="en-IL" dirty="0"/>
                        <a:t>1897</a:t>
                      </a:r>
                    </a:p>
                  </a:txBody>
                  <a:tcPr/>
                </a:tc>
                <a:extLst>
                  <a:ext uri="{0D108BD9-81ED-4DB2-BD59-A6C34878D82A}">
                    <a16:rowId xmlns:a16="http://schemas.microsoft.com/office/drawing/2014/main" val="26977749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dirty="0"/>
                        <a:t>Concatenated-messages MLP</a:t>
                      </a:r>
                    </a:p>
                  </a:txBody>
                  <a:tcPr/>
                </a:tc>
                <a:tc>
                  <a:txBody>
                    <a:bodyPr/>
                    <a:lstStyle/>
                    <a:p>
                      <a:r>
                        <a:rPr lang="en-IL" dirty="0"/>
                        <a:t>98.45%</a:t>
                      </a:r>
                    </a:p>
                  </a:txBody>
                  <a:tcPr/>
                </a:tc>
                <a:tc>
                  <a:txBody>
                    <a:bodyPr/>
                    <a:lstStyle/>
                    <a:p>
                      <a:r>
                        <a:rPr lang="en-IL" dirty="0"/>
                        <a:t>97.76%</a:t>
                      </a:r>
                    </a:p>
                  </a:txBody>
                  <a:tcPr/>
                </a:tc>
                <a:tc>
                  <a:txBody>
                    <a:bodyPr/>
                    <a:lstStyle/>
                    <a:p>
                      <a:r>
                        <a:rPr lang="en-IL" dirty="0"/>
                        <a:t>-</a:t>
                      </a:r>
                    </a:p>
                  </a:txBody>
                  <a:tcPr/>
                </a:tc>
                <a:tc>
                  <a:txBody>
                    <a:bodyPr/>
                    <a:lstStyle/>
                    <a:p>
                      <a:r>
                        <a:rPr lang="en-IL" dirty="0"/>
                        <a:t>1338</a:t>
                      </a:r>
                    </a:p>
                  </a:txBody>
                  <a:tcPr/>
                </a:tc>
                <a:tc>
                  <a:txBody>
                    <a:bodyPr/>
                    <a:lstStyle/>
                    <a:p>
                      <a:r>
                        <a:rPr lang="en-IL" dirty="0"/>
                        <a:t>-</a:t>
                      </a:r>
                    </a:p>
                  </a:txBody>
                  <a:tcPr/>
                </a:tc>
                <a:extLst>
                  <a:ext uri="{0D108BD9-81ED-4DB2-BD59-A6C34878D82A}">
                    <a16:rowId xmlns:a16="http://schemas.microsoft.com/office/drawing/2014/main" val="1050541029"/>
                  </a:ext>
                </a:extLst>
              </a:tr>
              <a:tr h="370840">
                <a:tc>
                  <a:txBody>
                    <a:bodyPr/>
                    <a:lstStyle/>
                    <a:p>
                      <a:r>
                        <a:rPr lang="en-IL" dirty="0"/>
                        <a:t>Self-attention</a:t>
                      </a:r>
                    </a:p>
                  </a:txBody>
                  <a:tcPr/>
                </a:tc>
                <a:tc>
                  <a:txBody>
                    <a:bodyPr/>
                    <a:lstStyle/>
                    <a:p>
                      <a:r>
                        <a:rPr lang="en-IL" dirty="0"/>
                        <a:t>98.57%</a:t>
                      </a:r>
                    </a:p>
                  </a:txBody>
                  <a:tcPr/>
                </a:tc>
                <a:tc>
                  <a:txBody>
                    <a:bodyPr/>
                    <a:lstStyle/>
                    <a:p>
                      <a:r>
                        <a:rPr lang="en-IL" dirty="0"/>
                        <a:t>97.96%</a:t>
                      </a:r>
                    </a:p>
                  </a:txBody>
                  <a:tcPr/>
                </a:tc>
                <a:tc>
                  <a:txBody>
                    <a:bodyPr/>
                    <a:lstStyle/>
                    <a:p>
                      <a:r>
                        <a:rPr lang="en-IL" b="1" dirty="0"/>
                        <a:t>89.1%</a:t>
                      </a:r>
                    </a:p>
                  </a:txBody>
                  <a:tcPr/>
                </a:tc>
                <a:tc>
                  <a:txBody>
                    <a:bodyPr/>
                    <a:lstStyle/>
                    <a:p>
                      <a:r>
                        <a:rPr lang="en-IL"/>
                        <a:t>2087</a:t>
                      </a:r>
                      <a:endParaRPr lang="en-IL" dirty="0"/>
                    </a:p>
                  </a:txBody>
                  <a:tcPr/>
                </a:tc>
                <a:tc>
                  <a:txBody>
                    <a:bodyPr/>
                    <a:lstStyle/>
                    <a:p>
                      <a:r>
                        <a:rPr lang="en-IL" dirty="0"/>
                        <a:t>2946</a:t>
                      </a:r>
                    </a:p>
                  </a:txBody>
                  <a:tcPr/>
                </a:tc>
                <a:extLst>
                  <a:ext uri="{0D108BD9-81ED-4DB2-BD59-A6C34878D82A}">
                    <a16:rowId xmlns:a16="http://schemas.microsoft.com/office/drawing/2014/main" val="3117378199"/>
                  </a:ext>
                </a:extLst>
              </a:tr>
              <a:tr h="370840">
                <a:tc>
                  <a:txBody>
                    <a:bodyPr/>
                    <a:lstStyle/>
                    <a:p>
                      <a:r>
                        <a:rPr lang="en-IL"/>
                        <a:t>GRU-attention hybrid</a:t>
                      </a:r>
                      <a:endParaRPr lang="en-IL" dirty="0"/>
                    </a:p>
                  </a:txBody>
                  <a:tcPr/>
                </a:tc>
                <a:tc>
                  <a:txBody>
                    <a:bodyPr/>
                    <a:lstStyle/>
                    <a:p>
                      <a:r>
                        <a:rPr lang="en-IL"/>
                        <a:t>98.51%</a:t>
                      </a:r>
                      <a:endParaRPr lang="en-IL" dirty="0"/>
                    </a:p>
                  </a:txBody>
                  <a:tcPr/>
                </a:tc>
                <a:tc>
                  <a:txBody>
                    <a:bodyPr/>
                    <a:lstStyle/>
                    <a:p>
                      <a:r>
                        <a:rPr lang="en-IL" dirty="0"/>
                        <a:t>97.86%</a:t>
                      </a:r>
                    </a:p>
                  </a:txBody>
                  <a:tcPr/>
                </a:tc>
                <a:tc>
                  <a:txBody>
                    <a:bodyPr/>
                    <a:lstStyle/>
                    <a:p>
                      <a:r>
                        <a:rPr lang="en-IL" dirty="0"/>
                        <a:t>-</a:t>
                      </a:r>
                    </a:p>
                  </a:txBody>
                  <a:tcPr/>
                </a:tc>
                <a:tc>
                  <a:txBody>
                    <a:bodyPr/>
                    <a:lstStyle/>
                    <a:p>
                      <a:r>
                        <a:rPr lang="en-IL" dirty="0"/>
                        <a:t>2388</a:t>
                      </a:r>
                    </a:p>
                  </a:txBody>
                  <a:tcPr/>
                </a:tc>
                <a:tc>
                  <a:txBody>
                    <a:bodyPr/>
                    <a:lstStyle/>
                    <a:p>
                      <a:r>
                        <a:rPr lang="en-IL" dirty="0"/>
                        <a:t>-</a:t>
                      </a:r>
                    </a:p>
                  </a:txBody>
                  <a:tcPr/>
                </a:tc>
                <a:extLst>
                  <a:ext uri="{0D108BD9-81ED-4DB2-BD59-A6C34878D82A}">
                    <a16:rowId xmlns:a16="http://schemas.microsoft.com/office/drawing/2014/main" val="3020446846"/>
                  </a:ext>
                </a:extLst>
              </a:tr>
            </a:tbl>
          </a:graphicData>
        </a:graphic>
      </p:graphicFrame>
    </p:spTree>
    <p:extLst>
      <p:ext uri="{BB962C8B-B14F-4D97-AF65-F5344CB8AC3E}">
        <p14:creationId xmlns:p14="http://schemas.microsoft.com/office/powerpoint/2010/main" val="342792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360DD-80B2-3142-B5F8-511566CE1C78}"/>
              </a:ext>
            </a:extLst>
          </p:cNvPr>
          <p:cNvSpPr>
            <a:spLocks noGrp="1"/>
          </p:cNvSpPr>
          <p:nvPr>
            <p:ph type="title"/>
          </p:nvPr>
        </p:nvSpPr>
        <p:spPr/>
        <p:txBody>
          <a:bodyPr/>
          <a:lstStyle/>
          <a:p>
            <a:r>
              <a:rPr lang="en-IL" dirty="0"/>
              <a:t>Experiment details</a:t>
            </a:r>
          </a:p>
        </p:txBody>
      </p:sp>
      <p:sp>
        <p:nvSpPr>
          <p:cNvPr id="3" name="Content Placeholder 2">
            <a:extLst>
              <a:ext uri="{FF2B5EF4-FFF2-40B4-BE49-F238E27FC236}">
                <a16:creationId xmlns:a16="http://schemas.microsoft.com/office/drawing/2014/main" id="{EA6CF2B7-FD25-9046-9047-94F546F1B410}"/>
              </a:ext>
            </a:extLst>
          </p:cNvPr>
          <p:cNvSpPr>
            <a:spLocks noGrp="1"/>
          </p:cNvSpPr>
          <p:nvPr>
            <p:ph idx="1"/>
          </p:nvPr>
        </p:nvSpPr>
        <p:spPr/>
        <p:txBody>
          <a:bodyPr/>
          <a:lstStyle/>
          <a:p>
            <a:r>
              <a:rPr lang="en-IL" dirty="0"/>
              <a:t>The experiments were run with the same configurations as those given in the paper, with the following restrictions:</a:t>
            </a:r>
          </a:p>
          <a:p>
            <a:pPr lvl="1"/>
            <a:r>
              <a:rPr lang="en-IL" dirty="0"/>
              <a:t>We experimented only on the Wikipedia dataset given in the paper, due to its smaller size, to cope with limited computational resources</a:t>
            </a:r>
          </a:p>
          <a:p>
            <a:pPr lvl="1"/>
            <a:r>
              <a:rPr lang="en-IL" dirty="0"/>
              <a:t>We employed only the attention-based embedding module, due to its superior experimental performance and our primary concern with performance (and our lesser interest in inference time)</a:t>
            </a:r>
          </a:p>
          <a:p>
            <a:r>
              <a:rPr lang="en-IL" dirty="0"/>
              <a:t>We present only the metrics presented in the paper for each problem set, to compare our results with those given in the paper</a:t>
            </a:r>
          </a:p>
          <a:p>
            <a:r>
              <a:rPr lang="en-IL" dirty="0"/>
              <a:t>Our code was submitted to the course website alongside this report</a:t>
            </a:r>
          </a:p>
        </p:txBody>
      </p:sp>
    </p:spTree>
    <p:extLst>
      <p:ext uri="{BB962C8B-B14F-4D97-AF65-F5344CB8AC3E}">
        <p14:creationId xmlns:p14="http://schemas.microsoft.com/office/powerpoint/2010/main" val="4046641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8814-73D5-1F48-A40D-AFDCCC652FE3}"/>
              </a:ext>
            </a:extLst>
          </p:cNvPr>
          <p:cNvSpPr>
            <a:spLocks noGrp="1"/>
          </p:cNvSpPr>
          <p:nvPr>
            <p:ph type="title"/>
          </p:nvPr>
        </p:nvSpPr>
        <p:spPr/>
        <p:txBody>
          <a:bodyPr/>
          <a:lstStyle/>
          <a:p>
            <a:r>
              <a:rPr lang="en-IL" dirty="0"/>
              <a:t>Conclusion</a:t>
            </a:r>
          </a:p>
        </p:txBody>
      </p:sp>
      <p:sp>
        <p:nvSpPr>
          <p:cNvPr id="3" name="Content Placeholder 2">
            <a:extLst>
              <a:ext uri="{FF2B5EF4-FFF2-40B4-BE49-F238E27FC236}">
                <a16:creationId xmlns:a16="http://schemas.microsoft.com/office/drawing/2014/main" id="{18FA05F5-2981-9F45-AEA3-BC3A0CD61309}"/>
              </a:ext>
            </a:extLst>
          </p:cNvPr>
          <p:cNvSpPr>
            <a:spLocks noGrp="1"/>
          </p:cNvSpPr>
          <p:nvPr>
            <p:ph idx="1"/>
          </p:nvPr>
        </p:nvSpPr>
        <p:spPr/>
        <p:txBody>
          <a:bodyPr/>
          <a:lstStyle/>
          <a:p>
            <a:r>
              <a:rPr lang="en-IL" dirty="0"/>
              <a:t>Our experiments revealed that there was some room for improvement in the techniques proposed in the paper.  </a:t>
            </a:r>
          </a:p>
          <a:p>
            <a:r>
              <a:rPr lang="en-IL" dirty="0"/>
              <a:t>The paper’s aggregators were significantly faster than ours, however at a small cost in performance.  </a:t>
            </a:r>
          </a:p>
          <a:p>
            <a:r>
              <a:rPr lang="en-IL" dirty="0"/>
              <a:t>Our most successful edge prediction aggregator was the GRU, and our most successful node classification aggregator was self-attention.  It is interesting to note that the performance of the GRU and self-attention combination did not match up to either module alone, however further experimentation with parameters may narrow the gap</a:t>
            </a:r>
          </a:p>
        </p:txBody>
      </p:sp>
    </p:spTree>
    <p:extLst>
      <p:ext uri="{BB962C8B-B14F-4D97-AF65-F5344CB8AC3E}">
        <p14:creationId xmlns:p14="http://schemas.microsoft.com/office/powerpoint/2010/main" val="1491815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CFC6-9747-3649-B09F-829127FE0DF6}"/>
              </a:ext>
            </a:extLst>
          </p:cNvPr>
          <p:cNvSpPr>
            <a:spLocks noGrp="1"/>
          </p:cNvSpPr>
          <p:nvPr>
            <p:ph type="title"/>
          </p:nvPr>
        </p:nvSpPr>
        <p:spPr/>
        <p:txBody>
          <a:bodyPr/>
          <a:lstStyle/>
          <a:p>
            <a:r>
              <a:rPr lang="en-IL" dirty="0"/>
              <a:t>Future Research</a:t>
            </a:r>
          </a:p>
        </p:txBody>
      </p:sp>
      <p:sp>
        <p:nvSpPr>
          <p:cNvPr id="3" name="Content Placeholder 2">
            <a:extLst>
              <a:ext uri="{FF2B5EF4-FFF2-40B4-BE49-F238E27FC236}">
                <a16:creationId xmlns:a16="http://schemas.microsoft.com/office/drawing/2014/main" id="{68EBAD32-0C0B-4347-AD9D-8734BCA2923A}"/>
              </a:ext>
            </a:extLst>
          </p:cNvPr>
          <p:cNvSpPr>
            <a:spLocks noGrp="1"/>
          </p:cNvSpPr>
          <p:nvPr>
            <p:ph idx="1"/>
          </p:nvPr>
        </p:nvSpPr>
        <p:spPr/>
        <p:txBody>
          <a:bodyPr/>
          <a:lstStyle/>
          <a:p>
            <a:r>
              <a:rPr lang="en-IL" dirty="0"/>
              <a:t>We propose experimenting with additional replacements to the other aggregators in the model</a:t>
            </a:r>
          </a:p>
          <a:p>
            <a:r>
              <a:rPr lang="en-IL" dirty="0"/>
              <a:t>We propose using attention based on t</a:t>
            </a:r>
            <a:r>
              <a:rPr lang="en-US" dirty="0"/>
              <a:t>he</a:t>
            </a:r>
            <a:r>
              <a:rPr lang="en-IL" dirty="0"/>
              <a:t> node memory (in addition to self-attention) for the embedding step, due to an intuitive understanding that the “node itself may know best” what data will benefit its embedding.  </a:t>
            </a:r>
          </a:p>
          <a:p>
            <a:r>
              <a:rPr lang="en-IL" dirty="0"/>
              <a:t>Further expanding the previous proposition in the reverse direction, we also propose feeding data from the embeddings back into the node memory (thus adding a certain complex recurrent property to the model) to account for possible dependencies of the node memory on the data from neighboring nodes.  Although the embedding </a:t>
            </a:r>
            <a:r>
              <a:rPr lang="en-IL"/>
              <a:t>is already dependent on neighboring nodes’ memories, this additional connection could add an indirect channel for data to propagate over time from node to node, to enable the network to contend with complexities developing over time in the graph data, as well as providing a shorter channel for the gradients to the model’s memory processing pipeline</a:t>
            </a:r>
          </a:p>
          <a:p>
            <a:endParaRPr lang="en-IL" dirty="0"/>
          </a:p>
          <a:p>
            <a:endParaRPr lang="en-IL" dirty="0"/>
          </a:p>
        </p:txBody>
      </p:sp>
    </p:spTree>
    <p:extLst>
      <p:ext uri="{BB962C8B-B14F-4D97-AF65-F5344CB8AC3E}">
        <p14:creationId xmlns:p14="http://schemas.microsoft.com/office/powerpoint/2010/main" val="474810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961E3-FBD6-6244-8131-F8728221ABE7}"/>
              </a:ext>
            </a:extLst>
          </p:cNvPr>
          <p:cNvSpPr>
            <a:spLocks noGrp="1"/>
          </p:cNvSpPr>
          <p:nvPr>
            <p:ph type="title"/>
          </p:nvPr>
        </p:nvSpPr>
        <p:spPr/>
        <p:txBody>
          <a:bodyPr/>
          <a:lstStyle/>
          <a:p>
            <a:r>
              <a:rPr lang="en-IL" dirty="0"/>
              <a:t>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A655D1-3370-4842-8701-D21766399013}"/>
                  </a:ext>
                </a:extLst>
              </p:cNvPr>
              <p:cNvSpPr>
                <a:spLocks noGrp="1"/>
              </p:cNvSpPr>
              <p:nvPr>
                <p:ph idx="1"/>
              </p:nvPr>
            </p:nvSpPr>
            <p:spPr/>
            <p:txBody>
              <a:bodyPr/>
              <a:lstStyle/>
              <a:p>
                <a:r>
                  <a:rPr lang="en-IL" dirty="0"/>
                  <a:t>A great deal of research has been performed recently on deep learning on graphs, due to their prolific nature in various fields</a:t>
                </a:r>
              </a:p>
              <a:p>
                <a:r>
                  <a:rPr lang="en-IL" dirty="0"/>
                  <a:t>A graph is a set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𝑉</m:t>
                    </m:r>
                  </m:oMath>
                </a14:m>
                <a:r>
                  <a:rPr lang="en-IL" dirty="0"/>
                  <a:t>.  We call </a:t>
                </a:r>
                <a14:m>
                  <m:oMath xmlns:m="http://schemas.openxmlformats.org/officeDocument/2006/math">
                    <m:r>
                      <a:rPr lang="en-US" b="0" i="1" smtClean="0">
                        <a:latin typeface="Cambria Math" panose="02040503050406030204" pitchFamily="18" charset="0"/>
                      </a:rPr>
                      <m:t>𝑉</m:t>
                    </m:r>
                  </m:oMath>
                </a14:m>
                <a:r>
                  <a:rPr lang="en-IL" dirty="0"/>
                  <a:t> the “vertices”, and </a:t>
                </a:r>
                <a14:m>
                  <m:oMath xmlns:m="http://schemas.openxmlformats.org/officeDocument/2006/math">
                    <m:r>
                      <a:rPr lang="en-US" b="0" i="1" smtClean="0">
                        <a:latin typeface="Cambria Math" panose="02040503050406030204" pitchFamily="18" charset="0"/>
                      </a:rPr>
                      <m:t>𝐸</m:t>
                    </m:r>
                  </m:oMath>
                </a14:m>
                <a:r>
                  <a:rPr lang="en-IL" dirty="0"/>
                  <a:t> the “edges” of the graph</a:t>
                </a:r>
              </a:p>
              <a:p>
                <a:r>
                  <a:rPr lang="en-IL" dirty="0"/>
                  <a:t>A time series is a sequence S, with the assumption of cause-effect relations only occuring from earlier elements in the sequence to later elements</a:t>
                </a:r>
              </a:p>
              <a:p>
                <a:r>
                  <a:rPr lang="en-IL" dirty="0"/>
                  <a:t>Much work has been done on deep learning-based processing of </a:t>
                </a:r>
                <a:r>
                  <a:rPr lang="en-IL" b="1" dirty="0"/>
                  <a:t>discrete</a:t>
                </a:r>
                <a:r>
                  <a:rPr lang="en-IL" dirty="0"/>
                  <a:t>-time dynamic graphs, that is, graphs that change over time at </a:t>
                </a:r>
                <a:r>
                  <a:rPr lang="en-IL" b="1" dirty="0"/>
                  <a:t>discrete</a:t>
                </a:r>
                <a:r>
                  <a:rPr lang="en-IL" dirty="0"/>
                  <a:t> intervals, with a given time series of updates.  Note that this time series may not be given in its entirety to the network, but rather may be streamed online</a:t>
                </a:r>
              </a:p>
              <a:p>
                <a:r>
                  <a:rPr lang="en-IL" dirty="0"/>
                  <a:t>This work deals with </a:t>
                </a:r>
                <a:r>
                  <a:rPr lang="en-IL" b="1" dirty="0"/>
                  <a:t>continuous</a:t>
                </a:r>
                <a:r>
                  <a:rPr lang="en-IL" dirty="0"/>
                  <a:t>-time dynamic graphs, the continuous generalization of the above</a:t>
                </a:r>
              </a:p>
              <a:p>
                <a:r>
                  <a:rPr lang="en-IL" dirty="0"/>
                  <a:t>Final submission by Rossi et </a:t>
                </a:r>
                <a:r>
                  <a:rPr lang="en-US" dirty="0"/>
                  <a:t>a</a:t>
                </a:r>
                <a:r>
                  <a:rPr lang="en-IL" dirty="0"/>
                  <a:t>l., Oct. 2020</a:t>
                </a:r>
              </a:p>
            </p:txBody>
          </p:sp>
        </mc:Choice>
        <mc:Fallback xmlns="">
          <p:sp>
            <p:nvSpPr>
              <p:cNvPr id="3" name="Content Placeholder 2">
                <a:extLst>
                  <a:ext uri="{FF2B5EF4-FFF2-40B4-BE49-F238E27FC236}">
                    <a16:creationId xmlns:a16="http://schemas.microsoft.com/office/drawing/2014/main" id="{E8A655D1-3370-4842-8701-D21766399013}"/>
                  </a:ext>
                </a:extLst>
              </p:cNvPr>
              <p:cNvSpPr>
                <a:spLocks noGrp="1" noRot="1" noChangeAspect="1" noMove="1" noResize="1" noEditPoints="1" noAdjustHandles="1" noChangeArrowheads="1" noChangeShapeType="1" noTextEdit="1"/>
              </p:cNvSpPr>
              <p:nvPr>
                <p:ph idx="1"/>
              </p:nvPr>
            </p:nvSpPr>
            <p:spPr>
              <a:blipFill>
                <a:blip r:embed="rId2"/>
                <a:stretch>
                  <a:fillRect l="-252" r="-883"/>
                </a:stretch>
              </a:blipFill>
            </p:spPr>
            <p:txBody>
              <a:bodyPr/>
              <a:lstStyle/>
              <a:p>
                <a:r>
                  <a:rPr lang="en-IL">
                    <a:noFill/>
                  </a:rPr>
                  <a:t> </a:t>
                </a:r>
              </a:p>
            </p:txBody>
          </p:sp>
        </mc:Fallback>
      </mc:AlternateContent>
    </p:spTree>
    <p:extLst>
      <p:ext uri="{BB962C8B-B14F-4D97-AF65-F5344CB8AC3E}">
        <p14:creationId xmlns:p14="http://schemas.microsoft.com/office/powerpoint/2010/main" val="4288827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ADA5D-F595-3541-BC06-82ACB000334E}"/>
              </a:ext>
            </a:extLst>
          </p:cNvPr>
          <p:cNvSpPr>
            <a:spLocks noGrp="1"/>
          </p:cNvSpPr>
          <p:nvPr>
            <p:ph type="title"/>
          </p:nvPr>
        </p:nvSpPr>
        <p:spPr/>
        <p:txBody>
          <a:bodyPr/>
          <a:lstStyle/>
          <a:p>
            <a:r>
              <a:rPr lang="en-IL" dirty="0"/>
              <a:t>Setting</a:t>
            </a:r>
          </a:p>
        </p:txBody>
      </p:sp>
      <p:sp>
        <p:nvSpPr>
          <p:cNvPr id="3" name="Content Placeholder 2">
            <a:extLst>
              <a:ext uri="{FF2B5EF4-FFF2-40B4-BE49-F238E27FC236}">
                <a16:creationId xmlns:a16="http://schemas.microsoft.com/office/drawing/2014/main" id="{6BB7C138-1F56-DD4C-A4FF-5570182B4D4D}"/>
              </a:ext>
            </a:extLst>
          </p:cNvPr>
          <p:cNvSpPr>
            <a:spLocks noGrp="1"/>
          </p:cNvSpPr>
          <p:nvPr>
            <p:ph idx="1"/>
          </p:nvPr>
        </p:nvSpPr>
        <p:spPr/>
        <p:txBody>
          <a:bodyPr/>
          <a:lstStyle/>
          <a:p>
            <a:r>
              <a:rPr lang="en-IL" dirty="0"/>
              <a:t>We assume we are given an initial graph and a series of updates performed on the graphs (either on the vertices or the edges, either existing or new, or deletions of existing vertices/edges), along with the times of their occurences</a:t>
            </a:r>
          </a:p>
          <a:p>
            <a:r>
              <a:rPr lang="en-IL" dirty="0"/>
              <a:t>It is noteworthy that the development of the graph over time may have significance, so that it is important to consider past updates when considering the current state of the graph</a:t>
            </a:r>
          </a:p>
          <a:p>
            <a:endParaRPr lang="en-IL" b="1" dirty="0"/>
          </a:p>
        </p:txBody>
      </p:sp>
    </p:spTree>
    <p:extLst>
      <p:ext uri="{BB962C8B-B14F-4D97-AF65-F5344CB8AC3E}">
        <p14:creationId xmlns:p14="http://schemas.microsoft.com/office/powerpoint/2010/main" val="54792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CEFF-9FF0-2944-BC60-EEAA2B44C037}"/>
              </a:ext>
            </a:extLst>
          </p:cNvPr>
          <p:cNvSpPr>
            <a:spLocks noGrp="1"/>
          </p:cNvSpPr>
          <p:nvPr>
            <p:ph type="title"/>
          </p:nvPr>
        </p:nvSpPr>
        <p:spPr/>
        <p:txBody>
          <a:bodyPr/>
          <a:lstStyle/>
          <a:p>
            <a:r>
              <a:rPr lang="en-IL" dirty="0"/>
              <a:t>TGN (=Temporal Graph Network)</a:t>
            </a:r>
          </a:p>
        </p:txBody>
      </p:sp>
      <p:sp>
        <p:nvSpPr>
          <p:cNvPr id="3" name="Content Placeholder 2">
            <a:extLst>
              <a:ext uri="{FF2B5EF4-FFF2-40B4-BE49-F238E27FC236}">
                <a16:creationId xmlns:a16="http://schemas.microsoft.com/office/drawing/2014/main" id="{49BEF317-FCC7-484F-8757-0CF309F73659}"/>
              </a:ext>
            </a:extLst>
          </p:cNvPr>
          <p:cNvSpPr>
            <a:spLocks noGrp="1"/>
          </p:cNvSpPr>
          <p:nvPr>
            <p:ph idx="1"/>
          </p:nvPr>
        </p:nvSpPr>
        <p:spPr/>
        <p:txBody>
          <a:bodyPr/>
          <a:lstStyle/>
          <a:p>
            <a:r>
              <a:rPr lang="en-IL" dirty="0"/>
              <a:t>The paper proposes a general framework with which to process these temporal graphs</a:t>
            </a:r>
          </a:p>
        </p:txBody>
      </p:sp>
      <p:pic>
        <p:nvPicPr>
          <p:cNvPr id="4" name="Picture 3">
            <a:extLst>
              <a:ext uri="{FF2B5EF4-FFF2-40B4-BE49-F238E27FC236}">
                <a16:creationId xmlns:a16="http://schemas.microsoft.com/office/drawing/2014/main" id="{AA4B14F2-DB24-4448-8447-B27A1F0532E3}"/>
              </a:ext>
            </a:extLst>
          </p:cNvPr>
          <p:cNvPicPr>
            <a:picLocks noChangeAspect="1"/>
          </p:cNvPicPr>
          <p:nvPr/>
        </p:nvPicPr>
        <p:blipFill>
          <a:blip r:embed="rId2"/>
          <a:stretch>
            <a:fillRect/>
          </a:stretch>
        </p:blipFill>
        <p:spPr>
          <a:xfrm>
            <a:off x="2785082" y="2716512"/>
            <a:ext cx="6621835" cy="3325158"/>
          </a:xfrm>
          <a:prstGeom prst="rect">
            <a:avLst/>
          </a:prstGeom>
        </p:spPr>
      </p:pic>
    </p:spTree>
    <p:extLst>
      <p:ext uri="{BB962C8B-B14F-4D97-AF65-F5344CB8AC3E}">
        <p14:creationId xmlns:p14="http://schemas.microsoft.com/office/powerpoint/2010/main" val="3943176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1709-67E8-474B-9F3C-03EB270C92C8}"/>
              </a:ext>
            </a:extLst>
          </p:cNvPr>
          <p:cNvSpPr>
            <a:spLocks noGrp="1"/>
          </p:cNvSpPr>
          <p:nvPr>
            <p:ph type="title"/>
          </p:nvPr>
        </p:nvSpPr>
        <p:spPr/>
        <p:txBody>
          <a:bodyPr/>
          <a:lstStyle/>
          <a:p>
            <a:r>
              <a:rPr lang="en-IL" dirty="0"/>
              <a:t>Breakdown of TGN (simplified)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92FFDE-3465-4D4E-B321-58F21F1322E7}"/>
                  </a:ext>
                </a:extLst>
              </p:cNvPr>
              <p:cNvSpPr>
                <a:spLocks noGrp="1"/>
              </p:cNvSpPr>
              <p:nvPr>
                <p:ph idx="1"/>
              </p:nvPr>
            </p:nvSpPr>
            <p:spPr/>
            <p:txBody>
              <a:bodyPr/>
              <a:lstStyle/>
              <a:p>
                <a:r>
                  <a:rPr lang="en-IL" dirty="0"/>
                  <a:t>Updates to the graph are first passed through a message function, computing messages to the graph.  This message function is a function of the update, the time of arrival, and the previous memory state of the node</a:t>
                </a:r>
              </a:p>
              <a:p>
                <a:r>
                  <a:rPr lang="en-IL" dirty="0"/>
                  <a:t>Each node then aggregates their respective messages into a single aggregate message per node</a:t>
                </a:r>
              </a:p>
              <a:p>
                <a:r>
                  <a:rPr lang="en-IL" dirty="0"/>
                  <a:t>These messages are then used to update the memory of the nodes via a memory updater function, which is a function of the aggregate message and the previous state of the node</a:t>
                </a:r>
              </a:p>
              <a:p>
                <a:r>
                  <a:rPr lang="en-IL" dirty="0"/>
                  <a:t>The memory may then be used to compute embeddings for the nodes, with each node embedding a function of its own memory and those of its </a:t>
                </a:r>
                <a14:m>
                  <m:oMath xmlns:m="http://schemas.openxmlformats.org/officeDocument/2006/math">
                    <m:r>
                      <a:rPr lang="en-IL" i="1" dirty="0" smtClean="0">
                        <a:latin typeface="Cambria Math" panose="02040503050406030204" pitchFamily="18" charset="0"/>
                      </a:rPr>
                      <m:t>𝐿</m:t>
                    </m:r>
                  </m:oMath>
                </a14:m>
                <a:r>
                  <a:rPr lang="en-IL" dirty="0"/>
                  <a:t>-hop neighbors (and of the connecting edges), using the message-passing framework seen in the course</a:t>
                </a:r>
              </a:p>
              <a:p>
                <a:r>
                  <a:rPr lang="en-IL" dirty="0"/>
                  <a:t>These embeddings may then be used to complete tasks, e.g. to compute classificaion probabilities or edge probabilities</a:t>
                </a:r>
              </a:p>
              <a:p>
                <a:r>
                  <a:rPr lang="en-IL" dirty="0"/>
                  <a:t>A similar framework applies to updates to edges of the graph</a:t>
                </a:r>
              </a:p>
            </p:txBody>
          </p:sp>
        </mc:Choice>
        <mc:Fallback xmlns="">
          <p:sp>
            <p:nvSpPr>
              <p:cNvPr id="3" name="Content Placeholder 2">
                <a:extLst>
                  <a:ext uri="{FF2B5EF4-FFF2-40B4-BE49-F238E27FC236}">
                    <a16:creationId xmlns:a16="http://schemas.microsoft.com/office/drawing/2014/main" id="{5192FFDE-3465-4D4E-B321-58F21F1322E7}"/>
                  </a:ext>
                </a:extLst>
              </p:cNvPr>
              <p:cNvSpPr>
                <a:spLocks noGrp="1" noRot="1" noChangeAspect="1" noMove="1" noResize="1" noEditPoints="1" noAdjustHandles="1" noChangeArrowheads="1" noChangeShapeType="1" noTextEdit="1"/>
              </p:cNvSpPr>
              <p:nvPr>
                <p:ph idx="1"/>
              </p:nvPr>
            </p:nvSpPr>
            <p:spPr>
              <a:blipFill>
                <a:blip r:embed="rId2"/>
                <a:stretch>
                  <a:fillRect l="-252" r="-1009" b="-6908"/>
                </a:stretch>
              </a:blipFill>
            </p:spPr>
            <p:txBody>
              <a:bodyPr/>
              <a:lstStyle/>
              <a:p>
                <a:r>
                  <a:rPr lang="en-IL">
                    <a:noFill/>
                  </a:rPr>
                  <a:t> </a:t>
                </a:r>
              </a:p>
            </p:txBody>
          </p:sp>
        </mc:Fallback>
      </mc:AlternateContent>
    </p:spTree>
    <p:extLst>
      <p:ext uri="{BB962C8B-B14F-4D97-AF65-F5344CB8AC3E}">
        <p14:creationId xmlns:p14="http://schemas.microsoft.com/office/powerpoint/2010/main" val="319374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DEC3-E666-FA4D-BF98-03093E2128D9}"/>
              </a:ext>
            </a:extLst>
          </p:cNvPr>
          <p:cNvSpPr>
            <a:spLocks noGrp="1"/>
          </p:cNvSpPr>
          <p:nvPr>
            <p:ph type="title"/>
          </p:nvPr>
        </p:nvSpPr>
        <p:spPr/>
        <p:txBody>
          <a:bodyPr/>
          <a:lstStyle/>
          <a:p>
            <a:r>
              <a:rPr lang="en-IL" dirty="0"/>
              <a:t>Training Memory Update Pipeline</a:t>
            </a:r>
          </a:p>
        </p:txBody>
      </p:sp>
      <p:sp>
        <p:nvSpPr>
          <p:cNvPr id="3" name="Content Placeholder 2">
            <a:extLst>
              <a:ext uri="{FF2B5EF4-FFF2-40B4-BE49-F238E27FC236}">
                <a16:creationId xmlns:a16="http://schemas.microsoft.com/office/drawing/2014/main" id="{32FDFC8B-F938-0144-947E-B36E2A573A14}"/>
              </a:ext>
            </a:extLst>
          </p:cNvPr>
          <p:cNvSpPr>
            <a:spLocks noGrp="1"/>
          </p:cNvSpPr>
          <p:nvPr>
            <p:ph idx="1"/>
          </p:nvPr>
        </p:nvSpPr>
        <p:spPr/>
        <p:txBody>
          <a:bodyPr/>
          <a:lstStyle/>
          <a:p>
            <a:r>
              <a:rPr lang="en-IL" dirty="0"/>
              <a:t>In order to allow backpropagation from the loss to the memory update pipeline, we must compute the updates to the graph memory just before the loss is computed.</a:t>
            </a:r>
          </a:p>
          <a:p>
            <a:r>
              <a:rPr lang="en-IL" dirty="0"/>
              <a:t>The paper proposes to do this by employing a raw message store, only sent through the memory update pipeline just in time for the loss to be computed.</a:t>
            </a:r>
          </a:p>
        </p:txBody>
      </p:sp>
    </p:spTree>
    <p:extLst>
      <p:ext uri="{BB962C8B-B14F-4D97-AF65-F5344CB8AC3E}">
        <p14:creationId xmlns:p14="http://schemas.microsoft.com/office/powerpoint/2010/main" val="1175696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D5201-5CAF-1043-8826-DC02CAF5A3A9}"/>
              </a:ext>
            </a:extLst>
          </p:cNvPr>
          <p:cNvSpPr>
            <a:spLocks noGrp="1"/>
          </p:cNvSpPr>
          <p:nvPr>
            <p:ph type="title"/>
          </p:nvPr>
        </p:nvSpPr>
        <p:spPr/>
        <p:txBody>
          <a:bodyPr/>
          <a:lstStyle/>
          <a:p>
            <a:r>
              <a:rPr lang="en-IL" dirty="0"/>
              <a:t>Aggregations</a:t>
            </a:r>
          </a:p>
        </p:txBody>
      </p:sp>
      <p:sp>
        <p:nvSpPr>
          <p:cNvPr id="3" name="Content Placeholder 2">
            <a:extLst>
              <a:ext uri="{FF2B5EF4-FFF2-40B4-BE49-F238E27FC236}">
                <a16:creationId xmlns:a16="http://schemas.microsoft.com/office/drawing/2014/main" id="{D231D062-7D81-CA41-95BD-126ED28CC852}"/>
              </a:ext>
            </a:extLst>
          </p:cNvPr>
          <p:cNvSpPr>
            <a:spLocks noGrp="1"/>
          </p:cNvSpPr>
          <p:nvPr>
            <p:ph idx="1"/>
          </p:nvPr>
        </p:nvSpPr>
        <p:spPr/>
        <p:txBody>
          <a:bodyPr/>
          <a:lstStyle/>
          <a:p>
            <a:r>
              <a:rPr lang="en-IL" dirty="0"/>
              <a:t>The network calls for aggregation operations in 3 places: in the message aggregator, in the memory updater (computing updates to the node memories with input from the previous memories), and in the embedding module, aggregating aggregate messages and node memories to compute the node embeddings</a:t>
            </a:r>
          </a:p>
          <a:p>
            <a:r>
              <a:rPr lang="en-IL" dirty="0"/>
              <a:t>The paper proposes using either summation aggreagtion or attention aggregation (just as we saw in the course) in the embedding module, and demonstrates superior performance in general of the attention aggregation, with the drawback of additional complexity and longer inference time</a:t>
            </a:r>
          </a:p>
          <a:p>
            <a:r>
              <a:rPr lang="en-IL" dirty="0"/>
              <a:t>The paper proposes using either LSTM or GRU recurrent units to compute the memory updates</a:t>
            </a:r>
          </a:p>
          <a:p>
            <a:r>
              <a:rPr lang="en-IL" dirty="0"/>
              <a:t>The paper proposes using either the mean message (the average of all the given messages) or the last message (simply eliminating all but the most recent message) for the message aggregator.  Our contribution lies here, testing various alternatives to these rather basic-sounding aggregators.</a:t>
            </a:r>
          </a:p>
          <a:p>
            <a:endParaRPr lang="en-IL" dirty="0"/>
          </a:p>
          <a:p>
            <a:pPr lvl="1"/>
            <a:endParaRPr lang="en-IL" dirty="0"/>
          </a:p>
        </p:txBody>
      </p:sp>
    </p:spTree>
    <p:extLst>
      <p:ext uri="{BB962C8B-B14F-4D97-AF65-F5344CB8AC3E}">
        <p14:creationId xmlns:p14="http://schemas.microsoft.com/office/powerpoint/2010/main" val="2397716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AC4FC-5884-C047-960E-52A3B15037F8}"/>
              </a:ext>
            </a:extLst>
          </p:cNvPr>
          <p:cNvSpPr>
            <a:spLocks noGrp="1"/>
          </p:cNvSpPr>
          <p:nvPr>
            <p:ph type="title"/>
          </p:nvPr>
        </p:nvSpPr>
        <p:spPr/>
        <p:txBody>
          <a:bodyPr/>
          <a:lstStyle/>
          <a:p>
            <a:r>
              <a:rPr lang="en-IL" dirty="0"/>
              <a:t>Our Contribution: Proposed Aggregators</a:t>
            </a:r>
          </a:p>
        </p:txBody>
      </p:sp>
      <p:sp>
        <p:nvSpPr>
          <p:cNvPr id="3" name="Content Placeholder 2">
            <a:extLst>
              <a:ext uri="{FF2B5EF4-FFF2-40B4-BE49-F238E27FC236}">
                <a16:creationId xmlns:a16="http://schemas.microsoft.com/office/drawing/2014/main" id="{E0576ED5-078A-594E-B586-939EDCE174A8}"/>
              </a:ext>
            </a:extLst>
          </p:cNvPr>
          <p:cNvSpPr>
            <a:spLocks noGrp="1"/>
          </p:cNvSpPr>
          <p:nvPr>
            <p:ph idx="1"/>
          </p:nvPr>
        </p:nvSpPr>
        <p:spPr/>
        <p:txBody>
          <a:bodyPr/>
          <a:lstStyle/>
          <a:p>
            <a:pPr marL="0" indent="0">
              <a:buNone/>
            </a:pPr>
            <a:r>
              <a:rPr lang="en-IL" dirty="0"/>
              <a:t>We experimented with a variety of aggregators in place of the paper’s proposed aggregators.  The most successful candidates from the self-supervised edge-prediction task were also applied to the semi-supervised node classification task:</a:t>
            </a:r>
          </a:p>
          <a:p>
            <a:r>
              <a:rPr lang="en-US" dirty="0"/>
              <a:t>The aggregations proposed in the paper (average/most recent), as a baseline.  We asserted that our performances matched those given in the paper</a:t>
            </a:r>
          </a:p>
          <a:p>
            <a:r>
              <a:rPr lang="en-US" dirty="0"/>
              <a:t>MLP (the “generic” solution), applied to the last few messages, message-element by message-element</a:t>
            </a:r>
          </a:p>
          <a:p>
            <a:r>
              <a:rPr lang="en-US" dirty="0"/>
              <a:t>A series of dilated convolutions over the time dimension, followed by a shallow MLP, inspired by the dilated convolution aggregator proposed in the prerequisite course (Deep Learning On Computational Accelerators)</a:t>
            </a:r>
          </a:p>
          <a:p>
            <a:r>
              <a:rPr lang="en-US" dirty="0"/>
              <a:t>GRU, a common sequence analysis tool in the modern literature</a:t>
            </a:r>
          </a:p>
        </p:txBody>
      </p:sp>
    </p:spTree>
    <p:extLst>
      <p:ext uri="{BB962C8B-B14F-4D97-AF65-F5344CB8AC3E}">
        <p14:creationId xmlns:p14="http://schemas.microsoft.com/office/powerpoint/2010/main" val="258363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6DF5-0CC1-FE49-80DA-A07BB15DA640}"/>
              </a:ext>
            </a:extLst>
          </p:cNvPr>
          <p:cNvSpPr>
            <a:spLocks noGrp="1"/>
          </p:cNvSpPr>
          <p:nvPr>
            <p:ph type="title"/>
          </p:nvPr>
        </p:nvSpPr>
        <p:spPr/>
        <p:txBody>
          <a:bodyPr/>
          <a:lstStyle/>
          <a:p>
            <a:r>
              <a:rPr lang="en-IL" dirty="0"/>
              <a:t>Our Contribution: Proposed Aggregators (continued)</a:t>
            </a:r>
          </a:p>
        </p:txBody>
      </p:sp>
      <p:sp>
        <p:nvSpPr>
          <p:cNvPr id="3" name="Content Placeholder 2">
            <a:extLst>
              <a:ext uri="{FF2B5EF4-FFF2-40B4-BE49-F238E27FC236}">
                <a16:creationId xmlns:a16="http://schemas.microsoft.com/office/drawing/2014/main" id="{02AFF8A6-02F2-8F4A-9F87-451A495A8492}"/>
              </a:ext>
            </a:extLst>
          </p:cNvPr>
          <p:cNvSpPr>
            <a:spLocks noGrp="1"/>
          </p:cNvSpPr>
          <p:nvPr>
            <p:ph idx="1"/>
          </p:nvPr>
        </p:nvSpPr>
        <p:spPr/>
        <p:txBody>
          <a:bodyPr/>
          <a:lstStyle/>
          <a:p>
            <a:r>
              <a:rPr lang="en-US" dirty="0"/>
              <a:t>An attention module, motivated by considering attention as a </a:t>
            </a:r>
            <a:r>
              <a:rPr lang="en-US" b="1" dirty="0"/>
              <a:t>development</a:t>
            </a:r>
            <a:r>
              <a:rPr lang="en-US" dirty="0"/>
              <a:t> to the sum aggregator in the paper, in which the sum becomes a weighted sum with weights learned by the network itself, adapting to the data</a:t>
            </a:r>
            <a:endParaRPr lang="en-IL" dirty="0"/>
          </a:p>
          <a:p>
            <a:r>
              <a:rPr lang="en-US" dirty="0"/>
              <a:t>An MLP that takes the concatenation of the last few messages, designed to investigate the possible dependencies of the optimal aggregation on the content of the messages, but at the cost of multiplying the number of parameters in each layer of the network by the length of the messages</a:t>
            </a:r>
          </a:p>
          <a:p>
            <a:r>
              <a:rPr lang="en-US" dirty="0"/>
              <a:t>A combined RNN-Attention module, inspired by the recent forecasting work Temporal Fusion Transformer (TFT) by Lim et. al, (submitted to Elsevier 2020), in which the demonstrated in the ablation study that the single most influential component of their network was the combined GRU-Self Attention module, with performance hits of up to 20% upon ablation.  An additional benefit to this module is its easy interpretability.</a:t>
            </a:r>
          </a:p>
          <a:p>
            <a:endParaRPr lang="en-IL" dirty="0"/>
          </a:p>
        </p:txBody>
      </p:sp>
    </p:spTree>
    <p:extLst>
      <p:ext uri="{BB962C8B-B14F-4D97-AF65-F5344CB8AC3E}">
        <p14:creationId xmlns:p14="http://schemas.microsoft.com/office/powerpoint/2010/main" val="2188319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1B2430"/>
      </a:dk2>
      <a:lt2>
        <a:srgbClr val="F0F3F1"/>
      </a:lt2>
      <a:accent1>
        <a:srgbClr val="D13FAE"/>
      </a:accent1>
      <a:accent2>
        <a:srgbClr val="A52DBF"/>
      </a:accent2>
      <a:accent3>
        <a:srgbClr val="7A3FD1"/>
      </a:accent3>
      <a:accent4>
        <a:srgbClr val="3E40C4"/>
      </a:accent4>
      <a:accent5>
        <a:srgbClr val="3F7ED1"/>
      </a:accent5>
      <a:accent6>
        <a:srgbClr val="2DA9BF"/>
      </a:accent6>
      <a:hlink>
        <a:srgbClr val="3F61BF"/>
      </a:hlink>
      <a:folHlink>
        <a:srgbClr val="7F7F7F"/>
      </a:folHlink>
    </a:clrScheme>
    <a:fontScheme name="Savon">
      <a:majorFont>
        <a:latin typeface="Century Gothi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1276</TotalTime>
  <Words>1150</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Cambria Math</vt:lpstr>
      <vt:lpstr>Century Gothic</vt:lpstr>
      <vt:lpstr>Garamond</vt:lpstr>
      <vt:lpstr>Gill Sans MT</vt:lpstr>
      <vt:lpstr>SavonVTI</vt:lpstr>
      <vt:lpstr>Temporal graph networks</vt:lpstr>
      <vt:lpstr>Introduction</vt:lpstr>
      <vt:lpstr>Setting</vt:lpstr>
      <vt:lpstr>TGN (=Temporal Graph Network)</vt:lpstr>
      <vt:lpstr>Breakdown of TGN (simplified)</vt:lpstr>
      <vt:lpstr>Training Memory Update Pipeline</vt:lpstr>
      <vt:lpstr>Aggregations</vt:lpstr>
      <vt:lpstr>Our Contribution: Proposed Aggregators</vt:lpstr>
      <vt:lpstr>Our Contribution: Proposed Aggregators (continued)</vt:lpstr>
      <vt:lpstr>Results:</vt:lpstr>
      <vt:lpstr>Experiment details</vt:lpstr>
      <vt:lpstr>Conclusion</vt:lpstr>
      <vt:lpstr>Future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Temporal graph networks</dc:title>
  <dc:creator>Akiva-Michael Block</dc:creator>
  <cp:lastModifiedBy>adiw</cp:lastModifiedBy>
  <cp:revision>5</cp:revision>
  <dcterms:created xsi:type="dcterms:W3CDTF">2022-04-05T17:23:28Z</dcterms:created>
  <dcterms:modified xsi:type="dcterms:W3CDTF">2023-06-10T07:27:03Z</dcterms:modified>
</cp:coreProperties>
</file>