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94FC07B8-AA34-47FD-AB3F-5059B9B3920C}" type="presOf" srcId="{40A1BAC4-76B5-417E-8F05-1F478E33B032}" destId="{CD27130B-FFCF-4E83-83D9-EB721D50A772}" srcOrd="0" destOrd="0" presId="urn:microsoft.com/office/officeart/2008/layout/AlternatingPictureCircles"/>
    <dgm:cxn modelId="{6881B494-DF78-445B-A0A4-06909E2647FC}" type="presOf" srcId="{CB2BEC53-6885-4779-B31C-4B6E068797E9}" destId="{AB2785D8-E269-4033-A7AD-73FC7DC015A2}" srcOrd="0" destOrd="0" presId="urn:microsoft.com/office/officeart/2008/layout/AlternatingPictureCircles"/>
    <dgm:cxn modelId="{64F74580-942D-478E-961B-0811A9C71909}" type="presParOf" srcId="{AB2785D8-E269-4033-A7AD-73FC7DC015A2}" destId="{04B4BF85-B073-4F0D-90B8-B05052A1C8B6}" srcOrd="0" destOrd="0" presId="urn:microsoft.com/office/officeart/2008/layout/AlternatingPictureCircles"/>
    <dgm:cxn modelId="{68A88AB9-4FCB-4D67-9D96-63313A22A3BB}" type="presParOf" srcId="{04B4BF85-B073-4F0D-90B8-B05052A1C8B6}" destId="{EEABF6C4-8225-4D5D-927C-F303C290B1F2}" srcOrd="0" destOrd="0" presId="urn:microsoft.com/office/officeart/2008/layout/AlternatingPictureCircles"/>
    <dgm:cxn modelId="{1AAE4F89-4956-4D5F-ABE4-74094300DD48}" type="presParOf" srcId="{04B4BF85-B073-4F0D-90B8-B05052A1C8B6}" destId="{2397C4DF-DB7B-4F50-830E-5D4587003BCA}" srcOrd="1" destOrd="0" presId="urn:microsoft.com/office/officeart/2008/layout/AlternatingPictureCircles"/>
    <dgm:cxn modelId="{ECDDBA42-EE6D-435A-8E99-072B2468F48D}" type="presParOf" srcId="{04B4BF85-B073-4F0D-90B8-B05052A1C8B6}" destId="{CD27130B-FFCF-4E83-83D9-EB721D50A772}" srcOrd="2" destOrd="0" presId="urn:microsoft.com/office/officeart/2008/layout/AlternatingPictureCircles"/>
    <dgm:cxn modelId="{C5DF1466-8CFF-4616-90DF-69F575895085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D1739-331E-475F-8DFB-661221470EE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9A8C731E-331D-48CE-954E-A29B5A840113}">
      <dgm:prSet phldrT="[Text]" custT="1"/>
      <dgm:spPr/>
      <dgm:t>
        <a:bodyPr/>
        <a:lstStyle/>
        <a:p>
          <a:r>
            <a:rPr lang="en-US" sz="1600" b="0" dirty="0" smtClean="0"/>
            <a:t>ALCC Project Tracking System</a:t>
          </a:r>
          <a:endParaRPr lang="en-US" sz="1600" b="0" dirty="0"/>
        </a:p>
      </dgm:t>
    </dgm:pt>
    <dgm:pt modelId="{971AEEE4-F636-41DD-89B1-29E9433557E9}" type="parTrans" cxnId="{8ADD79B7-D16D-42E5-87D9-FA1096360644}">
      <dgm:prSet/>
      <dgm:spPr/>
      <dgm:t>
        <a:bodyPr/>
        <a:lstStyle/>
        <a:p>
          <a:endParaRPr lang="en-US" sz="1800" b="0"/>
        </a:p>
      </dgm:t>
    </dgm:pt>
    <dgm:pt modelId="{16F2CA47-85FB-4EA3-9BFD-9139935AC511}" type="sibTrans" cxnId="{8ADD79B7-D16D-42E5-87D9-FA1096360644}">
      <dgm:prSet/>
      <dgm:spPr/>
      <dgm:t>
        <a:bodyPr/>
        <a:lstStyle/>
        <a:p>
          <a:endParaRPr lang="en-US" sz="1800" b="0"/>
        </a:p>
      </dgm:t>
    </dgm:pt>
    <dgm:pt modelId="{8CAC51C3-C94E-4FB7-B38E-348A8638DF1A}">
      <dgm:prSet phldrT="[Text]" custT="1"/>
      <dgm:spPr/>
      <dgm:t>
        <a:bodyPr/>
        <a:lstStyle/>
        <a:p>
          <a:r>
            <a:rPr lang="en-US" sz="1600" b="0" dirty="0" err="1" smtClean="0"/>
            <a:t>mdJSON</a:t>
          </a:r>
          <a:endParaRPr lang="en-US" sz="1600" b="0" dirty="0"/>
        </a:p>
      </dgm:t>
    </dgm:pt>
    <dgm:pt modelId="{419BFBB9-5B29-43B9-801F-EEA918FA4DAF}" type="parTrans" cxnId="{682B6F8B-96E8-4721-BD6B-2FC738C6A6D8}">
      <dgm:prSet/>
      <dgm:spPr/>
      <dgm:t>
        <a:bodyPr/>
        <a:lstStyle/>
        <a:p>
          <a:endParaRPr lang="en-US" sz="1800" b="0"/>
        </a:p>
      </dgm:t>
    </dgm:pt>
    <dgm:pt modelId="{B9C47196-3F78-4873-AF3D-BAED2BD1329C}" type="sibTrans" cxnId="{682B6F8B-96E8-4721-BD6B-2FC738C6A6D8}">
      <dgm:prSet/>
      <dgm:spPr/>
      <dgm:t>
        <a:bodyPr/>
        <a:lstStyle/>
        <a:p>
          <a:endParaRPr lang="en-US" sz="1800" b="0"/>
        </a:p>
      </dgm:t>
    </dgm:pt>
    <dgm:pt modelId="{7173C3C3-96BA-4D8B-975C-5BA946AA5C9D}">
      <dgm:prSet phldrT="[Text]" custT="1"/>
      <dgm:spPr/>
      <dgm:t>
        <a:bodyPr/>
        <a:lstStyle/>
        <a:p>
          <a:r>
            <a:rPr lang="en-US" sz="1600" b="0" dirty="0" err="1" smtClean="0"/>
            <a:t>mdTranslator</a:t>
          </a:r>
          <a:endParaRPr lang="en-US" sz="1600" b="0" dirty="0"/>
        </a:p>
      </dgm:t>
    </dgm:pt>
    <dgm:pt modelId="{0D6EB4B5-3F6B-4A25-8A97-196119B8DF9C}" type="parTrans" cxnId="{1E3DDE50-06EC-4129-9BA0-75E95F177F02}">
      <dgm:prSet/>
      <dgm:spPr/>
      <dgm:t>
        <a:bodyPr/>
        <a:lstStyle/>
        <a:p>
          <a:endParaRPr lang="en-US" sz="1800" b="0"/>
        </a:p>
      </dgm:t>
    </dgm:pt>
    <dgm:pt modelId="{7FC09835-F039-483F-9937-2AA50698FC25}" type="sibTrans" cxnId="{1E3DDE50-06EC-4129-9BA0-75E95F177F02}">
      <dgm:prSet/>
      <dgm:spPr/>
      <dgm:t>
        <a:bodyPr/>
        <a:lstStyle/>
        <a:p>
          <a:endParaRPr lang="en-US" sz="1800" b="0"/>
        </a:p>
      </dgm:t>
    </dgm:pt>
    <dgm:pt modelId="{1A73EEF8-74D3-4CB2-B6EB-2FD5D5840616}">
      <dgm:prSet phldrT="[Text]" custT="1"/>
      <dgm:spPr/>
      <dgm:t>
        <a:bodyPr/>
        <a:lstStyle/>
        <a:p>
          <a:r>
            <a:rPr lang="en-US" sz="1600" b="0" dirty="0" smtClean="0"/>
            <a:t>metadata.</a:t>
          </a:r>
          <a:br>
            <a:rPr lang="en-US" sz="1600" b="0" dirty="0" smtClean="0"/>
          </a:br>
          <a:r>
            <a:rPr lang="en-US" sz="1600" b="0" dirty="0" smtClean="0"/>
            <a:t>arcticlcc.org</a:t>
          </a:r>
          <a:endParaRPr lang="en-US" sz="1600" b="0" dirty="0"/>
        </a:p>
      </dgm:t>
    </dgm:pt>
    <dgm:pt modelId="{CA1BEB33-20EE-40BC-9B1D-E5F8E97936EB}" type="parTrans" cxnId="{23EB50C5-F9F3-401D-A853-0274C0ED47EF}">
      <dgm:prSet/>
      <dgm:spPr/>
      <dgm:t>
        <a:bodyPr/>
        <a:lstStyle/>
        <a:p>
          <a:endParaRPr lang="en-US" sz="1800" b="0"/>
        </a:p>
      </dgm:t>
    </dgm:pt>
    <dgm:pt modelId="{7A45B83E-55B0-458A-B4E2-F74425B085E8}" type="sibTrans" cxnId="{23EB50C5-F9F3-401D-A853-0274C0ED47EF}">
      <dgm:prSet/>
      <dgm:spPr/>
      <dgm:t>
        <a:bodyPr/>
        <a:lstStyle/>
        <a:p>
          <a:endParaRPr lang="en-US" sz="1800" b="0"/>
        </a:p>
      </dgm:t>
    </dgm:pt>
    <dgm:pt modelId="{BDF2C377-0291-4DAC-9AA5-CA86C8356FA5}">
      <dgm:prSet phldrT="[Text]" custT="1"/>
      <dgm:spPr/>
      <dgm:t>
        <a:bodyPr/>
        <a:lstStyle/>
        <a:p>
          <a:r>
            <a:rPr lang="en-US" sz="1600" b="0" dirty="0" smtClean="0"/>
            <a:t>ISO XML, </a:t>
          </a:r>
          <a:r>
            <a:rPr lang="en-US" sz="1600" b="0" dirty="0" err="1" smtClean="0"/>
            <a:t>mdJSON</a:t>
          </a:r>
          <a:r>
            <a:rPr lang="en-US" sz="1600" b="0" dirty="0" smtClean="0"/>
            <a:t> </a:t>
          </a:r>
          <a:r>
            <a:rPr lang="en-US" sz="1600" b="0" dirty="0" err="1" smtClean="0"/>
            <a:t>Webservice</a:t>
          </a:r>
          <a:endParaRPr lang="en-US" sz="1600" b="0" dirty="0"/>
        </a:p>
      </dgm:t>
    </dgm:pt>
    <dgm:pt modelId="{F8E255BB-CCEF-4E55-A646-FC97E3688586}" type="parTrans" cxnId="{0BB4B0A7-A359-4C62-BEE8-21C678BD2ACC}">
      <dgm:prSet/>
      <dgm:spPr/>
      <dgm:t>
        <a:bodyPr/>
        <a:lstStyle/>
        <a:p>
          <a:endParaRPr lang="en-US" sz="1800" b="0"/>
        </a:p>
      </dgm:t>
    </dgm:pt>
    <dgm:pt modelId="{75826744-1FF8-4631-B505-4F0182FCAADC}" type="sibTrans" cxnId="{0BB4B0A7-A359-4C62-BEE8-21C678BD2ACC}">
      <dgm:prSet/>
      <dgm:spPr/>
      <dgm:t>
        <a:bodyPr/>
        <a:lstStyle/>
        <a:p>
          <a:endParaRPr lang="en-US" sz="1800" b="0"/>
        </a:p>
      </dgm:t>
    </dgm:pt>
    <dgm:pt modelId="{839053C5-97B6-4255-842C-44B37F9C6EE3}" type="pres">
      <dgm:prSet presAssocID="{E13D1739-331E-475F-8DFB-661221470EEF}" presName="CompostProcess" presStyleCnt="0">
        <dgm:presLayoutVars>
          <dgm:dir/>
          <dgm:resizeHandles val="exact"/>
        </dgm:presLayoutVars>
      </dgm:prSet>
      <dgm:spPr/>
    </dgm:pt>
    <dgm:pt modelId="{C2BCCD72-0859-4E5E-84AC-8FEA33CBA04F}" type="pres">
      <dgm:prSet presAssocID="{E13D1739-331E-475F-8DFB-661221470EEF}" presName="arrow" presStyleLbl="bgShp" presStyleIdx="0" presStyleCnt="1"/>
      <dgm:spPr/>
    </dgm:pt>
    <dgm:pt modelId="{93E713F1-9145-45B6-8918-44C0B8A05A32}" type="pres">
      <dgm:prSet presAssocID="{E13D1739-331E-475F-8DFB-661221470EEF}" presName="linearProcess" presStyleCnt="0"/>
      <dgm:spPr/>
    </dgm:pt>
    <dgm:pt modelId="{666212E3-26DD-4585-80AA-37C9B3DFF1B7}" type="pres">
      <dgm:prSet presAssocID="{9A8C731E-331D-48CE-954E-A29B5A840113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24529-1A91-4F5A-A302-F5AD8075F346}" type="pres">
      <dgm:prSet presAssocID="{16F2CA47-85FB-4EA3-9BFD-9139935AC511}" presName="sibTrans" presStyleCnt="0"/>
      <dgm:spPr/>
    </dgm:pt>
    <dgm:pt modelId="{C97B7E15-C241-44E7-8017-6A00FB6AF061}" type="pres">
      <dgm:prSet presAssocID="{8CAC51C3-C94E-4FB7-B38E-348A8638DF1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1259F-2FAF-4FBB-B13E-3DA210CEE4E2}" type="pres">
      <dgm:prSet presAssocID="{B9C47196-3F78-4873-AF3D-BAED2BD1329C}" presName="sibTrans" presStyleCnt="0"/>
      <dgm:spPr/>
    </dgm:pt>
    <dgm:pt modelId="{2242AE1A-4A8F-4CA6-B601-F1AADC6EB5A3}" type="pres">
      <dgm:prSet presAssocID="{7173C3C3-96BA-4D8B-975C-5BA946AA5C9D}" presName="textNode" presStyleLbl="node1" presStyleIdx="2" presStyleCnt="5" custScaleX="119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A2B83-F1EB-4CB6-8CDC-3C6E02AC6D95}" type="pres">
      <dgm:prSet presAssocID="{7FC09835-F039-483F-9937-2AA50698FC25}" presName="sibTrans" presStyleCnt="0"/>
      <dgm:spPr/>
    </dgm:pt>
    <dgm:pt modelId="{FDAFBBF9-02E4-4883-AFB3-FA78F971EA52}" type="pres">
      <dgm:prSet presAssocID="{1A73EEF8-74D3-4CB2-B6EB-2FD5D5840616}" presName="textNode" presStyleLbl="node1" presStyleIdx="3" presStyleCnt="5" custScaleX="119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57D0D-24EE-446F-A38B-141051976760}" type="pres">
      <dgm:prSet presAssocID="{7A45B83E-55B0-458A-B4E2-F74425B085E8}" presName="sibTrans" presStyleCnt="0"/>
      <dgm:spPr/>
    </dgm:pt>
    <dgm:pt modelId="{6C70FE2A-09DE-4B2E-B9D9-EB6178D494BA}" type="pres">
      <dgm:prSet presAssocID="{BDF2C377-0291-4DAC-9AA5-CA86C8356FA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EB50C5-F9F3-401D-A853-0274C0ED47EF}" srcId="{E13D1739-331E-475F-8DFB-661221470EEF}" destId="{1A73EEF8-74D3-4CB2-B6EB-2FD5D5840616}" srcOrd="3" destOrd="0" parTransId="{CA1BEB33-20EE-40BC-9B1D-E5F8E97936EB}" sibTransId="{7A45B83E-55B0-458A-B4E2-F74425B085E8}"/>
    <dgm:cxn modelId="{21C3E904-4D2C-4E47-855D-6667BF9014D7}" type="presOf" srcId="{E13D1739-331E-475F-8DFB-661221470EEF}" destId="{839053C5-97B6-4255-842C-44B37F9C6EE3}" srcOrd="0" destOrd="0" presId="urn:microsoft.com/office/officeart/2005/8/layout/hProcess9"/>
    <dgm:cxn modelId="{4C8C6280-9A02-493B-8BCF-053D372DEC87}" type="presOf" srcId="{9A8C731E-331D-48CE-954E-A29B5A840113}" destId="{666212E3-26DD-4585-80AA-37C9B3DFF1B7}" srcOrd="0" destOrd="0" presId="urn:microsoft.com/office/officeart/2005/8/layout/hProcess9"/>
    <dgm:cxn modelId="{0BB4B0A7-A359-4C62-BEE8-21C678BD2ACC}" srcId="{E13D1739-331E-475F-8DFB-661221470EEF}" destId="{BDF2C377-0291-4DAC-9AA5-CA86C8356FA5}" srcOrd="4" destOrd="0" parTransId="{F8E255BB-CCEF-4E55-A646-FC97E3688586}" sibTransId="{75826744-1FF8-4631-B505-4F0182FCAADC}"/>
    <dgm:cxn modelId="{201C0630-F816-4DD5-BD36-06B19DB2AF3D}" type="presOf" srcId="{8CAC51C3-C94E-4FB7-B38E-348A8638DF1A}" destId="{C97B7E15-C241-44E7-8017-6A00FB6AF061}" srcOrd="0" destOrd="0" presId="urn:microsoft.com/office/officeart/2005/8/layout/hProcess9"/>
    <dgm:cxn modelId="{8ADD79B7-D16D-42E5-87D9-FA1096360644}" srcId="{E13D1739-331E-475F-8DFB-661221470EEF}" destId="{9A8C731E-331D-48CE-954E-A29B5A840113}" srcOrd="0" destOrd="0" parTransId="{971AEEE4-F636-41DD-89B1-29E9433557E9}" sibTransId="{16F2CA47-85FB-4EA3-9BFD-9139935AC511}"/>
    <dgm:cxn modelId="{1E3DDE50-06EC-4129-9BA0-75E95F177F02}" srcId="{E13D1739-331E-475F-8DFB-661221470EEF}" destId="{7173C3C3-96BA-4D8B-975C-5BA946AA5C9D}" srcOrd="2" destOrd="0" parTransId="{0D6EB4B5-3F6B-4A25-8A97-196119B8DF9C}" sibTransId="{7FC09835-F039-483F-9937-2AA50698FC25}"/>
    <dgm:cxn modelId="{CB0792C6-E682-4A4B-88D7-2739F390AF84}" type="presOf" srcId="{BDF2C377-0291-4DAC-9AA5-CA86C8356FA5}" destId="{6C70FE2A-09DE-4B2E-B9D9-EB6178D494BA}" srcOrd="0" destOrd="0" presId="urn:microsoft.com/office/officeart/2005/8/layout/hProcess9"/>
    <dgm:cxn modelId="{682B6F8B-96E8-4721-BD6B-2FC738C6A6D8}" srcId="{E13D1739-331E-475F-8DFB-661221470EEF}" destId="{8CAC51C3-C94E-4FB7-B38E-348A8638DF1A}" srcOrd="1" destOrd="0" parTransId="{419BFBB9-5B29-43B9-801F-EEA918FA4DAF}" sibTransId="{B9C47196-3F78-4873-AF3D-BAED2BD1329C}"/>
    <dgm:cxn modelId="{AEFCFE18-3E42-4638-9C57-F7B011B0C5C8}" type="presOf" srcId="{1A73EEF8-74D3-4CB2-B6EB-2FD5D5840616}" destId="{FDAFBBF9-02E4-4883-AFB3-FA78F971EA52}" srcOrd="0" destOrd="0" presId="urn:microsoft.com/office/officeart/2005/8/layout/hProcess9"/>
    <dgm:cxn modelId="{7A20A712-993E-4D38-B931-E39E6BC3B701}" type="presOf" srcId="{7173C3C3-96BA-4D8B-975C-5BA946AA5C9D}" destId="{2242AE1A-4A8F-4CA6-B601-F1AADC6EB5A3}" srcOrd="0" destOrd="0" presId="urn:microsoft.com/office/officeart/2005/8/layout/hProcess9"/>
    <dgm:cxn modelId="{DABF9E3C-35E7-4C3F-9526-862E648A0DFF}" type="presParOf" srcId="{839053C5-97B6-4255-842C-44B37F9C6EE3}" destId="{C2BCCD72-0859-4E5E-84AC-8FEA33CBA04F}" srcOrd="0" destOrd="0" presId="urn:microsoft.com/office/officeart/2005/8/layout/hProcess9"/>
    <dgm:cxn modelId="{9D6F7257-DD55-44F1-BF35-8C98780A8F35}" type="presParOf" srcId="{839053C5-97B6-4255-842C-44B37F9C6EE3}" destId="{93E713F1-9145-45B6-8918-44C0B8A05A32}" srcOrd="1" destOrd="0" presId="urn:microsoft.com/office/officeart/2005/8/layout/hProcess9"/>
    <dgm:cxn modelId="{23DC7B12-4B06-4456-B7E9-B9F8C7717DB4}" type="presParOf" srcId="{93E713F1-9145-45B6-8918-44C0B8A05A32}" destId="{666212E3-26DD-4585-80AA-37C9B3DFF1B7}" srcOrd="0" destOrd="0" presId="urn:microsoft.com/office/officeart/2005/8/layout/hProcess9"/>
    <dgm:cxn modelId="{8825C7E6-BCF4-4A63-B19C-FADB592DDDE9}" type="presParOf" srcId="{93E713F1-9145-45B6-8918-44C0B8A05A32}" destId="{44D24529-1A91-4F5A-A302-F5AD8075F346}" srcOrd="1" destOrd="0" presId="urn:microsoft.com/office/officeart/2005/8/layout/hProcess9"/>
    <dgm:cxn modelId="{78E643DE-0E01-4178-9596-EF2200620E8D}" type="presParOf" srcId="{93E713F1-9145-45B6-8918-44C0B8A05A32}" destId="{C97B7E15-C241-44E7-8017-6A00FB6AF061}" srcOrd="2" destOrd="0" presId="urn:microsoft.com/office/officeart/2005/8/layout/hProcess9"/>
    <dgm:cxn modelId="{C7A0C967-0339-45FC-B229-9C42FA311E2B}" type="presParOf" srcId="{93E713F1-9145-45B6-8918-44C0B8A05A32}" destId="{D171259F-2FAF-4FBB-B13E-3DA210CEE4E2}" srcOrd="3" destOrd="0" presId="urn:microsoft.com/office/officeart/2005/8/layout/hProcess9"/>
    <dgm:cxn modelId="{15861B7B-A566-41EB-9A51-4B93195F2278}" type="presParOf" srcId="{93E713F1-9145-45B6-8918-44C0B8A05A32}" destId="{2242AE1A-4A8F-4CA6-B601-F1AADC6EB5A3}" srcOrd="4" destOrd="0" presId="urn:microsoft.com/office/officeart/2005/8/layout/hProcess9"/>
    <dgm:cxn modelId="{84A21C6A-B892-4302-88CB-F4BCCD9C9A9F}" type="presParOf" srcId="{93E713F1-9145-45B6-8918-44C0B8A05A32}" destId="{103A2B83-F1EB-4CB6-8CDC-3C6E02AC6D95}" srcOrd="5" destOrd="0" presId="urn:microsoft.com/office/officeart/2005/8/layout/hProcess9"/>
    <dgm:cxn modelId="{526F0867-228A-4C55-A62F-B01902CCACEA}" type="presParOf" srcId="{93E713F1-9145-45B6-8918-44C0B8A05A32}" destId="{FDAFBBF9-02E4-4883-AFB3-FA78F971EA52}" srcOrd="6" destOrd="0" presId="urn:microsoft.com/office/officeart/2005/8/layout/hProcess9"/>
    <dgm:cxn modelId="{49A4C6D2-8099-4BAE-B10F-5CC7D1B97E7B}" type="presParOf" srcId="{93E713F1-9145-45B6-8918-44C0B8A05A32}" destId="{91857D0D-24EE-446F-A38B-141051976760}" srcOrd="7" destOrd="0" presId="urn:microsoft.com/office/officeart/2005/8/layout/hProcess9"/>
    <dgm:cxn modelId="{B3E9EE63-F8A8-4B0B-9FA1-F6FB43B2AFA5}" type="presParOf" srcId="{93E713F1-9145-45B6-8918-44C0B8A05A32}" destId="{6C70FE2A-09DE-4B2E-B9D9-EB6178D494B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9F375AF8-9387-4BF4-A83A-16A30530F94B}" type="presOf" srcId="{CB2BEC53-6885-4779-B31C-4B6E068797E9}" destId="{AB2785D8-E269-4033-A7AD-73FC7DC015A2}" srcOrd="0" destOrd="0" presId="urn:microsoft.com/office/officeart/2008/layout/AlternatingPictureCircles"/>
    <dgm:cxn modelId="{3B80F03B-DAEE-4A9A-B8B9-42341A895EE0}" type="presOf" srcId="{40A1BAC4-76B5-417E-8F05-1F478E33B032}" destId="{CD27130B-FFCF-4E83-83D9-EB721D50A772}" srcOrd="0" destOrd="0" presId="urn:microsoft.com/office/officeart/2008/layout/AlternatingPictureCircles"/>
    <dgm:cxn modelId="{72DE1B06-634B-4A96-8E38-3CF738C32DBA}" type="presParOf" srcId="{AB2785D8-E269-4033-A7AD-73FC7DC015A2}" destId="{04B4BF85-B073-4F0D-90B8-B05052A1C8B6}" srcOrd="0" destOrd="0" presId="urn:microsoft.com/office/officeart/2008/layout/AlternatingPictureCircles"/>
    <dgm:cxn modelId="{AC627FF5-5964-4BA7-A7EF-3AB0FDCAA019}" type="presParOf" srcId="{04B4BF85-B073-4F0D-90B8-B05052A1C8B6}" destId="{EEABF6C4-8225-4D5D-927C-F303C290B1F2}" srcOrd="0" destOrd="0" presId="urn:microsoft.com/office/officeart/2008/layout/AlternatingPictureCircles"/>
    <dgm:cxn modelId="{EB92A77F-2487-40E5-82A4-66C7BE15DB8B}" type="presParOf" srcId="{04B4BF85-B073-4F0D-90B8-B05052A1C8B6}" destId="{2397C4DF-DB7B-4F50-830E-5D4587003BCA}" srcOrd="1" destOrd="0" presId="urn:microsoft.com/office/officeart/2008/layout/AlternatingPictureCircles"/>
    <dgm:cxn modelId="{10B48F49-355C-4067-AC12-1C5E895F40B2}" type="presParOf" srcId="{04B4BF85-B073-4F0D-90B8-B05052A1C8B6}" destId="{CD27130B-FFCF-4E83-83D9-EB721D50A772}" srcOrd="2" destOrd="0" presId="urn:microsoft.com/office/officeart/2008/layout/AlternatingPictureCircles"/>
    <dgm:cxn modelId="{F1FF787F-0330-44E0-BD18-E5CB0E72EC8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C453042-195B-45D9-9F4B-02560664B7DD}" type="presOf" srcId="{40A1BAC4-76B5-417E-8F05-1F478E33B032}" destId="{CD27130B-FFCF-4E83-83D9-EB721D50A772}" srcOrd="0" destOrd="0" presId="urn:microsoft.com/office/officeart/2008/layout/AlternatingPictureCircles"/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8D1BB2C3-B945-41AA-B304-7B2723679788}" type="presOf" srcId="{CB2BEC53-6885-4779-B31C-4B6E068797E9}" destId="{AB2785D8-E269-4033-A7AD-73FC7DC015A2}" srcOrd="0" destOrd="0" presId="urn:microsoft.com/office/officeart/2008/layout/AlternatingPictureCircles"/>
    <dgm:cxn modelId="{A7B44A32-ECD2-4D1E-AF0B-03A46789C08E}" type="presParOf" srcId="{AB2785D8-E269-4033-A7AD-73FC7DC015A2}" destId="{04B4BF85-B073-4F0D-90B8-B05052A1C8B6}" srcOrd="0" destOrd="0" presId="urn:microsoft.com/office/officeart/2008/layout/AlternatingPictureCircles"/>
    <dgm:cxn modelId="{303616DB-9F00-4245-87D1-A7F7C16262E5}" type="presParOf" srcId="{04B4BF85-B073-4F0D-90B8-B05052A1C8B6}" destId="{EEABF6C4-8225-4D5D-927C-F303C290B1F2}" srcOrd="0" destOrd="0" presId="urn:microsoft.com/office/officeart/2008/layout/AlternatingPictureCircles"/>
    <dgm:cxn modelId="{62E38EA1-2817-4DBF-BFFB-A5778F3FD865}" type="presParOf" srcId="{04B4BF85-B073-4F0D-90B8-B05052A1C8B6}" destId="{2397C4DF-DB7B-4F50-830E-5D4587003BCA}" srcOrd="1" destOrd="0" presId="urn:microsoft.com/office/officeart/2008/layout/AlternatingPictureCircles"/>
    <dgm:cxn modelId="{1C1E31AF-398D-492F-B186-2FCF11BE647F}" type="presParOf" srcId="{04B4BF85-B073-4F0D-90B8-B05052A1C8B6}" destId="{CD27130B-FFCF-4E83-83D9-EB721D50A772}" srcOrd="2" destOrd="0" presId="urn:microsoft.com/office/officeart/2008/layout/AlternatingPictureCircles"/>
    <dgm:cxn modelId="{447565F3-B5AE-47EE-85D4-D7D4099EF0A9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CCD72-0859-4E5E-84AC-8FEA33CBA04F}">
      <dsp:nvSpPr>
        <dsp:cNvPr id="0" name=""/>
        <dsp:cNvSpPr/>
      </dsp:nvSpPr>
      <dsp:spPr>
        <a:xfrm>
          <a:off x="645794" y="0"/>
          <a:ext cx="7319010" cy="472439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212E3-26DD-4585-80AA-37C9B3DFF1B7}">
      <dsp:nvSpPr>
        <dsp:cNvPr id="0" name=""/>
        <dsp:cNvSpPr/>
      </dsp:nvSpPr>
      <dsp:spPr>
        <a:xfrm>
          <a:off x="3807" y="1417319"/>
          <a:ext cx="1420244" cy="1889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ALCC Project Tracking System</a:t>
          </a:r>
          <a:endParaRPr lang="en-US" sz="1600" b="0" kern="1200" dirty="0"/>
        </a:p>
      </dsp:txBody>
      <dsp:txXfrm>
        <a:off x="73138" y="1486650"/>
        <a:ext cx="1281582" cy="1751098"/>
      </dsp:txXfrm>
    </dsp:sp>
    <dsp:sp modelId="{C97B7E15-C241-44E7-8017-6A00FB6AF061}">
      <dsp:nvSpPr>
        <dsp:cNvPr id="0" name=""/>
        <dsp:cNvSpPr/>
      </dsp:nvSpPr>
      <dsp:spPr>
        <a:xfrm>
          <a:off x="1660759" y="1417319"/>
          <a:ext cx="1420244" cy="1889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mdJSON</a:t>
          </a:r>
          <a:endParaRPr lang="en-US" sz="1600" b="0" kern="1200" dirty="0"/>
        </a:p>
      </dsp:txBody>
      <dsp:txXfrm>
        <a:off x="1730090" y="1486650"/>
        <a:ext cx="1281582" cy="1751098"/>
      </dsp:txXfrm>
    </dsp:sp>
    <dsp:sp modelId="{2242AE1A-4A8F-4CA6-B601-F1AADC6EB5A3}">
      <dsp:nvSpPr>
        <dsp:cNvPr id="0" name=""/>
        <dsp:cNvSpPr/>
      </dsp:nvSpPr>
      <dsp:spPr>
        <a:xfrm>
          <a:off x="3317711" y="1417319"/>
          <a:ext cx="1695388" cy="1889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mdTranslator</a:t>
          </a:r>
          <a:endParaRPr lang="en-US" sz="1600" b="0" kern="1200" dirty="0"/>
        </a:p>
      </dsp:txBody>
      <dsp:txXfrm>
        <a:off x="3400473" y="1500081"/>
        <a:ext cx="1529864" cy="1724236"/>
      </dsp:txXfrm>
    </dsp:sp>
    <dsp:sp modelId="{FDAFBBF9-02E4-4883-AFB3-FA78F971EA52}">
      <dsp:nvSpPr>
        <dsp:cNvPr id="0" name=""/>
        <dsp:cNvSpPr/>
      </dsp:nvSpPr>
      <dsp:spPr>
        <a:xfrm>
          <a:off x="5249807" y="1417319"/>
          <a:ext cx="1700032" cy="188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metadata.</a:t>
          </a:r>
          <a:br>
            <a:rPr lang="en-US" sz="1600" b="0" kern="1200" dirty="0" smtClean="0"/>
          </a:br>
          <a:r>
            <a:rPr lang="en-US" sz="1600" b="0" kern="1200" dirty="0" smtClean="0"/>
            <a:t>arcticlcc.org</a:t>
          </a:r>
          <a:endParaRPr lang="en-US" sz="1600" b="0" kern="1200" dirty="0"/>
        </a:p>
      </dsp:txBody>
      <dsp:txXfrm>
        <a:off x="5332796" y="1500308"/>
        <a:ext cx="1534054" cy="1723782"/>
      </dsp:txXfrm>
    </dsp:sp>
    <dsp:sp modelId="{6C70FE2A-09DE-4B2E-B9D9-EB6178D494BA}">
      <dsp:nvSpPr>
        <dsp:cNvPr id="0" name=""/>
        <dsp:cNvSpPr/>
      </dsp:nvSpPr>
      <dsp:spPr>
        <a:xfrm>
          <a:off x="7186547" y="1417319"/>
          <a:ext cx="1420244" cy="1889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ISO XML, </a:t>
          </a:r>
          <a:r>
            <a:rPr lang="en-US" sz="1600" b="0" kern="1200" dirty="0" err="1" smtClean="0"/>
            <a:t>mdJSON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Webservice</a:t>
          </a:r>
          <a:endParaRPr lang="en-US" sz="1600" b="0" kern="1200" dirty="0"/>
        </a:p>
      </dsp:txBody>
      <dsp:txXfrm>
        <a:off x="7255878" y="1486650"/>
        <a:ext cx="1281582" cy="1751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E4035-F482-41E9-8F4F-48941F34C35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353FA-A3D6-464F-8F55-2AADD008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4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presentation covers all the steps to install and validate Ruby and Ruby</a:t>
            </a:r>
            <a:r>
              <a:rPr lang="en-US" sz="1600" baseline="0" dirty="0" smtClean="0"/>
              <a:t> on Rails installations on Windows 7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and I think 8 as well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will not discuss every step, take too long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all steps are on the slides for those who want to do this latter, or even try and keep up in the workshop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try to walk you around the pitfalls and recover from the install issues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always add via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distro</a:t>
            </a:r>
            <a:r>
              <a:rPr lang="en-US" baseline="0" dirty="0" smtClean="0"/>
              <a:t> packaging system, but need to be aware of version requirements.</a:t>
            </a:r>
          </a:p>
          <a:p>
            <a:r>
              <a:rPr lang="en-US" dirty="0" smtClean="0"/>
              <a:t>Ubuntu</a:t>
            </a:r>
            <a:r>
              <a:rPr lang="en-US" baseline="0" dirty="0" smtClean="0"/>
              <a:t> </a:t>
            </a:r>
            <a:r>
              <a:rPr lang="en-US" baseline="0" smtClean="0"/>
              <a:t>alternative: </a:t>
            </a:r>
            <a:r>
              <a:rPr lang="en-US" smtClean="0"/>
              <a:t>https</a:t>
            </a:r>
            <a:r>
              <a:rPr lang="en-US" dirty="0" smtClean="0"/>
              <a:t>://www.brightbox.com/docs/ruby/ubuntu/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on Ubuntu</a:t>
            </a:r>
            <a:r>
              <a:rPr lang="en-US" baseline="0" dirty="0" smtClean="0"/>
              <a:t> 14.04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2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on Ubuntu 14.04</a:t>
            </a:r>
          </a:p>
          <a:p>
            <a:r>
              <a:rPr lang="en-US" dirty="0" smtClean="0"/>
              <a:t>You may have to install postgresql-server-dev-9.x</a:t>
            </a:r>
            <a:r>
              <a:rPr lang="en-US" baseline="0" dirty="0" smtClean="0"/>
              <a:t> package (for PostgreSQL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headers).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7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This presentation introduces</a:t>
            </a:r>
            <a:r>
              <a:rPr lang="en-US" sz="1600" baseline="0" dirty="0" smtClean="0"/>
              <a:t> the </a:t>
            </a:r>
            <a:r>
              <a:rPr lang="en-US" sz="1600" baseline="0" dirty="0" err="1" smtClean="0"/>
              <a:t>mdTranslator</a:t>
            </a:r>
            <a:r>
              <a:rPr lang="en-US" sz="1600" baseline="0" dirty="0" smtClean="0"/>
              <a:t> command-line interface(CLI) and options for integration into non-Ruby systems.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application language can execute system commands,</a:t>
            </a:r>
            <a:r>
              <a:rPr lang="en-US" baseline="0" dirty="0" smtClean="0"/>
              <a:t> it can interact with the CLI.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13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2 The function accepts</a:t>
            </a:r>
            <a:r>
              <a:rPr lang="en-US" baseline="0" dirty="0" smtClean="0"/>
              <a:t> a </a:t>
            </a:r>
            <a:r>
              <a:rPr lang="en-US" dirty="0" smtClean="0"/>
              <a:t>JSON string</a:t>
            </a:r>
            <a:r>
              <a:rPr lang="en-US" baseline="0" dirty="0" smtClean="0"/>
              <a:t> and format to output as parameters.</a:t>
            </a:r>
            <a:endParaRPr lang="en-US" dirty="0" smtClean="0"/>
          </a:p>
          <a:p>
            <a:r>
              <a:rPr lang="en-US" dirty="0" smtClean="0"/>
              <a:t>Lines 4-7 take the </a:t>
            </a:r>
            <a:r>
              <a:rPr lang="en-US" dirty="0" err="1" smtClean="0"/>
              <a:t>json</a:t>
            </a:r>
            <a:r>
              <a:rPr lang="en-US" dirty="0" smtClean="0"/>
              <a:t> input and create</a:t>
            </a:r>
            <a:r>
              <a:rPr lang="en-US" baseline="0" dirty="0" smtClean="0"/>
              <a:t> a temp file</a:t>
            </a:r>
            <a:endParaRPr lang="en-US" dirty="0" smtClean="0"/>
          </a:p>
          <a:p>
            <a:r>
              <a:rPr lang="en-US" dirty="0" smtClean="0"/>
              <a:t>Line 8</a:t>
            </a:r>
            <a:r>
              <a:rPr lang="en-US" baseline="0" dirty="0" smtClean="0"/>
              <a:t> calls the </a:t>
            </a:r>
            <a:r>
              <a:rPr lang="en-US" baseline="0" dirty="0" err="1" smtClean="0"/>
              <a:t>mdTranslator</a:t>
            </a:r>
            <a:r>
              <a:rPr lang="en-US" baseline="0" dirty="0" smtClean="0"/>
              <a:t> CLI and passes options and input file location.</a:t>
            </a:r>
          </a:p>
          <a:p>
            <a:r>
              <a:rPr lang="en-US" baseline="0" dirty="0" smtClean="0"/>
              <a:t>Line 11 decodes the output from the CLI</a:t>
            </a:r>
          </a:p>
          <a:p>
            <a:r>
              <a:rPr lang="en-US" baseline="0" dirty="0" smtClean="0"/>
              <a:t>Line 13-17 check for output errors. Line 13 is checking the CLI exit code.</a:t>
            </a:r>
          </a:p>
          <a:p>
            <a:r>
              <a:rPr lang="en-US" baseline="0" dirty="0" smtClean="0"/>
              <a:t>Line 19 returns the translated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2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Arctic LCC has integrated the </a:t>
            </a:r>
            <a:r>
              <a:rPr lang="en-US" dirty="0" err="1" smtClean="0"/>
              <a:t>mdTranslator</a:t>
            </a:r>
            <a:r>
              <a:rPr lang="en-US" baseline="0" dirty="0" smtClean="0"/>
              <a:t> into it’s Project Tracking System.</a:t>
            </a:r>
          </a:p>
          <a:p>
            <a:r>
              <a:rPr lang="en-US" baseline="0" dirty="0" smtClean="0"/>
              <a:t>The goal is to host a </a:t>
            </a:r>
            <a:r>
              <a:rPr lang="en-US" baseline="0" dirty="0" err="1" smtClean="0"/>
              <a:t>webservice</a:t>
            </a:r>
            <a:r>
              <a:rPr lang="en-US" baseline="0" dirty="0" smtClean="0"/>
              <a:t> providing access to multiple metadata formats using the output from the </a:t>
            </a:r>
            <a:r>
              <a:rPr lang="en-US" baseline="0" dirty="0" err="1" smtClean="0"/>
              <a:t>mdTranslator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4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this is really easy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why choose the Ruby language (points on the slide)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</a:t>
            </a:r>
            <a:r>
              <a:rPr lang="en-US" dirty="0" smtClean="0"/>
              <a:t>Ruby runs on Linux, Windows, and iOS</a:t>
            </a:r>
          </a:p>
          <a:p>
            <a:r>
              <a:rPr lang="en-US" dirty="0" smtClean="0"/>
              <a:t>-- developed on</a:t>
            </a:r>
            <a:r>
              <a:rPr lang="en-US" baseline="0" dirty="0" smtClean="0"/>
              <a:t> both Windows and Linux to be sure our software worked properly in both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8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– Ruby code to read a file and assign the content to a variable</a:t>
            </a:r>
          </a:p>
          <a:p>
            <a:r>
              <a:rPr lang="en-US" dirty="0" smtClean="0"/>
              <a:t>5</a:t>
            </a:r>
            <a:r>
              <a:rPr lang="en-US" baseline="0" dirty="0" smtClean="0"/>
              <a:t> – call to the mdTranslator</a:t>
            </a:r>
          </a:p>
          <a:p>
            <a:r>
              <a:rPr lang="en-US" baseline="0" dirty="0" smtClean="0"/>
              <a:t>5 – the parameter list is ‘named’ position of the parameters in the list is not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45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– a Ruby</a:t>
            </a:r>
            <a:r>
              <a:rPr lang="en-US" baseline="0" dirty="0" smtClean="0"/>
              <a:t> hash is returned from the </a:t>
            </a:r>
            <a:r>
              <a:rPr lang="en-US" baseline="0" dirty="0" err="1" smtClean="0"/>
              <a:t>mdTranslator.translate</a:t>
            </a:r>
            <a:r>
              <a:rPr lang="en-US" baseline="0" dirty="0" smtClean="0"/>
              <a:t> method </a:t>
            </a:r>
          </a:p>
          <a:p>
            <a:r>
              <a:rPr lang="en-US" baseline="0" dirty="0" smtClean="0"/>
              <a:t>6 – extract the output from metadata[:</a:t>
            </a:r>
            <a:r>
              <a:rPr lang="en-US" baseline="0" dirty="0" err="1" smtClean="0"/>
              <a:t>writerOutput</a:t>
            </a:r>
            <a:r>
              <a:rPr lang="en-US" baseline="0" dirty="0" smtClean="0"/>
              <a:t>] </a:t>
            </a:r>
          </a:p>
          <a:p>
            <a:r>
              <a:rPr lang="en-US" baseline="0" dirty="0" smtClean="0"/>
              <a:t>7 – write the metadata output to a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98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-- took 12 minutes to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71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dirty="0"/>
              <a:t>-- not too complex, but more to do than building a Ruby application 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Rails is a web application development platform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tries to make programming web applications simpler by making many assumptions about what the developer needs to get done</a:t>
            </a:r>
          </a:p>
          <a:p>
            <a:pPr>
              <a:spcBef>
                <a:spcPct val="0"/>
              </a:spcBef>
            </a:pPr>
            <a:r>
              <a:rPr lang="en-US" sz="1600" dirty="0"/>
              <a:t>-- that can also drive you nuts!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29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Rails.application.routes.draw</a:t>
            </a:r>
            <a:r>
              <a:rPr lang="en-US" baseline="0" dirty="0" smtClean="0"/>
              <a:t> tells Rails to build a route map of accepted routes.</a:t>
            </a:r>
          </a:p>
          <a:p>
            <a:r>
              <a:rPr lang="en-US" baseline="0" dirty="0" smtClean="0"/>
              <a:t>-- the get was added by Rails when we generated the ‘index’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2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building a HTML form</a:t>
            </a:r>
          </a:p>
          <a:p>
            <a:r>
              <a:rPr lang="en-US" dirty="0" smtClean="0"/>
              <a:t>-- clicking the submit button will POST the contents of the form to ‘/translate/’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23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notice</a:t>
            </a:r>
            <a:r>
              <a:rPr lang="en-US" baseline="0" dirty="0" smtClean="0"/>
              <a:t> in the Routes map there is no </a:t>
            </a:r>
          </a:p>
          <a:p>
            <a:r>
              <a:rPr lang="en-US" baseline="0" dirty="0" smtClean="0"/>
              <a:t>---- POST /translate/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97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3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next 7 slides step</a:t>
            </a:r>
            <a:r>
              <a:rPr lang="en-US" baseline="0" dirty="0" smtClean="0"/>
              <a:t> a Ruby installation on Windows 7 x64 </a:t>
            </a:r>
          </a:p>
          <a:p>
            <a:r>
              <a:rPr lang="en-US" baseline="0" dirty="0" smtClean="0"/>
              <a:t>-- the steps also cover validating the installation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43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code to</a:t>
            </a:r>
            <a:r>
              <a:rPr lang="en-US" baseline="0" dirty="0" smtClean="0"/>
              <a:t> process the GETs is already in the file 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create intercepts POSTs</a:t>
            </a:r>
          </a:p>
          <a:p>
            <a:r>
              <a:rPr lang="en-US" baseline="0" dirty="0" smtClean="0"/>
              <a:t>---- render inline: returns the HTML in quotes as the web page, ok for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59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~&gt; 1.0 asks</a:t>
            </a:r>
            <a:r>
              <a:rPr lang="en-US" baseline="0" dirty="0" smtClean="0"/>
              <a:t> to load version 1.0 or higher</a:t>
            </a:r>
          </a:p>
          <a:p>
            <a:r>
              <a:rPr lang="en-US" baseline="0" dirty="0" smtClean="0"/>
              <a:t>-- the most recent version should load </a:t>
            </a:r>
          </a:p>
          <a:p>
            <a:r>
              <a:rPr lang="en-US" baseline="0" dirty="0" smtClean="0"/>
              <a:t>-- bundler is a gem installed with Rails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53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grab the input</a:t>
            </a:r>
            <a:r>
              <a:rPr lang="en-US" baseline="0" dirty="0" smtClean="0"/>
              <a:t> file from the parameter list </a:t>
            </a:r>
          </a:p>
          <a:p>
            <a:r>
              <a:rPr lang="en-US" baseline="0" dirty="0" smtClean="0"/>
              <a:t>-- pass the file and other parameters to the mdTranslator gem </a:t>
            </a:r>
          </a:p>
          <a:p>
            <a:r>
              <a:rPr lang="en-US" baseline="0" dirty="0" smtClean="0"/>
              <a:t>-- accept the returned hash</a:t>
            </a:r>
          </a:p>
          <a:p>
            <a:r>
              <a:rPr lang="en-US" baseline="0" dirty="0" smtClean="0"/>
              <a:t>-- render the metadata output as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0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056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time 25 minutes to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1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Ruby does not use</a:t>
            </a:r>
            <a:r>
              <a:rPr lang="en-US" baseline="0" dirty="0" smtClean="0"/>
              <a:t> the Windows registry other than for the installer (so you can uninstall)</a:t>
            </a:r>
          </a:p>
          <a:p>
            <a:r>
              <a:rPr lang="en-US" baseline="0" dirty="0" smtClean="0"/>
              <a:t>-- Ruby can downloaded and unzipped in directory, </a:t>
            </a:r>
          </a:p>
          <a:p>
            <a:r>
              <a:rPr lang="en-US" baseline="0" dirty="0" smtClean="0"/>
              <a:t>---- manually add the PATH to your environment variable </a:t>
            </a:r>
          </a:p>
          <a:p>
            <a:r>
              <a:rPr lang="en-US" baseline="0" dirty="0" smtClean="0"/>
              <a:t>---- and you are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must be running with</a:t>
            </a:r>
            <a:r>
              <a:rPr lang="en-US" baseline="0" dirty="0" smtClean="0"/>
              <a:t> administrator privilege to have install add PATH </a:t>
            </a:r>
          </a:p>
          <a:p>
            <a:r>
              <a:rPr lang="en-US" baseline="0" dirty="0" smtClean="0"/>
              <a:t>-- still must have admin to add it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old screenshot, versions are now 1.1.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0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took </a:t>
            </a:r>
            <a:r>
              <a:rPr lang="en-US" smtClean="0"/>
              <a:t>8 minutes to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9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must be running with</a:t>
            </a:r>
            <a:r>
              <a:rPr lang="en-US" baseline="0" dirty="0" smtClean="0"/>
              <a:t> administrator privilege to have install add PATH </a:t>
            </a:r>
          </a:p>
          <a:p>
            <a:r>
              <a:rPr lang="en-US" baseline="0" dirty="0" smtClean="0"/>
              <a:t>-- still must have admin to add it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5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took 31 minutes to here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2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7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14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51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35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88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87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00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66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1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4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4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5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/>
              <a:pPr/>
              <a:t>5/11/2015</a:t>
            </a:fld>
            <a:r>
              <a:rPr dirty="0"/>
              <a:t>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dirty="0"/>
              <a:t> </a:t>
            </a:r>
            <a:fld id="{521E745E-8DCD-4372-A04E-1A39D68E2162}" type="slidenum">
              <a:rPr/>
              <a:pPr/>
              <a:t>‹#›</a:t>
            </a:fld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dirty="0"/>
              <a:t>www.adiwg.org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37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ubygems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Click/RubyInstaller/wiki/Development-Kit" TargetMode="External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vm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postmodern/chruby" TargetMode="External"/><Relationship Id="rId4" Type="http://schemas.openxmlformats.org/officeDocument/2006/relationships/hyperlink" Target="https://github.com/sstephenson/rbenv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wg/mdTranslator-rails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git@github.com:adiwg/mdTranslator-rails.gi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localhost:3000/translate/index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Installing on Windows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Ruby gets </a:t>
            </a:r>
            <a:r>
              <a:rPr lang="en-US" sz="1800" dirty="0" smtClean="0"/>
              <a:t>much of its power from </a:t>
            </a:r>
            <a:r>
              <a:rPr lang="en-US" sz="1800" dirty="0"/>
              <a:t>the rich repository of </a:t>
            </a:r>
            <a:r>
              <a:rPr lang="en-US" sz="1800" dirty="0" smtClean="0"/>
              <a:t>RubyGems or </a:t>
            </a:r>
            <a:r>
              <a:rPr lang="en-US" sz="1800" dirty="0"/>
              <a:t>code </a:t>
            </a:r>
            <a:r>
              <a:rPr lang="en-US" sz="1800" dirty="0" smtClean="0"/>
              <a:t>libraries.  These are </a:t>
            </a:r>
            <a:r>
              <a:rPr lang="en-US" sz="1800" dirty="0"/>
              <a:t>written to easily plug into and be consumed by Ruby programs.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Check the gems </a:t>
            </a:r>
            <a:r>
              <a:rPr lang="en-US" sz="1800" dirty="0"/>
              <a:t>installed with the Ruby </a:t>
            </a:r>
            <a:r>
              <a:rPr lang="en-US" sz="1800" dirty="0" smtClean="0"/>
              <a:t>installation: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list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2"/>
            </a:pPr>
            <a:r>
              <a:rPr lang="en-US" sz="1800" dirty="0"/>
              <a:t>Note that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 </a:t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gem’ </a:t>
            </a:r>
            <a:r>
              <a:rPr lang="en-US" sz="1800" dirty="0" smtClean="0"/>
              <a:t>was also 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although </a:t>
            </a:r>
            <a:r>
              <a:rPr lang="en-US" sz="1800" dirty="0"/>
              <a:t>not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</a:t>
            </a:r>
            <a:r>
              <a:rPr lang="en-US" sz="1800" dirty="0"/>
              <a:t>. 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10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9718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5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Thousands </a:t>
            </a:r>
            <a:r>
              <a:rPr lang="en-US" sz="1800" dirty="0" smtClean="0"/>
              <a:t>of</a:t>
            </a:r>
            <a:br>
              <a:rPr lang="en-US" sz="1800" dirty="0" smtClean="0"/>
            </a:br>
            <a:r>
              <a:rPr lang="en-US" sz="1800" dirty="0" smtClean="0"/>
              <a:t>RubyGems </a:t>
            </a:r>
            <a:r>
              <a:rPr lang="en-US" sz="1800" dirty="0"/>
              <a:t>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available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at 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://rubygems.org/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smtClean="0"/>
              <a:t>including </a:t>
            </a:r>
            <a:r>
              <a:rPr lang="en-US" sz="1800" dirty="0"/>
              <a:t>those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written by </a:t>
            </a:r>
            <a:r>
              <a:rPr lang="en-US" sz="1800" dirty="0"/>
              <a:t>ADIwg.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Enter </a:t>
            </a:r>
            <a:r>
              <a:rPr lang="en-US" sz="1800" dirty="0"/>
              <a:t>‘</a:t>
            </a:r>
            <a:r>
              <a:rPr lang="en-US" sz="1800" dirty="0" err="1"/>
              <a:t>adiwg</a:t>
            </a:r>
            <a:r>
              <a:rPr lang="en-US" sz="1800" dirty="0"/>
              <a:t>’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press </a:t>
            </a:r>
            <a:r>
              <a:rPr lang="en-US" sz="1800" dirty="0"/>
              <a:t>‘Enter’.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11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1524000"/>
            <a:ext cx="5292664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7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The ADIwg gems available 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 </a:t>
            </a:r>
            <a:r>
              <a:rPr lang="en-US" sz="1800" dirty="0"/>
              <a:t>along with their current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counts. 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5"/>
            </a:pPr>
            <a:r>
              <a:rPr lang="en-US" sz="1800" dirty="0"/>
              <a:t>In this case we want to 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‘adiwg-mdtranslator’ gem.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command line type: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adiwg-mdtranslator</a:t>
            </a:r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12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914400"/>
            <a:ext cx="3623627" cy="521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8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1800" dirty="0"/>
              <a:t>The adiwg-mdtranslator gem will install along with all its other RubyGem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dependencies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Notice </a:t>
            </a:r>
            <a:r>
              <a:rPr lang="en-US" sz="1800" dirty="0"/>
              <a:t>6 gems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were </a:t>
            </a:r>
            <a:r>
              <a:rPr lang="en-US" sz="1800" dirty="0"/>
              <a:t>installed.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457200" indent="-457200">
              <a:buFont typeface="+mj-lt"/>
              <a:buAutoNum type="arabicPeriod" startAt="1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13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2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Since the adiwg-mdtranslator gem provides a Command Line Interface (CLI) we can check its installation by typing: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mdtranslator </a:t>
            </a:r>
            <a:r>
              <a:rPr lang="en-US" sz="1800" dirty="0"/>
              <a:t>help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14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59436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7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 smtClean="0"/>
              <a:t>We can </a:t>
            </a:r>
            <a:r>
              <a:rPr lang="en-US" sz="1800" dirty="0"/>
              <a:t>check </a:t>
            </a:r>
            <a:br>
              <a:rPr lang="en-US" sz="1800" dirty="0"/>
            </a:br>
            <a:r>
              <a:rPr lang="en-US" sz="1800" dirty="0" smtClean="0"/>
              <a:t>the version </a:t>
            </a:r>
            <a:r>
              <a:rPr lang="en-US" sz="1800" dirty="0"/>
              <a:t>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get </a:t>
            </a:r>
            <a:r>
              <a:rPr lang="en-US" sz="1800" dirty="0"/>
              <a:t>more help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on </a:t>
            </a:r>
            <a:r>
              <a:rPr lang="en-US" sz="1800" dirty="0"/>
              <a:t>commands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such </a:t>
            </a:r>
            <a:r>
              <a:rPr lang="en-US" sz="1800" dirty="0"/>
              <a:t>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translate’.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9"/>
            </a:pPr>
            <a:r>
              <a:rPr lang="en-US" sz="1800" dirty="0"/>
              <a:t>Installation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 </a:t>
            </a:r>
            <a:r>
              <a:rPr lang="en-US" sz="1800" dirty="0"/>
              <a:t>and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complete.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</a:t>
            </a:r>
            <a:r>
              <a:rPr lang="en-US" sz="1800" dirty="0"/>
              <a:t>could use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command </a:t>
            </a:r>
            <a:r>
              <a:rPr lang="en-US" sz="1800" dirty="0"/>
              <a:t>line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pipe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result </a:t>
            </a:r>
            <a:r>
              <a:rPr lang="en-US" sz="1800" dirty="0"/>
              <a:t>to a file.  </a:t>
            </a:r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15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If we wish to </a:t>
            </a:r>
            <a:r>
              <a:rPr lang="en-US" sz="1800" dirty="0" smtClean="0"/>
              <a:t>use mdTranslator within </a:t>
            </a:r>
            <a:r>
              <a:rPr lang="en-US" sz="1800" dirty="0"/>
              <a:t>a local web service we </a:t>
            </a:r>
            <a:r>
              <a:rPr lang="en-US" sz="1800" dirty="0" smtClean="0"/>
              <a:t>need </a:t>
            </a:r>
            <a:r>
              <a:rPr lang="en-US" sz="1800" dirty="0"/>
              <a:t>to install Ruby on Rails (Rails).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With Ruby </a:t>
            </a:r>
            <a:br>
              <a:rPr lang="en-US" sz="1800" dirty="0"/>
            </a:br>
            <a:r>
              <a:rPr lang="en-US" sz="1800" dirty="0" smtClean="0"/>
              <a:t>install, </a:t>
            </a:r>
            <a:br>
              <a:rPr lang="en-US" sz="1800" dirty="0" smtClean="0"/>
            </a:br>
            <a:r>
              <a:rPr lang="en-US" sz="1800" dirty="0" smtClean="0"/>
              <a:t>use </a:t>
            </a:r>
            <a:r>
              <a:rPr lang="en-US" sz="1800" dirty="0"/>
              <a:t>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do the </a:t>
            </a:r>
            <a:br>
              <a:rPr lang="en-US" sz="1800" dirty="0" smtClean="0"/>
            </a:br>
            <a:r>
              <a:rPr lang="en-US" sz="1800" dirty="0" smtClean="0"/>
              <a:t>work </a:t>
            </a:r>
            <a:r>
              <a:rPr lang="en-US" sz="1800" dirty="0"/>
              <a:t>for us</a:t>
            </a:r>
            <a:r>
              <a:rPr lang="en-US" sz="1800" dirty="0" smtClean="0"/>
              <a:t>. 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 smtClean="0"/>
              <a:t>Notice Rails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another 32 </a:t>
            </a:r>
            <a:br>
              <a:rPr lang="en-US" sz="1800" dirty="0" smtClean="0"/>
            </a:br>
            <a:r>
              <a:rPr lang="en-US" sz="1800" dirty="0" smtClean="0"/>
              <a:t>gems.</a:t>
            </a:r>
            <a:endParaRPr lang="en-US" sz="1800" dirty="0"/>
          </a:p>
          <a:p>
            <a:pPr marL="457200" indent="-457200">
              <a:buFont typeface="+mj-lt"/>
              <a:buAutoNum type="arabicPeriod" startAt="2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16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1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en-US" sz="1800" dirty="0"/>
              <a:t>To test </a:t>
            </a:r>
            <a:r>
              <a:rPr lang="en-US" sz="1800" dirty="0" smtClean="0"/>
              <a:t>the Rails installation, ask </a:t>
            </a:r>
            <a:r>
              <a:rPr lang="en-US" sz="1800" dirty="0"/>
              <a:t>rails to create a new </a:t>
            </a:r>
            <a:r>
              <a:rPr lang="en-US" sz="1800" dirty="0" smtClean="0"/>
              <a:t>website for us.  </a:t>
            </a:r>
          </a:p>
          <a:p>
            <a:pPr marL="571500" lvl="1" indent="-171450"/>
            <a:r>
              <a:rPr lang="en-US" sz="1400" dirty="0" smtClean="0"/>
              <a:t>Navigate to the folder to hold your new website.</a:t>
            </a:r>
          </a:p>
          <a:p>
            <a:pPr marL="571500" lvl="1" indent="-171450"/>
            <a:r>
              <a:rPr lang="en-US" sz="1400" dirty="0" smtClean="0"/>
              <a:t>From </a:t>
            </a:r>
            <a:r>
              <a:rPr lang="en-US" sz="1400" dirty="0"/>
              <a:t>the command line type: </a:t>
            </a:r>
            <a:r>
              <a:rPr lang="en-US" sz="1400" dirty="0" smtClean="0"/>
              <a:t>&gt; rails </a:t>
            </a:r>
            <a:r>
              <a:rPr lang="en-US" sz="1400" dirty="0"/>
              <a:t>new </a:t>
            </a:r>
            <a:r>
              <a:rPr lang="en-US" sz="1400" dirty="0" err="1"/>
              <a:t>firstApp</a:t>
            </a:r>
            <a:r>
              <a:rPr lang="en-US" sz="1400" dirty="0"/>
              <a:t>.  </a:t>
            </a:r>
            <a:endParaRPr lang="en-US" sz="1400" dirty="0" smtClean="0"/>
          </a:p>
          <a:p>
            <a:pPr marL="571500" lvl="1" indent="-171450"/>
            <a:r>
              <a:rPr lang="en-US" sz="1400" dirty="0" smtClean="0"/>
              <a:t>Rails will create a new directory named ‘</a:t>
            </a:r>
            <a:r>
              <a:rPr lang="en-US" sz="1400" dirty="0" err="1" smtClean="0"/>
              <a:t>firstApp</a:t>
            </a:r>
            <a:r>
              <a:rPr lang="en-US" sz="1400" dirty="0"/>
              <a:t>’ </a:t>
            </a:r>
            <a:r>
              <a:rPr lang="en-US" sz="1400" dirty="0" smtClean="0"/>
              <a:t>and install all the code for a new website</a:t>
            </a:r>
            <a:endParaRPr lang="en-US" sz="1400" dirty="0"/>
          </a:p>
          <a:p>
            <a:pPr marL="457200" indent="-457200">
              <a:buFont typeface="+mj-lt"/>
              <a:buAutoNum type="arabicPeriod" startAt="2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17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819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3581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After many lines </a:t>
            </a:r>
            <a:r>
              <a:rPr lang="en-US" sz="1800" dirty="0" smtClean="0"/>
              <a:t> are reported </a:t>
            </a:r>
            <a:r>
              <a:rPr lang="en-US" sz="1800" dirty="0"/>
              <a:t>back the web site failed to complete because the </a:t>
            </a:r>
            <a:r>
              <a:rPr lang="en-US" sz="1800" dirty="0" smtClean="0"/>
              <a:t>‘</a:t>
            </a:r>
            <a:r>
              <a:rPr lang="en-US" sz="1800" dirty="0" err="1" smtClean="0"/>
              <a:t>json</a:t>
            </a:r>
            <a:r>
              <a:rPr lang="en-US" sz="1800" dirty="0" smtClean="0"/>
              <a:t>’ </a:t>
            </a:r>
            <a:r>
              <a:rPr lang="en-US" sz="1800" dirty="0"/>
              <a:t>gem version 1.8.2 </a:t>
            </a:r>
            <a:r>
              <a:rPr lang="en-US" sz="1800" dirty="0" smtClean="0"/>
              <a:t>did not </a:t>
            </a:r>
            <a:r>
              <a:rPr lang="en-US" sz="1800" dirty="0"/>
              <a:t>provided </a:t>
            </a:r>
            <a:r>
              <a:rPr lang="en-US" sz="1800" dirty="0" smtClean="0"/>
              <a:t>a version compiled </a:t>
            </a:r>
            <a:r>
              <a:rPr lang="en-US" sz="1800" dirty="0"/>
              <a:t>for Windows.  Unfortunately, glitches are common on Windows installations and the installation of </a:t>
            </a:r>
            <a:r>
              <a:rPr lang="en-US" sz="1800" dirty="0" err="1"/>
              <a:t>DevKit</a:t>
            </a:r>
            <a:r>
              <a:rPr lang="en-US" sz="1800" dirty="0"/>
              <a:t> will generally be required at some </a:t>
            </a:r>
            <a:r>
              <a:rPr lang="en-US" sz="1800" dirty="0" smtClean="0"/>
              <a:t>point.  </a:t>
            </a:r>
            <a:r>
              <a:rPr lang="en-US" sz="1800" dirty="0"/>
              <a:t>Best </a:t>
            </a:r>
            <a:r>
              <a:rPr lang="en-US" sz="1800" dirty="0" smtClean="0"/>
              <a:t>do </a:t>
            </a:r>
            <a:r>
              <a:rPr lang="en-US" sz="1800" dirty="0"/>
              <a:t>it </a:t>
            </a:r>
            <a:r>
              <a:rPr lang="en-US" sz="1800" dirty="0" smtClean="0"/>
              <a:t>now! </a:t>
            </a:r>
            <a:endParaRPr lang="en-US" sz="1800" dirty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Download the appropriate version of </a:t>
            </a:r>
            <a:r>
              <a:rPr lang="en-US" sz="1800" dirty="0" err="1"/>
              <a:t>DevKit</a:t>
            </a:r>
            <a:r>
              <a:rPr lang="en-US" sz="1800" dirty="0"/>
              <a:t> from </a:t>
            </a:r>
            <a:r>
              <a:rPr lang="en-US" sz="1800" dirty="0">
                <a:hlinkClick r:id="rId2"/>
              </a:rPr>
              <a:t>http://rubyinstaller.org/downloads/</a:t>
            </a:r>
            <a:r>
              <a:rPr lang="en-US" sz="1800" dirty="0"/>
              <a:t> .  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I also install </a:t>
            </a:r>
            <a:r>
              <a:rPr lang="en-US" sz="1800" dirty="0" err="1"/>
              <a:t>DevKit</a:t>
            </a:r>
            <a:r>
              <a:rPr lang="en-US" sz="1800" dirty="0"/>
              <a:t> at the root of the C:\ directory</a:t>
            </a:r>
            <a:r>
              <a:rPr lang="en-US" sz="1800" dirty="0" smtClean="0"/>
              <a:t>. </a:t>
            </a:r>
            <a:br>
              <a:rPr lang="en-US" sz="1800" dirty="0" smtClean="0"/>
            </a:br>
            <a:r>
              <a:rPr lang="en-US" sz="1800" dirty="0" smtClean="0"/>
              <a:t>More </a:t>
            </a:r>
            <a:r>
              <a:rPr lang="en-US" sz="1800" dirty="0"/>
              <a:t>information about installing </a:t>
            </a:r>
            <a:r>
              <a:rPr lang="en-US" sz="1800" dirty="0" err="1"/>
              <a:t>DevKit</a:t>
            </a:r>
            <a:r>
              <a:rPr lang="en-US" sz="1800" dirty="0"/>
              <a:t> can be found at </a:t>
            </a:r>
            <a:r>
              <a:rPr lang="en-US" sz="1800" dirty="0">
                <a:hlinkClick r:id="rId3"/>
              </a:rPr>
              <a:t>https://github.com/OneClick/RubyInstaller/wiki/Development-Kit</a:t>
            </a:r>
            <a:r>
              <a:rPr lang="en-US" sz="1800" dirty="0"/>
              <a:t> 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9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To </a:t>
            </a:r>
            <a:r>
              <a:rPr lang="en-US" sz="1800" dirty="0" smtClean="0"/>
              <a:t>connect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to the Ruby installation, navigate to the directory where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installed.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Next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install</a:t>
            </a:r>
          </a:p>
          <a:p>
            <a:pPr marL="457200" indent="-457200">
              <a:buFont typeface="+mj-lt"/>
              <a:buAutoNum type="arabicPeriod" startAt="2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19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3505200"/>
            <a:ext cx="5943600" cy="233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2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to install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 will need to install Ruby if …</a:t>
            </a:r>
          </a:p>
          <a:p>
            <a:pPr lvl="1"/>
            <a:r>
              <a:rPr lang="en-US" sz="1800" dirty="0" smtClean="0"/>
              <a:t>… I want to participate in extending the ISO Metadata Toolkit</a:t>
            </a:r>
          </a:p>
          <a:p>
            <a:pPr lvl="1"/>
            <a:r>
              <a:rPr lang="en-US" sz="1800" dirty="0" smtClean="0"/>
              <a:t>… I want to customize the mdTranslator for my own purpose</a:t>
            </a:r>
          </a:p>
          <a:p>
            <a:pPr lvl="1"/>
            <a:r>
              <a:rPr lang="en-US" sz="1800" dirty="0" smtClean="0"/>
              <a:t>… I want to integrate the </a:t>
            </a:r>
            <a:r>
              <a:rPr lang="en-US" sz="1800" dirty="0" err="1" smtClean="0"/>
              <a:t>adiwg-mdTranslator</a:t>
            </a:r>
            <a:r>
              <a:rPr lang="en-US" sz="1800" dirty="0" smtClean="0"/>
              <a:t> gem into local systems (either by code or CLI)</a:t>
            </a:r>
          </a:p>
          <a:p>
            <a:pPr lvl="1"/>
            <a:r>
              <a:rPr lang="en-US" sz="1800" dirty="0" smtClean="0"/>
              <a:t>… I want to host the mdTranslator as a local web service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I do not need to install Ruby if …</a:t>
            </a:r>
          </a:p>
          <a:p>
            <a:pPr lvl="1"/>
            <a:r>
              <a:rPr lang="en-US" sz="1800" dirty="0" smtClean="0"/>
              <a:t>… I will use the publicly hosted mdTranslator API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1"/>
            </a:pPr>
            <a:r>
              <a:rPr lang="en-US" sz="1800" dirty="0"/>
              <a:t>With </a:t>
            </a:r>
            <a:r>
              <a:rPr lang="en-US" sz="1800" dirty="0" err="1"/>
              <a:t>DevKit</a:t>
            </a:r>
            <a:r>
              <a:rPr lang="en-US" sz="1800" dirty="0"/>
              <a:t> installed, </a:t>
            </a:r>
            <a:r>
              <a:rPr lang="en-US" sz="1800" dirty="0" smtClean="0"/>
              <a:t>check </a:t>
            </a:r>
            <a:r>
              <a:rPr lang="en-US" sz="1800" dirty="0"/>
              <a:t>that the PATH variable was properly updated.</a:t>
            </a:r>
          </a:p>
          <a:p>
            <a:pPr marL="457200" indent="-457200">
              <a:buFont typeface="+mj-lt"/>
              <a:buAutoNum type="arabicPeriod" startAt="3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20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400" y="19812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8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2"/>
            </a:pPr>
            <a:r>
              <a:rPr lang="en-US" sz="1800" dirty="0"/>
              <a:t>With the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PATH </a:t>
            </a:r>
            <a:r>
              <a:rPr lang="en-US" sz="1800" dirty="0"/>
              <a:t>now defined to </a:t>
            </a:r>
            <a:r>
              <a:rPr lang="en-US" sz="1800" dirty="0" smtClean="0"/>
              <a:t>Ruby, </a:t>
            </a:r>
            <a:r>
              <a:rPr lang="en-US" sz="1800" dirty="0"/>
              <a:t>try for a properly installed version of the </a:t>
            </a:r>
            <a:r>
              <a:rPr lang="en-US" sz="1800" dirty="0" err="1"/>
              <a:t>json</a:t>
            </a:r>
            <a:r>
              <a:rPr lang="en-US" sz="1800" dirty="0"/>
              <a:t> gem.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err="1" smtClean="0"/>
              <a:t>json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2"/>
            </a:pPr>
            <a:r>
              <a:rPr lang="en-US" sz="1800" dirty="0" smtClean="0"/>
              <a:t>And this time it works!</a:t>
            </a:r>
            <a:endParaRPr lang="en-US" sz="1800" dirty="0"/>
          </a:p>
          <a:p>
            <a:pPr marL="457200" indent="-457200">
              <a:buFont typeface="+mj-lt"/>
              <a:buAutoNum type="arabicPeriod" startAt="3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21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072" y="3124200"/>
            <a:ext cx="5943600" cy="254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8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4"/>
            </a:pPr>
            <a:r>
              <a:rPr lang="en-US" sz="1800" dirty="0" smtClean="0"/>
              <a:t>Try </a:t>
            </a:r>
            <a:r>
              <a:rPr lang="en-US" sz="1800" dirty="0"/>
              <a:t>again to have Rails build a new web site.  From the command </a:t>
            </a:r>
            <a:r>
              <a:rPr lang="en-US" sz="1800" dirty="0" smtClean="0"/>
              <a:t>line: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new </a:t>
            </a:r>
            <a:r>
              <a:rPr lang="en-US" sz="1800" dirty="0" err="1" smtClean="0"/>
              <a:t>firstApp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4"/>
            </a:pPr>
            <a:r>
              <a:rPr lang="en-US" sz="1800" dirty="0"/>
              <a:t>After many lines you should see a successful </a:t>
            </a:r>
            <a:r>
              <a:rPr lang="en-US" sz="1800" dirty="0" smtClean="0"/>
              <a:t>completion.</a:t>
            </a:r>
            <a:endParaRPr lang="en-US" sz="1800" dirty="0"/>
          </a:p>
          <a:p>
            <a:pPr marL="457200" indent="-457200">
              <a:buFont typeface="+mj-lt"/>
              <a:buAutoNum type="arabicPeriod" startAt="3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22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5943600" cy="320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88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To test </a:t>
            </a:r>
            <a:r>
              <a:rPr lang="en-US" sz="1800" dirty="0" smtClean="0"/>
              <a:t>our new </a:t>
            </a:r>
            <a:r>
              <a:rPr lang="en-US" sz="1800" dirty="0"/>
              <a:t>web </a:t>
            </a:r>
            <a:r>
              <a:rPr lang="en-US" sz="1800" dirty="0" smtClean="0"/>
              <a:t>site, </a:t>
            </a:r>
            <a:r>
              <a:rPr lang="en-US" sz="1800" dirty="0"/>
              <a:t>navigate to its directory and start the rails server.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server</a:t>
            </a:r>
          </a:p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Rails will start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its </a:t>
            </a:r>
            <a:r>
              <a:rPr lang="en-US" sz="1800" dirty="0"/>
              <a:t>default web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server </a:t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 err="1"/>
              <a:t>WEBrick</a:t>
            </a:r>
            <a:r>
              <a:rPr lang="en-US" sz="1800" dirty="0"/>
              <a:t>’ 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localhost </a:t>
            </a:r>
            <a:br>
              <a:rPr lang="en-US" sz="1800" dirty="0" smtClean="0"/>
            </a:br>
            <a:r>
              <a:rPr lang="en-US" sz="1800" dirty="0" smtClean="0"/>
              <a:t>port 3000.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23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5943600" cy="325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59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8"/>
            </a:pPr>
            <a:r>
              <a:rPr lang="en-US" sz="1800" dirty="0"/>
              <a:t>Open you browser and navigate to </a:t>
            </a:r>
            <a:r>
              <a:rPr lang="en-US" sz="1800" dirty="0">
                <a:hlinkClick r:id="rId2"/>
              </a:rPr>
              <a:t>http://localhost:3000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 </a:t>
            </a:r>
            <a:r>
              <a:rPr lang="en-US" sz="1800" dirty="0"/>
              <a:t>should see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 </a:t>
            </a:r>
            <a:r>
              <a:rPr lang="en-US" sz="1800" dirty="0"/>
              <a:t>‘Welcome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aboard</a:t>
            </a:r>
            <a:r>
              <a:rPr lang="en-US" sz="1800" dirty="0"/>
              <a:t>’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24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89738" y="1981200"/>
            <a:ext cx="5284362" cy="4288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3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9"/>
            </a:pPr>
            <a:r>
              <a:rPr lang="en-US" sz="1800" dirty="0"/>
              <a:t>For more information about the installation click the ‘About </a:t>
            </a:r>
            <a:r>
              <a:rPr lang="en-US" sz="1800" dirty="0" smtClean="0"/>
              <a:t>your </a:t>
            </a:r>
            <a:r>
              <a:rPr lang="en-US" sz="1800" dirty="0"/>
              <a:t>application’s environment’ and Rails will display information about the software and </a:t>
            </a:r>
            <a:r>
              <a:rPr lang="en-US" sz="1800" dirty="0" smtClean="0"/>
              <a:t>version used. </a:t>
            </a:r>
          </a:p>
          <a:p>
            <a:pPr marL="457200" lvl="0" indent="-457200">
              <a:buFont typeface="+mj-lt"/>
              <a:buAutoNum type="arabicPeriod" startAt="39"/>
            </a:pPr>
            <a:r>
              <a:rPr lang="en-US" sz="1800" dirty="0"/>
              <a:t>Time to start developing</a:t>
            </a:r>
            <a:r>
              <a:rPr lang="en-US" sz="1800" dirty="0" smtClean="0"/>
              <a:t>!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-- Almost --</a:t>
            </a: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25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2362200"/>
            <a:ext cx="3652332" cy="3696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8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1800" dirty="0"/>
              <a:t>Another common problem with Rails on Windows x64 is </a:t>
            </a:r>
            <a:r>
              <a:rPr lang="en-US" sz="1800" dirty="0" smtClean="0"/>
              <a:t>the gem </a:t>
            </a:r>
            <a:r>
              <a:rPr lang="en-US" sz="1800" dirty="0"/>
              <a:t>‘</a:t>
            </a:r>
            <a:r>
              <a:rPr lang="en-US" sz="1800" dirty="0" err="1"/>
              <a:t>tzinfo</a:t>
            </a:r>
            <a:r>
              <a:rPr lang="en-US" sz="1800" dirty="0"/>
              <a:t>’.  Windows does not include a time-zone table with the operating system so </a:t>
            </a:r>
            <a:r>
              <a:rPr lang="en-US" sz="1800" dirty="0" smtClean="0"/>
              <a:t>one needs to be downloaded.  </a:t>
            </a:r>
            <a:r>
              <a:rPr lang="en-US" sz="1800" dirty="0" err="1" smtClean="0"/>
              <a:t>tzinfo</a:t>
            </a:r>
            <a:r>
              <a:rPr lang="en-US" sz="1800" dirty="0" smtClean="0"/>
              <a:t> will </a:t>
            </a:r>
            <a:r>
              <a:rPr lang="en-US" sz="1800" dirty="0"/>
              <a:t>automatically set one up for Windows x32 but not x64.  </a:t>
            </a:r>
            <a:r>
              <a:rPr lang="en-US" sz="1800" dirty="0" smtClean="0"/>
              <a:t>Find the </a:t>
            </a:r>
            <a:r>
              <a:rPr lang="en-US" sz="1800" dirty="0"/>
              <a:t>‘</a:t>
            </a:r>
            <a:r>
              <a:rPr lang="en-US" sz="1800" dirty="0" err="1"/>
              <a:t>Gemfile</a:t>
            </a:r>
            <a:r>
              <a:rPr lang="en-US" sz="1800" dirty="0"/>
              <a:t>’ line </a:t>
            </a:r>
            <a:r>
              <a:rPr lang="en-US" sz="1800" dirty="0" smtClean="0"/>
              <a:t>…</a:t>
            </a:r>
          </a:p>
          <a:p>
            <a:pPr marL="458788" lvl="1" indent="0">
              <a:buNone/>
            </a:pPr>
            <a:r>
              <a:rPr lang="en-US" sz="1600" dirty="0"/>
              <a:t>	</a:t>
            </a:r>
            <a:r>
              <a:rPr lang="en-US" sz="1600" i="1" dirty="0" smtClean="0"/>
              <a:t>gem </a:t>
            </a:r>
            <a:r>
              <a:rPr lang="en-US" sz="1600" i="1" dirty="0"/>
              <a:t>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] </a:t>
            </a:r>
            <a:endParaRPr lang="en-US" sz="1600" i="1" dirty="0" smtClean="0"/>
          </a:p>
          <a:p>
            <a:pPr marL="400050" lvl="1" indent="0">
              <a:buNone/>
            </a:pPr>
            <a:r>
              <a:rPr lang="en-US" sz="1600" dirty="0" smtClean="0"/>
              <a:t>edit to tell </a:t>
            </a:r>
            <a:r>
              <a:rPr lang="en-US" sz="1600" dirty="0" err="1" smtClean="0"/>
              <a:t>tzinfo</a:t>
            </a:r>
            <a:r>
              <a:rPr lang="en-US" sz="1600" dirty="0" smtClean="0"/>
              <a:t> to include support for Windows x64</a:t>
            </a:r>
          </a:p>
          <a:p>
            <a:pPr marL="917575" lvl="2" indent="0">
              <a:buNone/>
            </a:pPr>
            <a:r>
              <a:rPr lang="en-US" sz="1600" i="1" dirty="0"/>
              <a:t>gem 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, :x64_mingw]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Run another gem installed with Rails, ‘bundler’.  Bundler tell Rails the gems and their versions to use with your Rails web site.  From </a:t>
            </a:r>
            <a:r>
              <a:rPr lang="en-US" sz="1800" dirty="0"/>
              <a:t>the terminal prompt to update the </a:t>
            </a:r>
            <a:r>
              <a:rPr lang="en-US" sz="1800" dirty="0" smtClean="0"/>
              <a:t>web site’s gem files.  Type: &gt; bundle update. 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Now you are ready.  Really…</a:t>
            </a:r>
            <a:endParaRPr lang="en-US" sz="1800" dirty="0"/>
          </a:p>
          <a:p>
            <a:pPr marL="457200" indent="-457200">
              <a:buFont typeface="+mj-lt"/>
              <a:buAutoNum type="arabicPeriod" startAt="4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9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Linux Installation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 Here,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Version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RVM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rvm.io/</a:t>
            </a:r>
            <a:endParaRPr lang="en-US" dirty="0" smtClean="0"/>
          </a:p>
          <a:p>
            <a:pPr lvl="1"/>
            <a:r>
              <a:rPr lang="en-US" dirty="0" err="1" smtClean="0"/>
              <a:t>rbenv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github.com/sstephenson/rbenv</a:t>
            </a:r>
            <a:endParaRPr lang="en-US" dirty="0" smtClean="0"/>
          </a:p>
          <a:p>
            <a:pPr lvl="1"/>
            <a:r>
              <a:rPr lang="en-US" dirty="0" err="1" smtClean="0"/>
              <a:t>chruby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github.com/postmodern/chruby</a:t>
            </a:r>
            <a:endParaRPr lang="en-US" dirty="0"/>
          </a:p>
          <a:p>
            <a:r>
              <a:rPr lang="en-US" dirty="0" smtClean="0"/>
              <a:t>Easily switch between Ruby versions</a:t>
            </a:r>
          </a:p>
          <a:p>
            <a:r>
              <a:rPr lang="en-US" dirty="0" err="1" smtClean="0"/>
              <a:t>mdTranslator</a:t>
            </a:r>
            <a:r>
              <a:rPr lang="en-US" dirty="0"/>
              <a:t> requires Ruby &gt;= 2.1</a:t>
            </a:r>
          </a:p>
          <a:p>
            <a:r>
              <a:rPr lang="en-US" dirty="0" err="1" smtClean="0"/>
              <a:t>mdTranslator</a:t>
            </a:r>
            <a:r>
              <a:rPr lang="en-US" dirty="0" smtClean="0"/>
              <a:t>-rails requires 2.1.5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21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mdTranslator</a:t>
            </a:r>
            <a:r>
              <a:rPr lang="en-US" dirty="0" smtClean="0"/>
              <a:t> (RVM)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#install </a:t>
            </a:r>
            <a:r>
              <a:rPr lang="en-US" sz="2400" dirty="0" err="1" smtClean="0">
                <a:latin typeface="Lucida Console" panose="020B0609040504020204" pitchFamily="49" charset="0"/>
              </a:rPr>
              <a:t>rvm</a:t>
            </a:r>
            <a:r>
              <a:rPr lang="en-US" sz="2400" dirty="0" smtClean="0">
                <a:latin typeface="Lucida Console" panose="020B0609040504020204" pitchFamily="49" charset="0"/>
              </a:rPr>
              <a:t> and ruby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gpg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 --</a:t>
            </a: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keyserver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 hkp://pgp.mit.edu --</a:t>
            </a: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recv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-keys 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409B6B1796C275462A1703113804BB82D39DC0E3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\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curl 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sSL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https://get.rvm.io | bash -s stable –ruby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source ~/.</a:t>
            </a: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rvm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/scripts/</a:t>
            </a: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rvm</a:t>
            </a:r>
            <a:endParaRPr lang="en-US" sz="2400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gem install 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adiwg-mdtranslator</a:t>
            </a:r>
            <a:endParaRPr lang="en-US" sz="2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mdtranslator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help translate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04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Autofit/>
          </a:bodyPr>
          <a:lstStyle/>
          <a:p>
            <a:r>
              <a:rPr lang="en-US" sz="2000" dirty="0"/>
              <a:t>Ruby </a:t>
            </a:r>
            <a:r>
              <a:rPr lang="en-US" sz="2000" dirty="0" smtClean="0"/>
              <a:t>is </a:t>
            </a:r>
            <a:r>
              <a:rPr lang="en-US" sz="2000" dirty="0"/>
              <a:t>a dynamic, Object Oriented, cross-platform, open-source, general-purpose programming language written in </a:t>
            </a:r>
            <a:r>
              <a:rPr lang="en-US" sz="2000" dirty="0" smtClean="0"/>
              <a:t>C </a:t>
            </a:r>
            <a:r>
              <a:rPr lang="en-US" sz="2000" dirty="0"/>
              <a:t>(not to be confused with ‘Ruby on Rails’) </a:t>
            </a:r>
            <a:endParaRPr lang="en-US" sz="2000" dirty="0" smtClean="0"/>
          </a:p>
          <a:p>
            <a:r>
              <a:rPr lang="en-US" sz="2000" dirty="0" smtClean="0"/>
              <a:t>Initial development in mid 1990s by Yukihiro Matsumoto</a:t>
            </a:r>
          </a:p>
          <a:p>
            <a:r>
              <a:rPr lang="en-US" sz="2000" dirty="0" smtClean="0"/>
              <a:t>Gained wide acceptance and popularity </a:t>
            </a:r>
          </a:p>
          <a:p>
            <a:r>
              <a:rPr lang="en-US" sz="2000" dirty="0" smtClean="0"/>
              <a:t>Ruby has more than 100,000 Gems available for specialized tasks</a:t>
            </a:r>
            <a:endParaRPr lang="en-US" sz="2000" dirty="0"/>
          </a:p>
          <a:p>
            <a:pPr lvl="0"/>
            <a:r>
              <a:rPr lang="en-US" sz="2000" dirty="0" smtClean="0"/>
              <a:t>Interpretive language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 err="1"/>
              <a:t>MinGW</a:t>
            </a:r>
            <a:r>
              <a:rPr lang="en-US" sz="2000" dirty="0"/>
              <a:t> compiler is used for Windows </a:t>
            </a:r>
            <a:r>
              <a:rPr lang="en-US" sz="2000" dirty="0" smtClean="0"/>
              <a:t>installations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Ruby project on GitHub - </a:t>
            </a:r>
            <a:r>
              <a:rPr lang="en-US" sz="2000" u="sng" dirty="0" smtClean="0">
                <a:hlinkClick r:id="rId3"/>
              </a:rPr>
              <a:t>https://github.com/ruby</a:t>
            </a:r>
            <a:endParaRPr lang="en-US" sz="2000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6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mdTranslator</a:t>
            </a:r>
            <a:r>
              <a:rPr lang="en-US" dirty="0" smtClean="0"/>
              <a:t>-rails (RVM)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26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#install </a:t>
            </a:r>
            <a:r>
              <a:rPr lang="en-US" sz="2000" dirty="0" err="1" smtClean="0">
                <a:latin typeface="Lucida Console" panose="020B0609040504020204" pitchFamily="49" charset="0"/>
              </a:rPr>
              <a:t>mdTranslator</a:t>
            </a:r>
            <a:r>
              <a:rPr lang="en-US" sz="2000" dirty="0" smtClean="0">
                <a:latin typeface="Lucida Console" panose="020B0609040504020204" pitchFamily="49" charset="0"/>
              </a:rPr>
              <a:t>-rails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# if necessary, source </a:t>
            </a:r>
            <a:r>
              <a:rPr lang="en-US" sz="2000" dirty="0" err="1" smtClean="0">
                <a:latin typeface="Lucida Console" panose="020B0609040504020204" pitchFamily="49" charset="0"/>
              </a:rPr>
              <a:t>rvm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source ~/.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/scripts/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install 2.1.5 </a:t>
            </a:r>
            <a:r>
              <a:rPr lang="en-US" sz="2000" dirty="0" smtClean="0">
                <a:latin typeface="Lucida Console" panose="020B0609040504020204" pitchFamily="49" charset="0"/>
              </a:rPr>
              <a:t>#about 25MB download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use 2.1.5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gem install bundler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clone </a:t>
            </a:r>
            <a:r>
              <a:rPr lang="en-US" sz="2000" dirty="0">
                <a:latin typeface="Lucida Console" panose="020B0609040504020204" pitchFamily="49" charset="0"/>
                <a:hlinkClick r:id="rId3"/>
              </a:rPr>
              <a:t>https://</a:t>
            </a:r>
            <a:r>
              <a:rPr lang="en-US" sz="2000" dirty="0" smtClean="0">
                <a:latin typeface="Lucida Console" panose="020B0609040504020204" pitchFamily="49" charset="0"/>
                <a:hlinkClick r:id="rId3"/>
              </a:rPr>
              <a:t>github.com/adiwg/mdTranslator-rails.git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#</a:t>
            </a:r>
            <a:r>
              <a:rPr lang="en-US" sz="2000" dirty="0">
                <a:latin typeface="Lucida Console" panose="020B0609040504020204" pitchFamily="49" charset="0"/>
              </a:rPr>
              <a:t>or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git@github.com:adiwg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/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mdTranslator-rails.git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cd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mdTranslator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-rails/</a:t>
            </a:r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bundle update </a:t>
            </a:r>
            <a:r>
              <a:rPr lang="en-US" sz="2000" dirty="0" smtClean="0">
                <a:latin typeface="Lucida Console" panose="020B0609040504020204" pitchFamily="49" charset="0"/>
              </a:rPr>
              <a:t>#will install rails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rails server </a:t>
            </a:r>
            <a:r>
              <a:rPr lang="en-US" sz="2000" dirty="0" smtClean="0">
                <a:latin typeface="Lucida Console" panose="020B0609040504020204" pitchFamily="49" charset="0"/>
              </a:rPr>
              <a:t>#or ‘unicorn’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5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31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4879092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3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CLI Integration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mdTranslator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interface is provided with gem</a:t>
            </a:r>
          </a:p>
          <a:p>
            <a:r>
              <a:rPr lang="en-US" dirty="0" smtClean="0"/>
              <a:t>Supports all options available via API</a:t>
            </a:r>
          </a:p>
          <a:p>
            <a:r>
              <a:rPr lang="en-US" dirty="0" smtClean="0"/>
              <a:t>Allows simple integration with non-Ruby applications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16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mdTranslator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86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Usage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mdtranslator</a:t>
            </a:r>
            <a:r>
              <a:rPr lang="en-US" sz="1200" dirty="0">
                <a:solidFill>
                  <a:schemeClr val="bg1"/>
                </a:solidFill>
              </a:rPr>
              <a:t> translate [FILE]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Options: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-r, [--reader=READER]          </a:t>
            </a:r>
            <a:r>
              <a:rPr lang="en-US" sz="1200" dirty="0" smtClean="0">
                <a:solidFill>
                  <a:schemeClr val="bg1"/>
                </a:solidFill>
              </a:rPr>
              <a:t> # </a:t>
            </a:r>
            <a:r>
              <a:rPr lang="en-US" sz="1200" dirty="0">
                <a:solidFill>
                  <a:schemeClr val="bg1"/>
                </a:solidFill>
              </a:rPr>
              <a:t>Name of reader to read your input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Default: 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-w, [--writer=WRITER]           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Name of writer to create your metadata, or leave blank to validate input only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-v, [--validate=VALIDATE]     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Specify level of validation to be performed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Default: normal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# Possible values: none, normal, strict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-s, [--</a:t>
            </a:r>
            <a:r>
              <a:rPr lang="en-US" sz="1200" dirty="0" err="1">
                <a:solidFill>
                  <a:schemeClr val="bg1"/>
                </a:solidFill>
              </a:rPr>
              <a:t>showAllTags</a:t>
            </a:r>
            <a:r>
              <a:rPr lang="en-US" sz="1200" dirty="0">
                <a:solidFill>
                  <a:schemeClr val="bg1"/>
                </a:solidFill>
              </a:rPr>
              <a:t>], [--no-</a:t>
            </a:r>
            <a:r>
              <a:rPr lang="en-US" sz="1200" dirty="0" err="1">
                <a:solidFill>
                  <a:schemeClr val="bg1"/>
                </a:solidFill>
              </a:rPr>
              <a:t>showAllTags</a:t>
            </a:r>
            <a:r>
              <a:rPr lang="en-US" sz="1200" dirty="0">
                <a:solidFill>
                  <a:schemeClr val="bg1"/>
                </a:solidFill>
              </a:rPr>
              <a:t>]    # Include tags for unused attributes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-m, [--messages=MESSAGES]           </a:t>
            </a:r>
            <a:r>
              <a:rPr lang="en-US" sz="1200" dirty="0" smtClean="0">
                <a:solidFill>
                  <a:schemeClr val="bg1"/>
                </a:solidFill>
              </a:rPr>
              <a:t>	# </a:t>
            </a:r>
            <a:r>
              <a:rPr lang="en-US" sz="1200" dirty="0">
                <a:solidFill>
                  <a:schemeClr val="bg1"/>
                </a:solidFill>
              </a:rPr>
              <a:t>On error return messages as formatted text or 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 object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	</a:t>
            </a:r>
            <a:r>
              <a:rPr lang="en-US" sz="1200" dirty="0" smtClean="0">
                <a:solidFill>
                  <a:schemeClr val="bg1"/>
                </a:solidFill>
              </a:rPr>
              <a:t># </a:t>
            </a:r>
            <a:r>
              <a:rPr lang="en-US" sz="1200" dirty="0">
                <a:solidFill>
                  <a:schemeClr val="bg1"/>
                </a:solidFill>
              </a:rPr>
              <a:t>Default: text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                         </a:t>
            </a:r>
            <a:r>
              <a:rPr lang="en-US" sz="1200" dirty="0" smtClean="0">
                <a:solidFill>
                  <a:schemeClr val="bg1"/>
                </a:solidFill>
              </a:rPr>
              <a:t>	# </a:t>
            </a:r>
            <a:r>
              <a:rPr lang="en-US" sz="1200" dirty="0">
                <a:solidFill>
                  <a:schemeClr val="bg1"/>
                </a:solidFill>
              </a:rPr>
              <a:t>Possible values: 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, text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-o, [--</a:t>
            </a:r>
            <a:r>
              <a:rPr lang="en-US" sz="1200" dirty="0" err="1">
                <a:solidFill>
                  <a:schemeClr val="bg1"/>
                </a:solidFill>
              </a:rPr>
              <a:t>returnObject</a:t>
            </a:r>
            <a:r>
              <a:rPr lang="en-US" sz="1200" dirty="0">
                <a:solidFill>
                  <a:schemeClr val="bg1"/>
                </a:solidFill>
              </a:rPr>
              <a:t>], [--no-</a:t>
            </a:r>
            <a:r>
              <a:rPr lang="en-US" sz="1200" dirty="0" err="1">
                <a:solidFill>
                  <a:schemeClr val="bg1"/>
                </a:solidFill>
              </a:rPr>
              <a:t>returnObject</a:t>
            </a:r>
            <a:r>
              <a:rPr lang="en-US" sz="1200" dirty="0">
                <a:solidFill>
                  <a:schemeClr val="bg1"/>
                </a:solidFill>
              </a:rPr>
              <a:t>]  # Return full JSON object generated by translator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34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5897"/>
                </a:solidFill>
              </a:rPr>
              <a:t>&gt; </a:t>
            </a:r>
            <a:r>
              <a:rPr lang="en-US" sz="2400" dirty="0" err="1">
                <a:solidFill>
                  <a:srgbClr val="2F5897"/>
                </a:solidFill>
              </a:rPr>
              <a:t>mdtranslator</a:t>
            </a:r>
            <a:r>
              <a:rPr lang="en-US" sz="2400" dirty="0">
                <a:solidFill>
                  <a:srgbClr val="2F5897"/>
                </a:solidFill>
              </a:rPr>
              <a:t> </a:t>
            </a:r>
            <a:r>
              <a:rPr lang="en-US" sz="2400" dirty="0">
                <a:solidFill>
                  <a:srgbClr val="2F5897"/>
                </a:solidFill>
              </a:rPr>
              <a:t>help translate</a:t>
            </a:r>
            <a:endParaRPr lang="en-US" sz="2400" dirty="0">
              <a:solidFill>
                <a:srgbClr val="2F5897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r>
              <a:rPr lang="en-US" dirty="0"/>
              <a:t>: -o, [--</a:t>
            </a:r>
            <a:r>
              <a:rPr lang="en-US" dirty="0" err="1"/>
              <a:t>returnObject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862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readerFormat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readerStructurePass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readerStructureMessages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readerRequested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readerFound</a:t>
            </a:r>
            <a:r>
              <a:rPr lang="en-US" sz="1200" dirty="0">
                <a:solidFill>
                  <a:schemeClr val="bg1"/>
                </a:solidFill>
              </a:rPr>
              <a:t>" : "</a:t>
            </a:r>
            <a:r>
              <a:rPr lang="en-US" sz="1200" dirty="0" err="1">
                <a:solidFill>
                  <a:schemeClr val="bg1"/>
                </a:solidFill>
              </a:rPr>
              <a:t>mdJson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readerVersionFound</a:t>
            </a:r>
            <a:r>
              <a:rPr lang="en-US" sz="1200" dirty="0">
                <a:solidFill>
                  <a:schemeClr val="bg1"/>
                </a:solidFill>
              </a:rPr>
              <a:t>" : "1.0.0",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readerVersionUsed</a:t>
            </a:r>
            <a:r>
              <a:rPr lang="en-US" sz="1200" dirty="0">
                <a:solidFill>
                  <a:schemeClr val="bg1"/>
                </a:solidFill>
              </a:rPr>
              <a:t>" : "1.0",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readerValidationLevel</a:t>
            </a:r>
            <a:r>
              <a:rPr lang="en-US" sz="1200" dirty="0">
                <a:solidFill>
                  <a:schemeClr val="bg1"/>
                </a:solidFill>
              </a:rPr>
              <a:t>" : "normal",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readerValidationMessages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readerExecutionPass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readerExecutionMessages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writerName</a:t>
            </a:r>
            <a:r>
              <a:rPr lang="en-US" sz="1200" dirty="0">
                <a:solidFill>
                  <a:schemeClr val="bg1"/>
                </a:solidFill>
              </a:rPr>
              <a:t>" : "html",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writerVersion</a:t>
            </a:r>
            <a:r>
              <a:rPr lang="en-US" sz="1200" dirty="0">
                <a:solidFill>
                  <a:schemeClr val="bg1"/>
                </a:solidFill>
              </a:rPr>
              <a:t>" : "1.1.1",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writerFormat</a:t>
            </a:r>
            <a:r>
              <a:rPr lang="en-US" sz="1200" dirty="0">
                <a:solidFill>
                  <a:schemeClr val="bg1"/>
                </a:solidFill>
              </a:rPr>
              <a:t>" : "html",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writerPass</a:t>
            </a:r>
            <a:r>
              <a:rPr lang="en-US" sz="1200" dirty="0">
                <a:solidFill>
                  <a:schemeClr val="bg1"/>
                </a:solidFill>
              </a:rPr>
              <a:t>" : true,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writerMessages</a:t>
            </a:r>
            <a:r>
              <a:rPr lang="en-US" sz="1200" dirty="0">
                <a:solidFill>
                  <a:schemeClr val="bg1"/>
                </a:solidFill>
              </a:rPr>
              <a:t>" : [],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"</a:t>
            </a:r>
            <a:r>
              <a:rPr lang="en-US" sz="1200" dirty="0" err="1">
                <a:solidFill>
                  <a:schemeClr val="bg1"/>
                </a:solidFill>
              </a:rPr>
              <a:t>writerOutput</a:t>
            </a:r>
            <a:r>
              <a:rPr lang="en-US" sz="1200" dirty="0">
                <a:solidFill>
                  <a:schemeClr val="bg1"/>
                </a:solidFill>
              </a:rPr>
              <a:t>" : "&lt;!DOCTYPE html&gt;\n&lt;html </a:t>
            </a:r>
            <a:r>
              <a:rPr lang="en-US" sz="1200" dirty="0" err="1">
                <a:solidFill>
                  <a:schemeClr val="bg1"/>
                </a:solidFill>
              </a:rPr>
              <a:t>lang</a:t>
            </a:r>
            <a:r>
              <a:rPr lang="en-US" sz="1200" dirty="0">
                <a:solidFill>
                  <a:schemeClr val="bg1"/>
                </a:solidFill>
              </a:rPr>
              <a:t>=\"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\"&gt;\n..."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}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35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5897"/>
                </a:solidFill>
              </a:rPr>
              <a:t>&gt; </a:t>
            </a:r>
            <a:r>
              <a:rPr lang="en-US" sz="2400" dirty="0" err="1">
                <a:solidFill>
                  <a:srgbClr val="2F5897"/>
                </a:solidFill>
              </a:rPr>
              <a:t>mdtranslator</a:t>
            </a:r>
            <a:r>
              <a:rPr lang="en-US" sz="2400" dirty="0">
                <a:solidFill>
                  <a:srgbClr val="2F5897"/>
                </a:solidFill>
              </a:rPr>
              <a:t> translate –o –w html </a:t>
            </a:r>
            <a:r>
              <a:rPr lang="en-US" sz="2400" dirty="0" err="1">
                <a:solidFill>
                  <a:srgbClr val="2F5897"/>
                </a:solidFill>
              </a:rPr>
              <a:t>file.json</a:t>
            </a:r>
            <a:endParaRPr lang="en-US" sz="2400" dirty="0">
              <a:solidFill>
                <a:srgbClr val="2F5897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495799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/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&lt;?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php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translate($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, $format='iso19115_2')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//write to temp file to support cross-platform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$temp =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tmpfile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fwrite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($temp, $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fseek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($temp, 0);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$meta =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stream_get_meta_data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exec("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mdtranslator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translate -o -w $format " . $meta['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uri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'], $out, $code);</a:t>
            </a:r>
            <a:endParaRPr lang="en-US" sz="1050" b="1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fclose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($temp);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$xml =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empty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($out) ? FALSE : 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json_decode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($out[0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]);</a:t>
            </a:r>
            <a:endParaRPr lang="en-US" sz="1050" dirty="0" smtClean="0">
              <a:solidFill>
                <a:schemeClr val="bg1"/>
              </a:solidFill>
              <a:latin typeface="Calibri"/>
              <a:ea typeface="Times New Roman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($code &gt; 0)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throw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\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Exception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mdTranslator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error.");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}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elseif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(!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is_object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($xml) || !$xml-&gt;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writerPass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) {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throw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new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\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Exception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("JSON did not validate.");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}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r>
              <a:rPr lang="en-US" sz="1200" b="1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 $xml-&gt;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writerOutput</a:t>
            </a: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    }</a:t>
            </a:r>
            <a:endParaRPr lang="en-US" sz="105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400050" marR="0" indent="-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?&gt;</a:t>
            </a:r>
            <a:endParaRPr lang="en-US" sz="1050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36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676400" y="3124200"/>
            <a:ext cx="7010400" cy="152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2000" y="3094512"/>
            <a:ext cx="914400" cy="327561"/>
          </a:xfrm>
          <a:prstGeom prst="rightArrow">
            <a:avLst/>
          </a:prstGeom>
          <a:solidFill>
            <a:schemeClr val="accent5"/>
          </a:solidFill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37</a:t>
            </a:fld>
            <a:endParaRPr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153491"/>
              </p:ext>
            </p:extLst>
          </p:nvPr>
        </p:nvGraphicFramePr>
        <p:xfrm>
          <a:off x="304800" y="1219200"/>
          <a:ext cx="8610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9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Ruby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Ruby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Complete the installation of Ruby and the adiwg-mdtranslator RubyGem if this is not already done.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Using your favorite code editor create a new file named ‘</a:t>
            </a:r>
            <a:r>
              <a:rPr lang="en-US" sz="1800" dirty="0" err="1" smtClean="0"/>
              <a:t>translate.rb</a:t>
            </a:r>
            <a:r>
              <a:rPr lang="en-US" sz="1800" dirty="0" smtClean="0"/>
              <a:t>’</a:t>
            </a:r>
            <a:r>
              <a:rPr lang="en-US" sz="1600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Start by including the RubyGem ‘adiwg-mdtranslator’.</a:t>
            </a:r>
          </a:p>
          <a:p>
            <a:pPr lvl="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39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71600" y="3083004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simple mdTranslator Ruby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/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include the adiwg-mdtranslator RubyGem in the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'adiwg-mdtranslator'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endParaRPr lang="en-US" sz="1200" dirty="0">
              <a:solidFill>
                <a:srgbClr val="A5C25C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26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the appropriate Windows installer from  </a:t>
            </a:r>
            <a:r>
              <a:rPr lang="en-US" sz="1800" u="sng" dirty="0">
                <a:hlinkClick r:id="rId3"/>
              </a:rPr>
              <a:t>http://rubyinstaller.org/</a:t>
            </a:r>
            <a:r>
              <a:rPr lang="en-US" sz="1800" dirty="0"/>
              <a:t> .   </a:t>
            </a:r>
            <a:r>
              <a:rPr lang="en-US" sz="1800" dirty="0" smtClean="0"/>
              <a:t>In this example we use Ruby </a:t>
            </a:r>
            <a:r>
              <a:rPr lang="en-US" sz="1800" dirty="0"/>
              <a:t>2.1.6 </a:t>
            </a:r>
            <a:r>
              <a:rPr lang="en-US" sz="1800" dirty="0" smtClean="0"/>
              <a:t>x64.  </a:t>
            </a:r>
            <a:r>
              <a:rPr lang="en-US" sz="1800" dirty="0"/>
              <a:t>Version for </a:t>
            </a:r>
            <a:r>
              <a:rPr lang="en-US" sz="1800" dirty="0" smtClean="0"/>
              <a:t>2.2.2 </a:t>
            </a:r>
            <a:r>
              <a:rPr lang="en-US" sz="1800" dirty="0"/>
              <a:t>is </a:t>
            </a:r>
            <a:r>
              <a:rPr lang="en-US" sz="1800" dirty="0" smtClean="0"/>
              <a:t>available </a:t>
            </a:r>
            <a:br>
              <a:rPr lang="en-US" sz="1800" dirty="0" smtClean="0"/>
            </a:br>
            <a:r>
              <a:rPr lang="en-US" sz="1800" dirty="0" smtClean="0"/>
              <a:t>but </a:t>
            </a:r>
            <a:r>
              <a:rPr lang="en-US" sz="1800" dirty="0"/>
              <a:t>I like to </a:t>
            </a:r>
            <a:r>
              <a:rPr lang="en-US" sz="1800" dirty="0" smtClean="0"/>
              <a:t>give time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 providers </a:t>
            </a:r>
            <a:r>
              <a:rPr lang="en-US" sz="1800" dirty="0"/>
              <a:t>to 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against new versions.  </a:t>
            </a: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Navigate to </a:t>
            </a:r>
            <a:r>
              <a:rPr lang="en-US" sz="1800" dirty="0" smtClean="0"/>
              <a:t>the </a:t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directory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double-click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self-extracting </a:t>
            </a:r>
            <a:r>
              <a:rPr lang="en-US" sz="1800" dirty="0"/>
              <a:t>7z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Accept the license </a:t>
            </a:r>
            <a:r>
              <a:rPr lang="en-US" sz="1800" dirty="0" smtClean="0"/>
              <a:t>…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0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8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1800" dirty="0" smtClean="0"/>
              <a:t>Read in the file with your metadata content in mdJson format. </a:t>
            </a:r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r>
              <a:rPr lang="en-US" sz="1800" dirty="0" smtClean="0"/>
              <a:t>Call the mdTranslator.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40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133600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read file in the mdJson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\...\</a:t>
            </a:r>
            <a:r>
              <a:rPr lang="en-US" sz="1200" dirty="0" err="1">
                <a:solidFill>
                  <a:srgbClr val="A5C25C"/>
                </a:solidFill>
                <a:latin typeface="Courier New"/>
              </a:rPr>
              <a:t>full_example.json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'r'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.read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.close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073604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call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with desired parameters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uses a 'named' parameter list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DA4939"/>
                </a:solidFill>
                <a:latin typeface="Courier New"/>
              </a:rPr>
              <a:t>ADIWG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::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Mdtranslator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translate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reader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'mdJson'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validate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'normal'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</a:t>
            </a:r>
            <a:br>
              <a:rPr lang="en-US" sz="1200" dirty="0">
                <a:solidFill>
                  <a:srgbClr val="CC7832"/>
                </a:solidFill>
                <a:latin typeface="Courier New"/>
              </a:rPr>
            </a:br>
            <a:r>
              <a:rPr lang="en-US" sz="1200" dirty="0">
                <a:solidFill>
                  <a:srgbClr val="CC7832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writer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'iso19115_2'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showAllTags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true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25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800" dirty="0" smtClean="0"/>
              <a:t>Extract the output from the return. </a:t>
            </a:r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Save the formatted metadata record.</a:t>
            </a:r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All done!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41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075527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extract the metadata output from the returned metadata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if !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].nil?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'Extracted'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end</a:t>
            </a:r>
            <a:br>
              <a:rPr lang="en-US" sz="1200" dirty="0">
                <a:solidFill>
                  <a:srgbClr val="CC7833"/>
                </a:solidFill>
                <a:latin typeface="Courier New"/>
              </a:rPr>
            </a:br>
            <a:endParaRPr lang="en-US" sz="1200" dirty="0">
              <a:solidFill>
                <a:srgbClr val="CC7833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4196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send the metadata output to a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\...\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mdOutput.xml'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'w'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{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</a:t>
            </a:r>
            <a:r>
              <a:rPr lang="en-US" sz="1200" dirty="0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 </a:t>
            </a:r>
            <a:r>
              <a:rPr lang="en-US" sz="1200" dirty="0" err="1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.write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}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53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Other things to do …</a:t>
            </a:r>
          </a:p>
          <a:p>
            <a:pPr lvl="1"/>
            <a:r>
              <a:rPr lang="en-US" sz="1400" dirty="0" smtClean="0"/>
              <a:t>Examine other elements of the ‘return hash’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Check return values for errors</a:t>
            </a:r>
          </a:p>
          <a:p>
            <a:pPr lvl="1"/>
            <a:r>
              <a:rPr lang="en-US" sz="1400" dirty="0" smtClean="0"/>
              <a:t>Handle error reporting</a:t>
            </a:r>
          </a:p>
          <a:p>
            <a:pPr lvl="1"/>
            <a:r>
              <a:rPr lang="en-US" sz="1400" dirty="0" smtClean="0"/>
              <a:t>Handle different writers</a:t>
            </a:r>
          </a:p>
          <a:p>
            <a:pPr lvl="1"/>
            <a:r>
              <a:rPr lang="en-US" sz="1400" dirty="0" smtClean="0"/>
              <a:t>Support </a:t>
            </a:r>
            <a:r>
              <a:rPr lang="en-US" sz="1400" dirty="0" err="1" smtClean="0"/>
              <a:t>mdTranslator.translate</a:t>
            </a:r>
            <a:r>
              <a:rPr lang="en-US" sz="1400" dirty="0" smtClean="0"/>
              <a:t> options</a:t>
            </a:r>
          </a:p>
          <a:p>
            <a:pPr lvl="1"/>
            <a:r>
              <a:rPr lang="en-US" sz="1400" dirty="0" smtClean="0"/>
              <a:t>Blah, blah, blah …</a:t>
            </a:r>
          </a:p>
          <a:p>
            <a:pPr lvl="1"/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42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2860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show metadata returned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'pp'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pp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br>
              <a:rPr lang="en-US" sz="1200" b="1" dirty="0">
                <a:solidFill>
                  <a:srgbClr val="0096DF"/>
                </a:solidFill>
                <a:latin typeface="Courier New"/>
              </a:rPr>
            </a:br>
            <a:endParaRPr lang="en-US" sz="1200" b="1" dirty="0">
              <a:solidFill>
                <a:srgbClr val="0096D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9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43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16131955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8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Rails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on Rails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From the command line, navigate to the directory to hold your new Rails application.  This will become the parent directory of the new Rails application. </a:t>
            </a:r>
            <a:endParaRPr lang="en-US" sz="1800" dirty="0"/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Generate the new rails application.  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new translator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A new directory named ‘translator’ will be created and filled with the new Rails application modules.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Test </a:t>
            </a:r>
            <a:r>
              <a:rPr lang="en-US" sz="1800" dirty="0"/>
              <a:t>the </a:t>
            </a:r>
            <a:r>
              <a:rPr lang="en-US" sz="1800" dirty="0" smtClean="0"/>
              <a:t>new ‘translator’ rails application. </a:t>
            </a:r>
          </a:p>
          <a:p>
            <a:pPr lvl="1"/>
            <a:r>
              <a:rPr lang="en-US" sz="1600" dirty="0" smtClean="0"/>
              <a:t>Change the directory to the Rails application just created </a:t>
            </a:r>
            <a:br>
              <a:rPr lang="en-US" sz="1600" dirty="0" smtClean="0"/>
            </a:br>
            <a:r>
              <a:rPr lang="en-US" sz="1600" dirty="0" smtClean="0"/>
              <a:t>&gt; cd translator</a:t>
            </a:r>
          </a:p>
          <a:p>
            <a:pPr lvl="1"/>
            <a:r>
              <a:rPr lang="en-US" sz="1600" dirty="0" smtClean="0"/>
              <a:t>Start the Rails server. </a:t>
            </a:r>
            <a:br>
              <a:rPr lang="en-US" sz="1600" dirty="0" smtClean="0"/>
            </a:br>
            <a:r>
              <a:rPr lang="en-US" sz="1600" dirty="0" smtClean="0"/>
              <a:t>&gt; rails server</a:t>
            </a:r>
          </a:p>
          <a:p>
            <a:pPr lvl="1"/>
            <a:r>
              <a:rPr lang="en-US" sz="1600" dirty="0" smtClean="0"/>
              <a:t>From a browser type </a:t>
            </a:r>
            <a:r>
              <a:rPr lang="en-US" sz="1600" dirty="0" smtClean="0">
                <a:hlinkClick r:id="rId2"/>
              </a:rPr>
              <a:t>http://localhost:3000</a:t>
            </a:r>
            <a:endParaRPr lang="en-US" sz="1600" dirty="0" smtClean="0"/>
          </a:p>
          <a:p>
            <a:pPr lvl="1"/>
            <a:r>
              <a:rPr lang="en-US" sz="1600" dirty="0" smtClean="0"/>
              <a:t>You should see the ‘Welcome aboard’ page.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0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1800" dirty="0"/>
              <a:t>Generate </a:t>
            </a:r>
            <a:r>
              <a:rPr lang="en-US" sz="1800" dirty="0" smtClean="0"/>
              <a:t>a home </a:t>
            </a:r>
            <a:r>
              <a:rPr lang="en-US" sz="1800" dirty="0"/>
              <a:t>page using </a:t>
            </a:r>
            <a:r>
              <a:rPr lang="en-US" sz="1800" dirty="0" smtClean="0"/>
              <a:t>a Rails helper.  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generate controller translate index</a:t>
            </a:r>
          </a:p>
          <a:p>
            <a:pPr>
              <a:buFont typeface="+mj-lt"/>
              <a:buAutoNum type="arabicPeriod" startAt="5"/>
            </a:pPr>
            <a:r>
              <a:rPr lang="en-US" sz="1800" dirty="0"/>
              <a:t>Test the new index page </a:t>
            </a:r>
            <a:r>
              <a:rPr lang="en-US" sz="1800" dirty="0" smtClean="0"/>
              <a:t>that Rails generated for you …  </a:t>
            </a:r>
            <a:r>
              <a:rPr lang="en-US" sz="1800" dirty="0" smtClean="0">
                <a:hlinkClick r:id="rId2"/>
              </a:rPr>
              <a:t>http://localhost:3000/translate/index</a:t>
            </a:r>
            <a:r>
              <a:rPr lang="en-US" sz="1800" dirty="0" smtClean="0"/>
              <a:t>  </a:t>
            </a:r>
            <a:endParaRPr lang="en-US" sz="1800" dirty="0"/>
          </a:p>
          <a:p>
            <a:pPr>
              <a:buFont typeface="+mj-lt"/>
              <a:buAutoNum type="arabicPeriod" startAt="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46</a:t>
            </a:fld>
            <a:endParaRPr dirty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b="44748"/>
          <a:stretch/>
        </p:blipFill>
        <p:spPr>
          <a:xfrm>
            <a:off x="2743200" y="3124200"/>
            <a:ext cx="5781675" cy="240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maybe not!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Found trouble </a:t>
            </a:r>
            <a:r>
              <a:rPr lang="en-US" sz="1800" dirty="0" smtClean="0"/>
              <a:t>on some </a:t>
            </a:r>
            <a:r>
              <a:rPr lang="en-US" sz="1800" dirty="0"/>
              <a:t>Windows </a:t>
            </a:r>
            <a:r>
              <a:rPr lang="en-US" sz="1800" dirty="0" smtClean="0"/>
              <a:t>installations – not sure of cause</a:t>
            </a:r>
          </a:p>
          <a:p>
            <a:r>
              <a:rPr lang="en-US" sz="1800" dirty="0" smtClean="0"/>
              <a:t>In file</a:t>
            </a:r>
            <a:br>
              <a:rPr lang="en-US" sz="1800" dirty="0" smtClean="0"/>
            </a:br>
            <a:r>
              <a:rPr lang="en-US" sz="1800" i="1" dirty="0" smtClean="0"/>
              <a:t>…/app/views/layouts/</a:t>
            </a:r>
            <a:r>
              <a:rPr lang="en-US" sz="1800" i="1" dirty="0" err="1" smtClean="0"/>
              <a:t>application.html.erb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comment out the line calling the </a:t>
            </a:r>
            <a:r>
              <a:rPr lang="en-US" sz="1800" dirty="0" err="1" smtClean="0"/>
              <a:t>javascript_include_tag</a:t>
            </a:r>
            <a:r>
              <a:rPr lang="en-US" sz="1800" dirty="0" smtClean="0"/>
              <a:t> so it looks like this: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This feature preserves head JavaScript from page to page as a means of saving load and compile time.  Not need in this application anyway. </a:t>
            </a:r>
            <a:endParaRPr lang="en-US" sz="1800" dirty="0"/>
          </a:p>
          <a:p>
            <a:pPr>
              <a:buFont typeface="+mj-lt"/>
              <a:buAutoNum type="alphaL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47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371600" y="3013202"/>
            <a:ext cx="6400800" cy="1253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rgbClr val="E8BF6A"/>
                </a:solidFill>
              </a:rPr>
              <a:t>&lt;head&gt;</a:t>
            </a:r>
            <a:br>
              <a:rPr lang="en-US" sz="1100" dirty="0">
                <a:solidFill>
                  <a:srgbClr val="E8BF6A"/>
                </a:solidFill>
              </a:rPr>
            </a:br>
            <a:r>
              <a:rPr lang="en-US" sz="1100" dirty="0">
                <a:solidFill>
                  <a:srgbClr val="E8BF6A"/>
                </a:solidFill>
              </a:rPr>
              <a:t>  &lt;title&gt;</a:t>
            </a:r>
            <a:r>
              <a:rPr lang="en-US" sz="1100" dirty="0">
                <a:solidFill>
                  <a:prstClr val="white"/>
                </a:solidFill>
              </a:rPr>
              <a:t>mdTranslator API</a:t>
            </a:r>
            <a:r>
              <a:rPr lang="en-US" sz="1100" dirty="0">
                <a:solidFill>
                  <a:srgbClr val="E8BF6A"/>
                </a:solidFill>
              </a:rPr>
              <a:t>&lt;/title&gt;</a:t>
            </a:r>
            <a:br>
              <a:rPr lang="en-US" sz="1100" dirty="0">
                <a:solidFill>
                  <a:srgbClr val="E8BF6A"/>
                </a:solidFill>
              </a:rPr>
            </a:br>
            <a:r>
              <a:rPr lang="en-US" sz="1100" dirty="0">
                <a:solidFill>
                  <a:srgbClr val="E8BF6A"/>
                </a:solidFill>
              </a:rPr>
              <a:t>  </a:t>
            </a:r>
            <a:r>
              <a:rPr lang="en-US" sz="1100" dirty="0">
                <a:solidFill>
                  <a:prstClr val="white"/>
                </a:solidFill>
              </a:rPr>
              <a:t>&lt;%= </a:t>
            </a:r>
            <a:r>
              <a:rPr lang="en-US" sz="1100" i="1" dirty="0" err="1">
                <a:solidFill>
                  <a:srgbClr val="FFC66D"/>
                </a:solidFill>
              </a:rPr>
              <a:t>stylesheet_link_tag</a:t>
            </a:r>
            <a:r>
              <a:rPr lang="en-US" sz="1100" i="1" dirty="0">
                <a:solidFill>
                  <a:srgbClr val="FFC66D"/>
                </a:solidFill>
              </a:rPr>
              <a:t>    </a:t>
            </a:r>
            <a:r>
              <a:rPr lang="en-US" sz="1100" dirty="0">
                <a:solidFill>
                  <a:srgbClr val="A5C25C"/>
                </a:solidFill>
              </a:rPr>
              <a:t>'application'</a:t>
            </a:r>
            <a:r>
              <a:rPr lang="en-US" sz="1100" dirty="0">
                <a:solidFill>
                  <a:srgbClr val="CC7832"/>
                </a:solidFill>
              </a:rPr>
              <a:t>, </a:t>
            </a:r>
            <a:r>
              <a:rPr lang="en-US" sz="1100" dirty="0">
                <a:solidFill>
                  <a:srgbClr val="6E9CBE"/>
                </a:solidFill>
              </a:rPr>
              <a:t>media</a:t>
            </a:r>
            <a:r>
              <a:rPr lang="en-US" sz="1100" dirty="0">
                <a:solidFill>
                  <a:prstClr val="white"/>
                </a:solidFill>
              </a:rPr>
              <a:t>: </a:t>
            </a:r>
            <a:r>
              <a:rPr lang="en-US" sz="1100" dirty="0">
                <a:solidFill>
                  <a:srgbClr val="A5C25C"/>
                </a:solidFill>
              </a:rPr>
              <a:t>'all'</a:t>
            </a:r>
            <a:r>
              <a:rPr lang="en-US" sz="1100" dirty="0">
                <a:solidFill>
                  <a:srgbClr val="CC7832"/>
                </a:solidFill>
              </a:rPr>
              <a:t>, </a:t>
            </a:r>
            <a:r>
              <a:rPr lang="en-US" sz="1100" dirty="0">
                <a:solidFill>
                  <a:srgbClr val="A5C25C"/>
                </a:solidFill>
              </a:rPr>
              <a:t>'data-</a:t>
            </a:r>
            <a:r>
              <a:rPr lang="en-US" sz="1100" dirty="0" err="1">
                <a:solidFill>
                  <a:srgbClr val="A5C25C"/>
                </a:solidFill>
              </a:rPr>
              <a:t>turbolinks</a:t>
            </a:r>
            <a:r>
              <a:rPr lang="en-US" sz="1100" dirty="0">
                <a:solidFill>
                  <a:srgbClr val="A5C25C"/>
                </a:solidFill>
              </a:rPr>
              <a:t>-track' </a:t>
            </a:r>
            <a:r>
              <a:rPr lang="en-US" sz="1100" i="1" dirty="0">
                <a:solidFill>
                  <a:srgbClr val="FFC66D"/>
                </a:solidFill>
              </a:rPr>
              <a:t>=&gt; </a:t>
            </a:r>
            <a:r>
              <a:rPr lang="en-US" sz="1100" dirty="0">
                <a:solidFill>
                  <a:srgbClr val="CC7833"/>
                </a:solidFill>
              </a:rPr>
              <a:t>true </a:t>
            </a:r>
            <a:r>
              <a:rPr lang="en-US" sz="1100" dirty="0">
                <a:solidFill>
                  <a:prstClr val="white"/>
                </a:solidFill>
              </a:rPr>
              <a:t>%&gt;</a:t>
            </a:r>
            <a:br>
              <a:rPr lang="en-US" sz="1100" dirty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  </a:t>
            </a:r>
            <a:r>
              <a:rPr lang="en-US" sz="1100" i="1" dirty="0">
                <a:solidFill>
                  <a:srgbClr val="BC9458"/>
                </a:solidFill>
              </a:rPr>
              <a:t>&lt;!-- </a:t>
            </a:r>
            <a:r>
              <a:rPr lang="en-US" sz="1100" i="1" dirty="0" err="1">
                <a:solidFill>
                  <a:srgbClr val="BC9458"/>
                </a:solidFill>
              </a:rPr>
              <a:t>javascript_include_tag</a:t>
            </a:r>
            <a:r>
              <a:rPr lang="en-US" sz="1100" i="1" dirty="0">
                <a:solidFill>
                  <a:srgbClr val="BC9458"/>
                </a:solidFill>
              </a:rPr>
              <a:t> 'application', 'data-</a:t>
            </a:r>
            <a:r>
              <a:rPr lang="en-US" sz="1100" i="1" dirty="0" err="1">
                <a:solidFill>
                  <a:srgbClr val="BC9458"/>
                </a:solidFill>
              </a:rPr>
              <a:t>turbolinks</a:t>
            </a:r>
            <a:r>
              <a:rPr lang="en-US" sz="1100" i="1" dirty="0">
                <a:solidFill>
                  <a:srgbClr val="BC9458"/>
                </a:solidFill>
              </a:rPr>
              <a:t>-track' =&gt; true --&gt;</a:t>
            </a:r>
            <a:br>
              <a:rPr lang="en-US" sz="1100" i="1" dirty="0">
                <a:solidFill>
                  <a:srgbClr val="BC9458"/>
                </a:solidFill>
              </a:rPr>
            </a:br>
            <a:r>
              <a:rPr lang="en-US" sz="1100" i="1" dirty="0">
                <a:solidFill>
                  <a:srgbClr val="BC9458"/>
                </a:solidFill>
              </a:rPr>
              <a:t>  </a:t>
            </a:r>
            <a:r>
              <a:rPr lang="en-US" sz="1100" dirty="0">
                <a:solidFill>
                  <a:prstClr val="white"/>
                </a:solidFill>
              </a:rPr>
              <a:t>&lt;%= </a:t>
            </a:r>
            <a:r>
              <a:rPr lang="en-US" sz="1100" dirty="0" err="1">
                <a:solidFill>
                  <a:prstClr val="white"/>
                </a:solidFill>
              </a:rPr>
              <a:t>csrf_meta_tags</a:t>
            </a:r>
            <a:r>
              <a:rPr lang="en-US" sz="1100" dirty="0">
                <a:solidFill>
                  <a:prstClr val="white"/>
                </a:solidFill>
              </a:rPr>
              <a:t> %&gt;</a:t>
            </a:r>
            <a:br>
              <a:rPr lang="en-US" sz="1100" dirty="0">
                <a:solidFill>
                  <a:prstClr val="white"/>
                </a:solidFill>
              </a:rPr>
            </a:br>
            <a:r>
              <a:rPr lang="en-US" sz="1100" dirty="0">
                <a:solidFill>
                  <a:srgbClr val="E8BF6A"/>
                </a:solidFill>
              </a:rPr>
              <a:t>&lt;/head&gt;</a:t>
            </a: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377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sz="1800" dirty="0" smtClean="0"/>
              <a:t>Next set </a:t>
            </a:r>
            <a:r>
              <a:rPr lang="en-US" sz="1800" dirty="0"/>
              <a:t>the </a:t>
            </a:r>
            <a:r>
              <a:rPr lang="en-US" sz="1800" dirty="0" smtClean="0"/>
              <a:t>‘index’ </a:t>
            </a:r>
            <a:r>
              <a:rPr lang="en-US" sz="1800" dirty="0"/>
              <a:t>page as the default page for </a:t>
            </a:r>
            <a:r>
              <a:rPr lang="en-US" sz="1800" dirty="0" smtClean="0"/>
              <a:t>the website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.../</a:t>
            </a:r>
            <a:r>
              <a:rPr lang="en-US" sz="1800" i="1" dirty="0" err="1" smtClean="0"/>
              <a:t>config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routes.rb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set </a:t>
            </a:r>
            <a:r>
              <a:rPr lang="en-US" sz="1800" dirty="0"/>
              <a:t>the root to ‘</a:t>
            </a:r>
            <a:r>
              <a:rPr lang="en-US" sz="1800" dirty="0" err="1"/>
              <a:t>translate#index</a:t>
            </a:r>
            <a:r>
              <a:rPr lang="en-US" sz="1800" dirty="0"/>
              <a:t>’.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48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71600" y="2971800"/>
            <a:ext cx="6400800" cy="676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Now the index page </a:t>
            </a:r>
            <a:r>
              <a:rPr lang="en-US" sz="1800" dirty="0" smtClean="0"/>
              <a:t>will display at root rather than ‘Welcome aboard’.</a:t>
            </a:r>
            <a:endParaRPr lang="en-US" sz="1800" dirty="0"/>
          </a:p>
          <a:p>
            <a:pPr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49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0000"/>
          <a:stretch/>
        </p:blipFill>
        <p:spPr>
          <a:xfrm>
            <a:off x="2255520" y="2438400"/>
            <a:ext cx="5943600" cy="2322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2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7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Provide a location for the installation.  I </a:t>
            </a:r>
            <a:r>
              <a:rPr lang="en-US" sz="1800" dirty="0" smtClean="0"/>
              <a:t>use </a:t>
            </a:r>
            <a:r>
              <a:rPr lang="en-US" sz="1800" dirty="0"/>
              <a:t>the root of the C:\ drive to be sure </a:t>
            </a:r>
            <a:r>
              <a:rPr lang="en-US" sz="1800" dirty="0" smtClean="0"/>
              <a:t>the binaries are easy for </a:t>
            </a:r>
            <a:r>
              <a:rPr lang="en-US" sz="1800" dirty="0"/>
              <a:t>all Ruby </a:t>
            </a:r>
            <a:r>
              <a:rPr lang="en-US" sz="1800" dirty="0" smtClean="0"/>
              <a:t>programs to find.  </a:t>
            </a:r>
            <a:r>
              <a:rPr lang="en-US" sz="1800" dirty="0"/>
              <a:t>I also name the folder with the version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Ruby being installed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</a:t>
            </a:r>
            <a:r>
              <a:rPr lang="en-US" sz="1800" dirty="0"/>
              <a:t>I can </a:t>
            </a:r>
            <a:r>
              <a:rPr lang="en-US" sz="1800" dirty="0" smtClean="0"/>
              <a:t>install and </a:t>
            </a:r>
            <a:r>
              <a:rPr lang="en-US" sz="1800" dirty="0"/>
              <a:t>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newer releases as they </a:t>
            </a:r>
            <a:br>
              <a:rPr lang="en-US" sz="1800" dirty="0" smtClean="0"/>
            </a:br>
            <a:r>
              <a:rPr lang="en-US" sz="1800" dirty="0" smtClean="0"/>
              <a:t>become </a:t>
            </a:r>
            <a:r>
              <a:rPr lang="en-US" sz="1800" dirty="0"/>
              <a:t>available. 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Be sure to choose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 </a:t>
            </a:r>
            <a:r>
              <a:rPr lang="en-US" sz="1800" dirty="0"/>
              <a:t>Ruby to your PATH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make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association </a:t>
            </a:r>
            <a:r>
              <a:rPr lang="en-US" sz="1800" dirty="0"/>
              <a:t>with .</a:t>
            </a:r>
            <a:r>
              <a:rPr lang="en-US" sz="1800" dirty="0" err="1"/>
              <a:t>rb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.</a:t>
            </a:r>
            <a:r>
              <a:rPr lang="en-US" sz="1800" dirty="0" err="1"/>
              <a:t>rbw</a:t>
            </a:r>
            <a:r>
              <a:rPr lang="en-US" sz="1800" dirty="0"/>
              <a:t> file types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smtClean="0"/>
              <a:t>Click ‘Install’ and the </a:t>
            </a:r>
            <a:br>
              <a:rPr lang="en-US" sz="1800" dirty="0" smtClean="0"/>
            </a:br>
            <a:r>
              <a:rPr lang="en-US" sz="1800" dirty="0" smtClean="0"/>
              <a:t>process will complete.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52088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9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Code a </a:t>
            </a:r>
            <a:r>
              <a:rPr lang="en-US" sz="1800" dirty="0"/>
              <a:t>simple HTML form </a:t>
            </a:r>
            <a:r>
              <a:rPr lang="en-US" sz="1800" dirty="0" smtClean="0"/>
              <a:t>in the file </a:t>
            </a:r>
            <a:br>
              <a:rPr lang="en-US" sz="1800" dirty="0" smtClean="0"/>
            </a:br>
            <a:r>
              <a:rPr lang="en-US" sz="1800" i="1" dirty="0" smtClean="0"/>
              <a:t>…/app/views/translate/</a:t>
            </a:r>
            <a:r>
              <a:rPr lang="en-US" sz="1800" i="1" dirty="0" err="1" smtClean="0"/>
              <a:t>index.html.erb</a:t>
            </a:r>
            <a:r>
              <a:rPr lang="en-US" sz="1800" i="1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replacing </a:t>
            </a:r>
            <a:r>
              <a:rPr lang="en-US" sz="1800" dirty="0"/>
              <a:t>all the Rails generated code.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6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51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71600" y="228600"/>
            <a:ext cx="6400800" cy="6070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&lt;!--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- ADIwg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REST endpoint controller for demonstration of mdTranslator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--&gt;</a:t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&lt;h2&gt;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Rails example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&lt;/h2&gt;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form_container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&lt;%= </a:t>
            </a:r>
            <a:r>
              <a:rPr lang="en-US" sz="1050" i="1" dirty="0" err="1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form_tag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r>
              <a:rPr lang="en-US" sz="105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'/translate'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&lt;h3&gt;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Submit JSON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&lt;/h3&gt;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Paste or type JSON, choose options, and click Submit.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Valid ISO 19115-2 XML should be generated.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br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&lt;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"file"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Place mdJson here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textarea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 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"buttons"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"hidden"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form_id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"759352"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&lt;input id=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saveForm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class=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</a:t>
            </a:r>
            <a:r>
              <a:rPr lang="en-US" sz="1050" dirty="0" err="1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button_text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type=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b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name=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value=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"Submit"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/&gt;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&lt;p&gt;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For more info visit the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&lt;a </a:t>
            </a:r>
            <a:r>
              <a:rPr lang="en-US" sz="1050" dirty="0" err="1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href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=</a:t>
            </a:r>
            <a:r>
              <a:rPr lang="en-US" sz="1050" dirty="0">
                <a:solidFill>
                  <a:srgbClr val="A5C261"/>
                </a:solidFill>
                <a:latin typeface="Lucida Console"/>
                <a:ea typeface="Calibri"/>
                <a:cs typeface="Courier New"/>
              </a:rPr>
              <a:t>"http://www.adiwg.org/mdTranslator"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mdTranslator 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      website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&lt;/a&gt;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 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&lt;/p&gt;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   &lt;/div&gt;</a:t>
            </a:r>
            <a:b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   </a:t>
            </a:r>
            <a:r>
              <a:rPr lang="en-US" sz="1050" b="1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&lt;% </a:t>
            </a:r>
            <a:r>
              <a:rPr lang="en-US" sz="105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 </a:t>
            </a:r>
            <a: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%&gt;</a:t>
            </a:r>
            <a:br>
              <a:rPr lang="en-US" sz="105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&lt;/div</a:t>
            </a:r>
            <a:r>
              <a:rPr lang="en-US" sz="1050" dirty="0">
                <a:solidFill>
                  <a:srgbClr val="E8BF6A"/>
                </a:solidFill>
                <a:latin typeface="Lucida Console"/>
                <a:ea typeface="Calibri"/>
                <a:cs typeface="Courier New"/>
              </a:rPr>
              <a:t>&gt;</a:t>
            </a:r>
            <a:endParaRPr lang="en-US" sz="105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18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The updated index </a:t>
            </a:r>
            <a:r>
              <a:rPr lang="en-US" sz="1800" dirty="0" smtClean="0"/>
              <a:t>page now looks </a:t>
            </a:r>
            <a:r>
              <a:rPr lang="en-US" sz="1800" dirty="0"/>
              <a:t>like </a:t>
            </a:r>
            <a:r>
              <a:rPr lang="en-US" sz="1800" dirty="0" smtClean="0"/>
              <a:t>this …</a:t>
            </a:r>
            <a:endParaRPr lang="en-US" sz="1800" dirty="0"/>
          </a:p>
          <a:p>
            <a:pPr marL="457200" indent="-457200">
              <a:buFont typeface="+mj-lt"/>
              <a:buAutoNum type="arabicPeriod" startAt="10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52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39171"/>
          <a:stretch/>
        </p:blipFill>
        <p:spPr>
          <a:xfrm>
            <a:off x="2286000" y="2286000"/>
            <a:ext cx="5943600" cy="282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8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Click ‘Submit’ and Rails shows a ‘Routing Error’.  We have not handled the HTTP POST in our routing or controller.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53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2362200"/>
            <a:ext cx="4724400" cy="369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2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Rails only generated code in the router and controller to process the HTTP GET verb.  Add </a:t>
            </a:r>
            <a:r>
              <a:rPr lang="en-US" sz="1800" dirty="0" smtClean="0"/>
              <a:t>a ‘resources</a:t>
            </a:r>
            <a:r>
              <a:rPr lang="en-US" sz="1800" dirty="0"/>
              <a:t>’ </a:t>
            </a:r>
            <a:r>
              <a:rPr lang="en-US" sz="1800" dirty="0" smtClean="0"/>
              <a:t>statement to </a:t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 err="1"/>
              <a:t>config</a:t>
            </a:r>
            <a:r>
              <a:rPr lang="en-US" sz="1800" i="1" dirty="0"/>
              <a:t>/</a:t>
            </a:r>
            <a:r>
              <a:rPr lang="en-US" sz="1800" i="1" dirty="0" err="1"/>
              <a:t>routes.rb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have Rails automatically handle all HTTP verbs, including POST.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54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984337"/>
            <a:ext cx="6400800" cy="1054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Rails</a:t>
            </a:r>
            <a:r>
              <a:rPr lang="en-US" sz="11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.application.routes.draw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do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get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'translate/index'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root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r>
              <a:rPr lang="en-US" sz="1100" dirty="0" err="1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translate#index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resources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:translate</a:t>
            </a:r>
            <a:b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</a:b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175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1800" dirty="0" smtClean="0"/>
              <a:t>Add </a:t>
            </a:r>
            <a:r>
              <a:rPr lang="en-US" sz="1800" dirty="0"/>
              <a:t>code in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 smtClean="0"/>
              <a:t>…/</a:t>
            </a:r>
            <a:r>
              <a:rPr lang="en-US" sz="1800" i="1" dirty="0"/>
              <a:t>app/controllers/</a:t>
            </a:r>
            <a:r>
              <a:rPr lang="en-US" sz="1800" i="1" dirty="0" err="1"/>
              <a:t>translate_controller.rb</a:t>
            </a:r>
            <a:r>
              <a:rPr lang="en-US" sz="1800" i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file intercept </a:t>
            </a:r>
            <a:r>
              <a:rPr lang="en-US" sz="1800" dirty="0"/>
              <a:t>and process the HTTP POST request.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55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371600" y="2764976"/>
            <a:ext cx="6400800" cy="2416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class </a:t>
            </a:r>
            <a:r>
              <a:rPr lang="en-US" sz="1100" i="1" dirty="0" err="1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TranslateController</a:t>
            </a:r>
            <a:r>
              <a:rPr lang="en-US" sz="1100" i="1" dirty="0">
                <a:solidFill>
                  <a:srgbClr val="9876AA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&lt; </a:t>
            </a:r>
            <a:r>
              <a:rPr lang="en-US" sz="11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ApplicationController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GETs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index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1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inline</a:t>
            </a:r>
            <a:r>
              <a:rPr lang="en-US" sz="11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'&lt;h2&gt;This is the HTTP POST&lt;/h2&gt;'</a:t>
            </a:r>
            <a:b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1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66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Now the HTTP POST is properly </a:t>
            </a:r>
            <a:r>
              <a:rPr lang="en-US" sz="1800" dirty="0" smtClean="0"/>
              <a:t>intercepted.  When </a:t>
            </a:r>
            <a:r>
              <a:rPr lang="en-US" sz="1800" dirty="0"/>
              <a:t>the ‘Submit’ button is </a:t>
            </a:r>
            <a:r>
              <a:rPr lang="en-US" sz="1800" dirty="0" smtClean="0"/>
              <a:t>pressed we see...  </a:t>
            </a:r>
            <a:endParaRPr lang="en-US" sz="1800" dirty="0"/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56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54725"/>
          <a:stretch/>
        </p:blipFill>
        <p:spPr>
          <a:xfrm>
            <a:off x="2057400" y="2819400"/>
            <a:ext cx="5943600" cy="210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3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With the basic structure of the website </a:t>
            </a:r>
            <a:r>
              <a:rPr lang="en-US" sz="1800" dirty="0" smtClean="0"/>
              <a:t>complete connect </a:t>
            </a:r>
            <a:r>
              <a:rPr lang="en-US" sz="1800" dirty="0"/>
              <a:t>the mdTranslator gem to the website.  </a:t>
            </a:r>
            <a:r>
              <a:rPr lang="en-US" sz="1800" dirty="0" smtClean="0"/>
              <a:t>Add the adiwg-mdtranslator gem </a:t>
            </a:r>
            <a:r>
              <a:rPr lang="en-US" sz="1800" dirty="0"/>
              <a:t>request to the </a:t>
            </a:r>
            <a:r>
              <a:rPr lang="en-US" sz="1800" dirty="0" smtClean="0"/>
              <a:t>.../</a:t>
            </a:r>
            <a:r>
              <a:rPr lang="en-US" sz="1800" dirty="0" err="1" smtClean="0"/>
              <a:t>Gemfile</a:t>
            </a:r>
            <a:r>
              <a:rPr lang="en-US" sz="1800" dirty="0" smtClean="0"/>
              <a:t>.  </a:t>
            </a: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 smtClean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>
              <a:buFont typeface="+mj-lt"/>
              <a:buAutoNum type="arabicPeriod" startAt="15"/>
            </a:pPr>
            <a:endParaRPr lang="en-US" sz="1800" dirty="0"/>
          </a:p>
          <a:p>
            <a:pPr marL="457200" lvl="0" indent="-449263">
              <a:buFont typeface="+mj-lt"/>
              <a:buAutoNum type="arabicPeriod" startAt="16"/>
            </a:pPr>
            <a:r>
              <a:rPr lang="en-US" sz="1800" dirty="0" smtClean="0"/>
              <a:t>Update </a:t>
            </a:r>
            <a:r>
              <a:rPr lang="en-US" sz="1800" dirty="0"/>
              <a:t>the website’s gems.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bundle </a:t>
            </a:r>
            <a:r>
              <a:rPr lang="en-US" sz="1800" dirty="0"/>
              <a:t>update.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adiwg-mdtranslator gem and all its dependencies will be loaded to your Rails website.  </a:t>
            </a:r>
          </a:p>
          <a:p>
            <a:pPr marL="457200" lvl="0" indent="-457200">
              <a:buFont typeface="+mj-lt"/>
              <a:buAutoNum type="arabicPeriod" startAt="16"/>
            </a:pPr>
            <a:r>
              <a:rPr lang="en-US" sz="1800" dirty="0" smtClean="0"/>
              <a:t>Remember to restart </a:t>
            </a:r>
            <a:r>
              <a:rPr lang="en-US" sz="1800" dirty="0"/>
              <a:t>the Rails server after adding new gems. </a:t>
            </a:r>
          </a:p>
          <a:p>
            <a:pPr>
              <a:buFont typeface="+mj-lt"/>
              <a:buAutoNum type="arabicPeriod" startAt="16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57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2667000"/>
            <a:ext cx="6400800" cy="469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Alaska Data Integration working group metadata translator</a:t>
            </a:r>
            <a:br>
              <a:rPr lang="en-US" sz="11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1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gem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'adiwg-mdtranslator'</a:t>
            </a:r>
            <a:r>
              <a:rPr lang="en-US" sz="11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'~&gt; 1.0</a:t>
            </a:r>
            <a:r>
              <a:rPr lang="en-US" sz="11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</a:t>
            </a:r>
            <a:endParaRPr lang="en-US" sz="11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3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Now we need to write a simple script to process the HTTP POST.  </a:t>
            </a:r>
            <a:r>
              <a:rPr lang="en-US" sz="1800" dirty="0" smtClean="0"/>
              <a:t>In the ../app/controllers/</a:t>
            </a:r>
            <a:r>
              <a:rPr lang="en-US" sz="1800" dirty="0" err="1" smtClean="0"/>
              <a:t>translate_controller.rb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file replace </a:t>
            </a:r>
            <a:r>
              <a:rPr lang="en-US" sz="1800" dirty="0"/>
              <a:t>the ‘render inline:’ statement we </a:t>
            </a:r>
            <a:r>
              <a:rPr lang="en-US" sz="1800" dirty="0" smtClean="0"/>
              <a:t>entered to </a:t>
            </a:r>
            <a:r>
              <a:rPr lang="en-US" sz="1800" dirty="0"/>
              <a:t>test the connection and routing with something like this…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58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371600" y="3020168"/>
            <a:ext cx="6400800" cy="2559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process POSTs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 err="1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def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create</a:t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FFC66D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load file and parameter from POST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b="1" dirty="0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params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# call the ADIwg metadata translator</a:t>
            </a:r>
            <a:b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i="1" dirty="0">
                <a:solidFill>
                  <a:srgbClr val="BC9458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=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ADIWG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::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Mdtranslator</a:t>
            </a:r>
            <a:r>
              <a:rPr lang="en-US" sz="1000" dirty="0" err="1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.</a:t>
            </a:r>
            <a:r>
              <a:rPr lang="en-US" sz="1000" dirty="0" err="1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translate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(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file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b="1" dirty="0" err="1">
                <a:solidFill>
                  <a:srgbClr val="0096DF"/>
                </a:solidFill>
                <a:latin typeface="Lucida Console"/>
                <a:ea typeface="Calibri"/>
                <a:cs typeface="Courier New"/>
              </a:rPr>
              <a:t>fileObj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reader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'mdJson'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validate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'normal'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</a:t>
            </a:r>
            <a:b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       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A5C25C"/>
                </a:solidFill>
                <a:latin typeface="Lucida Console"/>
                <a:ea typeface="Calibri"/>
                <a:cs typeface="Courier New"/>
              </a:rPr>
              <a:t>'iso19115_2'</a:t>
            </a:r>
            <a:r>
              <a:rPr lang="en-US" sz="1000" dirty="0">
                <a:solidFill>
                  <a:srgbClr val="CC7832"/>
                </a:solidFill>
                <a:latin typeface="Lucida Console"/>
                <a:ea typeface="Calibri"/>
                <a:cs typeface="Courier New"/>
              </a:rPr>
              <a:t>, 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showAllTags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false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)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    </a:t>
            </a:r>
            <a:r>
              <a:rPr lang="en-US" sz="1000" dirty="0">
                <a:solidFill>
                  <a:srgbClr val="DA4939"/>
                </a:solidFill>
                <a:latin typeface="Lucida Console"/>
                <a:ea typeface="Calibri"/>
                <a:cs typeface="Courier New"/>
              </a:rPr>
              <a:t>render 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xml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: </a:t>
            </a:r>
            <a:r>
              <a:rPr lang="en-US" sz="1000" dirty="0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@</a:t>
            </a:r>
            <a:r>
              <a:rPr lang="en-US" sz="1000" dirty="0" err="1">
                <a:solidFill>
                  <a:srgbClr val="D0D0FF"/>
                </a:solidFill>
                <a:latin typeface="Lucida Console"/>
                <a:ea typeface="Calibri"/>
                <a:cs typeface="Courier New"/>
              </a:rPr>
              <a:t>mdReturn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[</a:t>
            </a:r>
            <a:r>
              <a:rPr lang="en-US" sz="1000" dirty="0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:</a:t>
            </a:r>
            <a:r>
              <a:rPr lang="en-US" sz="1000" dirty="0" err="1">
                <a:solidFill>
                  <a:srgbClr val="6E9CBE"/>
                </a:solidFill>
                <a:latin typeface="Lucida Console"/>
                <a:ea typeface="Calibri"/>
                <a:cs typeface="Courier New"/>
              </a:rPr>
              <a:t>writerOutput</a:t>
            </a: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>]</a:t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  <a:t/>
            </a:r>
            <a:br>
              <a:rPr lang="en-US" sz="1000" dirty="0">
                <a:solidFill>
                  <a:srgbClr val="A9B7C6"/>
                </a:solidFill>
                <a:latin typeface="Lucida Console"/>
                <a:ea typeface="Calibri"/>
                <a:cs typeface="Courier New"/>
              </a:rPr>
            </a:br>
            <a:r>
              <a:rPr lang="en-US" sz="1000" dirty="0">
                <a:solidFill>
                  <a:srgbClr val="CC7833"/>
                </a:solidFill>
                <a:latin typeface="Lucida Console"/>
                <a:ea typeface="Calibri"/>
                <a:cs typeface="Courier New"/>
              </a:rPr>
              <a:t>end</a:t>
            </a:r>
            <a:endParaRPr lang="en-US" sz="10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39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194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After the server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restarts, </a:t>
            </a:r>
            <a:r>
              <a:rPr lang="en-US" sz="1800" dirty="0"/>
              <a:t>navigate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/>
              <a:t>the website root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enter some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valid </a:t>
            </a:r>
            <a:r>
              <a:rPr lang="en-US" sz="1800" dirty="0"/>
              <a:t>mdJson. 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59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1447800"/>
            <a:ext cx="5556208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6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1800" dirty="0" smtClean="0"/>
              <a:t>The installations is complete. </a:t>
            </a:r>
            <a:br>
              <a:rPr lang="en-US" sz="1800" dirty="0" smtClean="0"/>
            </a:br>
            <a:r>
              <a:rPr lang="en-US" sz="1800" dirty="0" smtClean="0"/>
              <a:t>So let’s verify it. </a:t>
            </a:r>
            <a:br>
              <a:rPr lang="en-US" sz="1800" dirty="0" smtClean="0"/>
            </a:br>
            <a:r>
              <a:rPr lang="en-US" sz="1800" dirty="0" smtClean="0"/>
              <a:t>Check </a:t>
            </a:r>
            <a:r>
              <a:rPr lang="en-US" sz="1800" dirty="0"/>
              <a:t>that the path was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added </a:t>
            </a:r>
            <a:r>
              <a:rPr lang="en-US" sz="1800" dirty="0"/>
              <a:t>to the Windows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Environment </a:t>
            </a:r>
            <a:r>
              <a:rPr lang="en-US" sz="1800" dirty="0"/>
              <a:t>Variables.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PATH can be viewed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edited from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Advanced’ tab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System Properties’.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Click </a:t>
            </a:r>
            <a:r>
              <a:rPr lang="en-US" sz="1800" dirty="0"/>
              <a:t>the ‘Environment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Variables </a:t>
            </a:r>
            <a:r>
              <a:rPr lang="en-US" sz="1800" dirty="0"/>
              <a:t>…’ button.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405765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67000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/>
              <a:t>Click submit and you should see ISO 19115_2 returned from you locally hosted web service.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60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1" y="1456512"/>
            <a:ext cx="5562599" cy="457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9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on Rails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This ‘non-award winning’ website only demonstrates the simplicity of building a website that can interface with the ADIWG ISO Metadata Toolkit.  A real website would need to be more robust checking for errors, handling all mdTranslator options, and handling all response types returned from the mdTranslator (XML. JSON, </a:t>
            </a:r>
            <a:r>
              <a:rPr lang="en-US" sz="1800" dirty="0" err="1"/>
              <a:t>JSONp</a:t>
            </a:r>
            <a:r>
              <a:rPr lang="en-US" sz="1800" dirty="0"/>
              <a:t>, text, plain).  But it’s a start.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5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62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3318824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52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800" dirty="0"/>
              <a:t>Be sure you see the path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folder you installed Ruby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</a:t>
            </a:r>
            <a:r>
              <a:rPr lang="en-US" sz="1800" dirty="0"/>
              <a:t>. 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7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95800" y="17526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2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With Ruby installed, test that Ruby </a:t>
            </a:r>
            <a:r>
              <a:rPr lang="en-US" sz="1800" dirty="0" smtClean="0"/>
              <a:t>works properly </a:t>
            </a:r>
            <a:r>
              <a:rPr lang="en-US" sz="1800" dirty="0"/>
              <a:t>in your environment.  Start a command window (launch </a:t>
            </a:r>
            <a:r>
              <a:rPr lang="en-US" sz="1800" dirty="0" smtClean="0"/>
              <a:t>cmd.exe from </a:t>
            </a:r>
            <a:r>
              <a:rPr lang="en-US" sz="1800" dirty="0"/>
              <a:t>the start menu).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 From the prompt check the version of Ruby installed: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/>
              <a:t>–v</a:t>
            </a:r>
          </a:p>
          <a:p>
            <a:pPr marL="457200" indent="-457200">
              <a:buFont typeface="+mj-lt"/>
              <a:buAutoNum type="arabicPeriod" startAt="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8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You can also start </a:t>
            </a:r>
            <a:r>
              <a:rPr lang="en-US" sz="1800" dirty="0" smtClean="0"/>
              <a:t>the ‘Interactive Ruby’ </a:t>
            </a:r>
            <a:r>
              <a:rPr lang="en-US" sz="1800" dirty="0"/>
              <a:t>console and write a few lines of Ruby code just to see </a:t>
            </a:r>
            <a:r>
              <a:rPr lang="en-US" sz="1800" dirty="0" smtClean="0"/>
              <a:t>that all works </a:t>
            </a:r>
            <a:r>
              <a:rPr lang="en-US" sz="1800" dirty="0"/>
              <a:t>properly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&gt; </a:t>
            </a:r>
            <a:r>
              <a:rPr lang="en-US" sz="1800" dirty="0" err="1" smtClean="0"/>
              <a:t>irb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a = ‘Hello ‘</a:t>
            </a:r>
            <a:br>
              <a:rPr lang="en-US" sz="1800" dirty="0" smtClean="0"/>
            </a:br>
            <a:r>
              <a:rPr lang="en-US" sz="1800" dirty="0" smtClean="0"/>
              <a:t>&gt; b = ‘World!’</a:t>
            </a:r>
            <a:br>
              <a:rPr lang="en-US" sz="1800" dirty="0" smtClean="0"/>
            </a:br>
            <a:r>
              <a:rPr lang="en-US" sz="1800" dirty="0" smtClean="0"/>
              <a:t>&gt; puts a + b </a:t>
            </a:r>
            <a:br>
              <a:rPr lang="en-US" sz="1800" dirty="0" smtClean="0"/>
            </a:br>
            <a:r>
              <a:rPr lang="en-US" sz="1800" dirty="0" smtClean="0"/>
              <a:t>Hello World!</a:t>
            </a:r>
            <a:endParaRPr lang="en-US" sz="1800" dirty="0"/>
          </a:p>
          <a:p>
            <a:pPr marL="457200" indent="-457200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9</a:t>
            </a:fld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2805</Words>
  <Application>Microsoft Office PowerPoint</Application>
  <PresentationFormat>On-screen Show (4:3)</PresentationFormat>
  <Paragraphs>590</Paragraphs>
  <Slides>62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Flow</vt:lpstr>
      <vt:lpstr>ADIwgTheme</vt:lpstr>
      <vt:lpstr>ISO Developer’s Toolkit - Installing on Windows  2015 CDI Workshop</vt:lpstr>
      <vt:lpstr>Do I need to install Ruby?</vt:lpstr>
      <vt:lpstr>Why Ruby?</vt:lpstr>
      <vt:lpstr>Ruby on Windows 1</vt:lpstr>
      <vt:lpstr>Ruby on Windows 2</vt:lpstr>
      <vt:lpstr>Ruby on Windows 3</vt:lpstr>
      <vt:lpstr>Ruby on Windows 4</vt:lpstr>
      <vt:lpstr>Ruby on Windows 5</vt:lpstr>
      <vt:lpstr>Ruby on Windows 6</vt:lpstr>
      <vt:lpstr>Ruby on Windows 7</vt:lpstr>
      <vt:lpstr>adiwg-mdtranslator gem</vt:lpstr>
      <vt:lpstr>adiwg-mdtranslator gem</vt:lpstr>
      <vt:lpstr>adiwg-mdtranslator gem</vt:lpstr>
      <vt:lpstr>adiwg-mdtranslator gem</vt:lpstr>
      <vt:lpstr>adiwg-mdtranslator gem</vt:lpstr>
      <vt:lpstr>Rails on Windows 1</vt:lpstr>
      <vt:lpstr>Rails on Windows 2</vt:lpstr>
      <vt:lpstr>Rails on Windows 3</vt:lpstr>
      <vt:lpstr>Rails on Windows 4</vt:lpstr>
      <vt:lpstr>Rails on Windows 5</vt:lpstr>
      <vt:lpstr>Rails on Windows 6</vt:lpstr>
      <vt:lpstr>Rails on Windows 7</vt:lpstr>
      <vt:lpstr>Rails on Windows 8</vt:lpstr>
      <vt:lpstr>Rails on Windows 9</vt:lpstr>
      <vt:lpstr>Rails on Windows 10</vt:lpstr>
      <vt:lpstr>Rails on Windows 11</vt:lpstr>
      <vt:lpstr>ISO Developer’s Toolkit - Linux Installation  2015 CDI Workshop</vt:lpstr>
      <vt:lpstr>Ruby Version Manager</vt:lpstr>
      <vt:lpstr>Install mdTranslator (RVM)</vt:lpstr>
      <vt:lpstr>Install mdTranslator-rails (RVM)</vt:lpstr>
      <vt:lpstr>Questions?</vt:lpstr>
      <vt:lpstr>ISO Developer’s Toolkit - CLI Integration  2015 CDI Workshop</vt:lpstr>
      <vt:lpstr>mdTranslator CLI</vt:lpstr>
      <vt:lpstr>mdTranslator CLI</vt:lpstr>
      <vt:lpstr>CLI: -o, [--returnObject]</vt:lpstr>
      <vt:lpstr>PHP Example</vt:lpstr>
      <vt:lpstr>Application Example</vt:lpstr>
      <vt:lpstr>ISO Developer’s Toolkit - mdTranslator in Ruby  2015 CDI Workshop</vt:lpstr>
      <vt:lpstr>mdTranslator in Ruby 1</vt:lpstr>
      <vt:lpstr>mdTranslator in Ruby 2</vt:lpstr>
      <vt:lpstr>mdTranslator in Ruby 3</vt:lpstr>
      <vt:lpstr>mdTranslator in Ruby 4</vt:lpstr>
      <vt:lpstr>Questions?</vt:lpstr>
      <vt:lpstr>ISO Developer’s Toolkit - mdTranslator in Rails  2015 CDI Workshop</vt:lpstr>
      <vt:lpstr>mdTranslator on Rails 1</vt:lpstr>
      <vt:lpstr>mdTranslator on Rails 2</vt:lpstr>
      <vt:lpstr>or maybe not!</vt:lpstr>
      <vt:lpstr>mdTranslator on Rails 3</vt:lpstr>
      <vt:lpstr>mdTranslator on Rails 4</vt:lpstr>
      <vt:lpstr>mdTranslator on Rails 5</vt:lpstr>
      <vt:lpstr>PowerPoint Presentation</vt:lpstr>
      <vt:lpstr>mdTranslator on Rails 6</vt:lpstr>
      <vt:lpstr>mdTranslator on Rails 7</vt:lpstr>
      <vt:lpstr>mdTranslator on Rails 8</vt:lpstr>
      <vt:lpstr>mdTranslator on Rails 9</vt:lpstr>
      <vt:lpstr>mdTranslator on Rails 10</vt:lpstr>
      <vt:lpstr>mdTranslator on Rails 11</vt:lpstr>
      <vt:lpstr>mdTranslator on Rails 12</vt:lpstr>
      <vt:lpstr>mdTranslator on Rails 13</vt:lpstr>
      <vt:lpstr>mdTranslator on Rails 14</vt:lpstr>
      <vt:lpstr>mdTranslator on Rails 15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</cp:lastModifiedBy>
  <cp:revision>2</cp:revision>
  <dcterms:created xsi:type="dcterms:W3CDTF">2015-05-11T16:27:44Z</dcterms:created>
  <dcterms:modified xsi:type="dcterms:W3CDTF">2015-05-11T16:35:35Z</dcterms:modified>
</cp:coreProperties>
</file>