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30"/>
  </p:notesMasterIdLst>
  <p:sldIdLst>
    <p:sldId id="335" r:id="rId3"/>
    <p:sldId id="361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2" r:id="rId19"/>
    <p:sldId id="353" r:id="rId20"/>
    <p:sldId id="351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12" r:id="rId29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 varScale="1">
        <p:scale>
          <a:sx n="116" d="100"/>
          <a:sy n="116" d="100"/>
        </p:scale>
        <p:origin x="-14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presentation covers all the steps to install and validate Ruby and Ruby</a:t>
            </a:r>
            <a:r>
              <a:rPr lang="en-US" sz="1600" baseline="0" dirty="0" smtClean="0"/>
              <a:t> on Rails installations on Windows 7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and I think 8 as well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will not discuss every step, take too long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all steps are on the slides for those who want to do this latter, or even try and keep up in the workshop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try to walk you around the pitfalls and recover from the install issues</a:t>
            </a: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why choose the Ruby language (points on the slide)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</a:t>
            </a:r>
            <a:r>
              <a:rPr lang="en-US" dirty="0" smtClean="0"/>
              <a:t>Ruby runs on Linux, Windows, and iOS</a:t>
            </a:r>
          </a:p>
          <a:p>
            <a:r>
              <a:rPr lang="en-US" dirty="0" smtClean="0"/>
              <a:t>-- developed on</a:t>
            </a:r>
            <a:r>
              <a:rPr lang="en-US" baseline="0" dirty="0" smtClean="0"/>
              <a:t> both Windows and Linux to be sure our software worked properly in both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58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next 7 slides step</a:t>
            </a:r>
            <a:r>
              <a:rPr lang="en-US" baseline="0" dirty="0" smtClean="0"/>
              <a:t> a Ruby installation on Windows 7 x64 </a:t>
            </a:r>
          </a:p>
          <a:p>
            <a:r>
              <a:rPr lang="en-US" baseline="0" dirty="0" smtClean="0"/>
              <a:t>-- the steps also cover validating the installation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4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Ruby does not use</a:t>
            </a:r>
            <a:r>
              <a:rPr lang="en-US" baseline="0" dirty="0" smtClean="0"/>
              <a:t> the Windows registry other than for the installer (so you can uninstall)</a:t>
            </a:r>
          </a:p>
          <a:p>
            <a:r>
              <a:rPr lang="en-US" baseline="0" dirty="0" smtClean="0"/>
              <a:t>-- Ruby can downloaded and unzipped in directory, </a:t>
            </a:r>
          </a:p>
          <a:p>
            <a:r>
              <a:rPr lang="en-US" baseline="0" dirty="0" smtClean="0"/>
              <a:t>---- manually add the PATH to your environment variable </a:t>
            </a:r>
          </a:p>
          <a:p>
            <a:r>
              <a:rPr lang="en-US" baseline="0" dirty="0" smtClean="0"/>
              <a:t>---- and you are ready to 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1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must be running with</a:t>
            </a:r>
            <a:r>
              <a:rPr lang="en-US" baseline="0" dirty="0" smtClean="0"/>
              <a:t> administrator privilege to have install add PATH </a:t>
            </a:r>
          </a:p>
          <a:p>
            <a:r>
              <a:rPr lang="en-US" baseline="0" dirty="0" smtClean="0"/>
              <a:t>-- still must have admin to add it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24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old screenshot, versions are now 1.1.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04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took </a:t>
            </a:r>
            <a:r>
              <a:rPr lang="en-US" smtClean="0"/>
              <a:t>8 minutes to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96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must be running with</a:t>
            </a:r>
            <a:r>
              <a:rPr lang="en-US" baseline="0" dirty="0" smtClean="0"/>
              <a:t> administrator privilege to have install add PATH </a:t>
            </a:r>
          </a:p>
          <a:p>
            <a:r>
              <a:rPr lang="en-US" baseline="0" dirty="0" smtClean="0"/>
              <a:t>-- still must have admin to add it later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57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took 31 minutes to here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2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5/8/2015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rubygem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Click/RubyInstaller/wiki/Development-Kit" TargetMode="External"/><Relationship Id="rId2" Type="http://schemas.openxmlformats.org/officeDocument/2006/relationships/hyperlink" Target="http://rubyinstaller.org/download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b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byinstaller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Installing on Windows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dirty="0"/>
              <a:t>Ruby gets </a:t>
            </a:r>
            <a:r>
              <a:rPr lang="en-US" sz="1800" dirty="0" smtClean="0"/>
              <a:t>much of its power from </a:t>
            </a:r>
            <a:r>
              <a:rPr lang="en-US" sz="1800" dirty="0"/>
              <a:t>the rich repository of </a:t>
            </a:r>
            <a:r>
              <a:rPr lang="en-US" sz="1800" dirty="0" smtClean="0"/>
              <a:t>RubyGems or </a:t>
            </a:r>
            <a:r>
              <a:rPr lang="en-US" sz="1800" dirty="0"/>
              <a:t>code </a:t>
            </a:r>
            <a:r>
              <a:rPr lang="en-US" sz="1800" dirty="0" smtClean="0"/>
              <a:t>libraries.  These are </a:t>
            </a:r>
            <a:r>
              <a:rPr lang="en-US" sz="1800" dirty="0"/>
              <a:t>written to easily plug into and be consumed by Ruby programs.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Check the gems </a:t>
            </a:r>
            <a:r>
              <a:rPr lang="en-US" sz="1800" dirty="0"/>
              <a:t>installed with the Ruby </a:t>
            </a:r>
            <a:r>
              <a:rPr lang="en-US" sz="1800" dirty="0" smtClean="0"/>
              <a:t>installation: </a:t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list </a:t>
            </a:r>
            <a:endParaRPr lang="en-US" sz="1800" dirty="0" smtClean="0"/>
          </a:p>
          <a:p>
            <a:pPr marL="457200" lvl="0" indent="-457200">
              <a:buFont typeface="+mj-lt"/>
              <a:buAutoNum type="arabicPeriod" startAt="12"/>
            </a:pPr>
            <a:r>
              <a:rPr lang="en-US" sz="1800" dirty="0"/>
              <a:t>Note that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RubyGem </a:t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gem’ </a:t>
            </a:r>
            <a:r>
              <a:rPr lang="en-US" sz="1800" dirty="0" smtClean="0"/>
              <a:t>was also </a:t>
            </a:r>
            <a:br>
              <a:rPr lang="en-US" sz="1800" dirty="0" smtClean="0"/>
            </a:br>
            <a:r>
              <a:rPr lang="en-US" sz="1800" dirty="0" smtClean="0"/>
              <a:t>installed </a:t>
            </a:r>
            <a:br>
              <a:rPr lang="en-US" sz="1800" dirty="0" smtClean="0"/>
            </a:br>
            <a:r>
              <a:rPr lang="en-US" sz="1800" dirty="0" smtClean="0"/>
              <a:t>although </a:t>
            </a:r>
            <a:r>
              <a:rPr lang="en-US" sz="1800" dirty="0"/>
              <a:t>not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listed</a:t>
            </a:r>
            <a:r>
              <a:rPr lang="en-US" sz="1800" dirty="0"/>
              <a:t>.  </a:t>
            </a:r>
          </a:p>
          <a:p>
            <a:pPr marL="457200" indent="-457200">
              <a:buFont typeface="+mj-lt"/>
              <a:buAutoNum type="arabicPeriod" startAt="12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2971800"/>
            <a:ext cx="5943600" cy="26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3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adiwg-mdtranslator 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4"/>
            </a:pPr>
            <a:r>
              <a:rPr lang="en-US" sz="1800" dirty="0"/>
              <a:t>Thousands </a:t>
            </a:r>
            <a:r>
              <a:rPr lang="en-US" sz="1800" dirty="0" smtClean="0"/>
              <a:t>of</a:t>
            </a:r>
            <a:br>
              <a:rPr lang="en-US" sz="1800" dirty="0" smtClean="0"/>
            </a:br>
            <a:r>
              <a:rPr lang="en-US" sz="1800" dirty="0" smtClean="0"/>
              <a:t>RubyGems </a:t>
            </a:r>
            <a:r>
              <a:rPr lang="en-US" sz="1800" dirty="0"/>
              <a:t>are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available </a:t>
            </a:r>
            <a:r>
              <a:rPr lang="en-US" sz="1800" dirty="0"/>
              <a:t>for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download at </a:t>
            </a:r>
            <a:br>
              <a:rPr lang="en-US" sz="1800" dirty="0" smtClean="0"/>
            </a:b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://rubygems.org/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 smtClean="0"/>
              <a:t>including </a:t>
            </a:r>
            <a:r>
              <a:rPr lang="en-US" sz="1800" dirty="0"/>
              <a:t>those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written by </a:t>
            </a:r>
            <a:r>
              <a:rPr lang="en-US" sz="1800" dirty="0"/>
              <a:t>ADIwg.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Enter </a:t>
            </a:r>
            <a:r>
              <a:rPr lang="en-US" sz="1800" dirty="0"/>
              <a:t>‘</a:t>
            </a:r>
            <a:r>
              <a:rPr lang="en-US" sz="1800" dirty="0" err="1"/>
              <a:t>adiwg</a:t>
            </a:r>
            <a:r>
              <a:rPr lang="en-US" sz="1800" dirty="0"/>
              <a:t>’ 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press </a:t>
            </a:r>
            <a:r>
              <a:rPr lang="en-US" sz="1800" dirty="0"/>
              <a:t>‘Enter’.</a:t>
            </a:r>
          </a:p>
          <a:p>
            <a:pPr marL="457200" indent="-457200">
              <a:buFont typeface="+mj-lt"/>
              <a:buAutoNum type="arabicPeriod" startAt="1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81400" y="1524000"/>
            <a:ext cx="5292664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57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adiwg-mdtranslator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5"/>
            </a:pPr>
            <a:r>
              <a:rPr lang="en-US" sz="1800" dirty="0"/>
              <a:t>The ADIwg gems available are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listed </a:t>
            </a:r>
            <a:r>
              <a:rPr lang="en-US" sz="1800" dirty="0"/>
              <a:t>along with their current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download </a:t>
            </a:r>
            <a:r>
              <a:rPr lang="en-US" sz="1800" dirty="0"/>
              <a:t>counts.  </a:t>
            </a:r>
            <a:endParaRPr lang="en-US" sz="1800" dirty="0" smtClean="0"/>
          </a:p>
          <a:p>
            <a:pPr marL="457200" lvl="0" indent="-457200">
              <a:buFont typeface="+mj-lt"/>
              <a:buAutoNum type="arabicPeriod" startAt="15"/>
            </a:pPr>
            <a:r>
              <a:rPr lang="en-US" sz="1800" dirty="0"/>
              <a:t>In this case we want to install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‘adiwg-mdtranslator’ gem.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From </a:t>
            </a:r>
            <a:r>
              <a:rPr lang="en-US" sz="1800" dirty="0"/>
              <a:t>the command line type: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install adiwg-mdtranslator</a:t>
            </a:r>
          </a:p>
          <a:p>
            <a:pPr marL="457200" indent="-457200">
              <a:buFont typeface="+mj-lt"/>
              <a:buAutoNum type="arabicPeriod" startAt="15"/>
            </a:pPr>
            <a:endParaRPr lang="en-US" sz="1800" dirty="0"/>
          </a:p>
          <a:p>
            <a:pPr marL="457200" indent="-457200">
              <a:buFont typeface="+mj-lt"/>
              <a:buAutoNum type="arabicPeriod" startAt="15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876800" y="914400"/>
            <a:ext cx="3623627" cy="5210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8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adiwg-mdtranslator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7"/>
            </a:pPr>
            <a:r>
              <a:rPr lang="en-US" sz="1800" dirty="0"/>
              <a:t>The adiwg-mdtranslator gem will install along with all its other RubyGem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dependencies</a:t>
            </a:r>
            <a:r>
              <a:rPr lang="en-US" sz="1800" dirty="0"/>
              <a:t>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Notice </a:t>
            </a:r>
            <a:r>
              <a:rPr lang="en-US" sz="1800" dirty="0"/>
              <a:t>6 gems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were </a:t>
            </a:r>
            <a:r>
              <a:rPr lang="en-US" sz="1800" dirty="0"/>
              <a:t>installed. 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  <a:p>
            <a:pPr marL="457200" indent="-457200">
              <a:buFont typeface="+mj-lt"/>
              <a:buAutoNum type="arabicPeriod" startAt="17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1981200"/>
            <a:ext cx="5943600" cy="439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54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adiwg-mdtranslator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en-US" sz="1800" dirty="0"/>
              <a:t>Since the adiwg-mdtranslator gem provides a Command Line Interface (CLI) we can check its installation by typing: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mdtranslator </a:t>
            </a:r>
            <a:r>
              <a:rPr lang="en-US" sz="1800" dirty="0"/>
              <a:t>help</a:t>
            </a:r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594360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245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adiwg-mdtranslator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9"/>
            </a:pPr>
            <a:r>
              <a:rPr lang="en-US" sz="1800" dirty="0" smtClean="0"/>
              <a:t>We can </a:t>
            </a:r>
            <a:r>
              <a:rPr lang="en-US" sz="1800" dirty="0"/>
              <a:t>check </a:t>
            </a:r>
            <a:br>
              <a:rPr lang="en-US" sz="1800" dirty="0"/>
            </a:br>
            <a:r>
              <a:rPr lang="en-US" sz="1800" dirty="0" smtClean="0"/>
              <a:t>the version </a:t>
            </a:r>
            <a:r>
              <a:rPr lang="en-US" sz="1800" dirty="0"/>
              <a:t>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get </a:t>
            </a:r>
            <a:r>
              <a:rPr lang="en-US" sz="1800" dirty="0"/>
              <a:t>more help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on </a:t>
            </a:r>
            <a:r>
              <a:rPr lang="en-US" sz="1800" dirty="0"/>
              <a:t>commands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such </a:t>
            </a:r>
            <a:r>
              <a:rPr lang="en-US" sz="1800" dirty="0"/>
              <a:t>as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translate’. </a:t>
            </a:r>
            <a:endParaRPr lang="en-US" sz="1800" dirty="0" smtClean="0"/>
          </a:p>
          <a:p>
            <a:pPr marL="457200" lvl="0" indent="-457200">
              <a:buFont typeface="+mj-lt"/>
              <a:buAutoNum type="arabicPeriod" startAt="19"/>
            </a:pPr>
            <a:r>
              <a:rPr lang="en-US" sz="1800" dirty="0"/>
              <a:t>Installation of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Ruby </a:t>
            </a:r>
            <a:r>
              <a:rPr lang="en-US" sz="1800" dirty="0"/>
              <a:t>and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mdTranslator </a:t>
            </a:r>
            <a:br>
              <a:rPr lang="en-US" sz="1800" dirty="0" smtClean="0"/>
            </a:br>
            <a:r>
              <a:rPr lang="en-US" sz="1800" dirty="0" smtClean="0"/>
              <a:t>are </a:t>
            </a:r>
            <a:r>
              <a:rPr lang="en-US" sz="1800" dirty="0"/>
              <a:t>complete.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We </a:t>
            </a:r>
            <a:r>
              <a:rPr lang="en-US" sz="1800" dirty="0"/>
              <a:t>could use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mdTranslator </a:t>
            </a:r>
            <a:br>
              <a:rPr lang="en-US" sz="1800" dirty="0" smtClean="0"/>
            </a:br>
            <a:r>
              <a:rPr lang="en-US" sz="1800" dirty="0" smtClean="0"/>
              <a:t>from </a:t>
            </a:r>
            <a:r>
              <a:rPr lang="en-US" sz="1800" dirty="0"/>
              <a:t>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command </a:t>
            </a:r>
            <a:r>
              <a:rPr lang="en-US" sz="1800" dirty="0"/>
              <a:t>line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pipe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result </a:t>
            </a:r>
            <a:r>
              <a:rPr lang="en-US" sz="1800" dirty="0"/>
              <a:t>to a file.  </a:t>
            </a:r>
          </a:p>
          <a:p>
            <a:pPr marL="457200" indent="-457200">
              <a:buFont typeface="+mj-lt"/>
              <a:buAutoNum type="arabicPeriod" startAt="19"/>
            </a:pPr>
            <a:endParaRPr lang="en-US" sz="1800" dirty="0"/>
          </a:p>
          <a:p>
            <a:pPr marL="457200" indent="-457200">
              <a:buFont typeface="+mj-lt"/>
              <a:buAutoNum type="arabicPeriod" startAt="19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5943600" cy="439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1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on Windows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1"/>
            </a:pPr>
            <a:r>
              <a:rPr lang="en-US" sz="1800" dirty="0"/>
              <a:t>If we wish to </a:t>
            </a:r>
            <a:r>
              <a:rPr lang="en-US" sz="1800" dirty="0" smtClean="0"/>
              <a:t>use mdTranslator within </a:t>
            </a:r>
            <a:r>
              <a:rPr lang="en-US" sz="1800" dirty="0"/>
              <a:t>a local web service we </a:t>
            </a:r>
            <a:r>
              <a:rPr lang="en-US" sz="1800" dirty="0" smtClean="0"/>
              <a:t>need </a:t>
            </a:r>
            <a:r>
              <a:rPr lang="en-US" sz="1800" dirty="0"/>
              <a:t>to install Ruby on Rails (Rails).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1800" dirty="0"/>
              <a:t>With Ruby </a:t>
            </a:r>
            <a:br>
              <a:rPr lang="en-US" sz="1800" dirty="0"/>
            </a:br>
            <a:r>
              <a:rPr lang="en-US" sz="1800" dirty="0" smtClean="0"/>
              <a:t>install, </a:t>
            </a:r>
            <a:br>
              <a:rPr lang="en-US" sz="1800" dirty="0" smtClean="0"/>
            </a:br>
            <a:r>
              <a:rPr lang="en-US" sz="1800" dirty="0" smtClean="0"/>
              <a:t>use </a:t>
            </a:r>
            <a:r>
              <a:rPr lang="en-US" sz="1800" dirty="0"/>
              <a:t>Gem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do the </a:t>
            </a:r>
            <a:br>
              <a:rPr lang="en-US" sz="1800" dirty="0" smtClean="0"/>
            </a:br>
            <a:r>
              <a:rPr lang="en-US" sz="1800" dirty="0" smtClean="0"/>
              <a:t>work </a:t>
            </a:r>
            <a:r>
              <a:rPr lang="en-US" sz="1800" dirty="0"/>
              <a:t>for us</a:t>
            </a:r>
            <a:r>
              <a:rPr lang="en-US" sz="1800" dirty="0" smtClean="0"/>
              <a:t>.  </a:t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install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rails.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1800" dirty="0" smtClean="0"/>
              <a:t>Notice Rails</a:t>
            </a:r>
            <a:br>
              <a:rPr lang="en-US" sz="1800" dirty="0" smtClean="0"/>
            </a:br>
            <a:r>
              <a:rPr lang="en-US" sz="1800" dirty="0" smtClean="0"/>
              <a:t>installed </a:t>
            </a:r>
            <a:br>
              <a:rPr lang="en-US" sz="1800" dirty="0" smtClean="0"/>
            </a:br>
            <a:r>
              <a:rPr lang="en-US" sz="1800" dirty="0" smtClean="0"/>
              <a:t>another 32 </a:t>
            </a:r>
            <a:br>
              <a:rPr lang="en-US" sz="1800" dirty="0" smtClean="0"/>
            </a:br>
            <a:r>
              <a:rPr lang="en-US" sz="1800" dirty="0" smtClean="0"/>
              <a:t>gems.</a:t>
            </a:r>
            <a:endParaRPr lang="en-US" sz="1800" dirty="0"/>
          </a:p>
          <a:p>
            <a:pPr marL="457200" indent="-457200">
              <a:buFont typeface="+mj-lt"/>
              <a:buAutoNum type="arabicPeriod" startAt="2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2286000"/>
            <a:ext cx="5943600" cy="2941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3048000"/>
            <a:ext cx="5943600" cy="2941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0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4"/>
            </a:pPr>
            <a:r>
              <a:rPr lang="en-US" sz="1800" dirty="0"/>
              <a:t>To test </a:t>
            </a:r>
            <a:r>
              <a:rPr lang="en-US" sz="1800" dirty="0" smtClean="0"/>
              <a:t>the Rails installation, ask </a:t>
            </a:r>
            <a:r>
              <a:rPr lang="en-US" sz="1800" dirty="0"/>
              <a:t>rails to create a new </a:t>
            </a:r>
            <a:r>
              <a:rPr lang="en-US" sz="1800" dirty="0" smtClean="0"/>
              <a:t>website for us.  </a:t>
            </a:r>
          </a:p>
          <a:p>
            <a:pPr marL="571500" lvl="1" indent="-171450"/>
            <a:r>
              <a:rPr lang="en-US" sz="1400" dirty="0" smtClean="0"/>
              <a:t>Navigate to the folder to hold your new website.</a:t>
            </a:r>
          </a:p>
          <a:p>
            <a:pPr marL="571500" lvl="1" indent="-171450"/>
            <a:r>
              <a:rPr lang="en-US" sz="1400" dirty="0" smtClean="0"/>
              <a:t>From </a:t>
            </a:r>
            <a:r>
              <a:rPr lang="en-US" sz="1400" dirty="0"/>
              <a:t>the command line type: </a:t>
            </a:r>
            <a:r>
              <a:rPr lang="en-US" sz="1400" dirty="0" smtClean="0"/>
              <a:t>&gt; rails </a:t>
            </a:r>
            <a:r>
              <a:rPr lang="en-US" sz="1400" dirty="0"/>
              <a:t>new </a:t>
            </a:r>
            <a:r>
              <a:rPr lang="en-US" sz="1400" dirty="0" err="1"/>
              <a:t>firstApp</a:t>
            </a:r>
            <a:r>
              <a:rPr lang="en-US" sz="1400" dirty="0"/>
              <a:t>.  </a:t>
            </a:r>
            <a:endParaRPr lang="en-US" sz="1400" dirty="0" smtClean="0"/>
          </a:p>
          <a:p>
            <a:pPr marL="571500" lvl="1" indent="-171450"/>
            <a:r>
              <a:rPr lang="en-US" sz="1400" dirty="0" smtClean="0"/>
              <a:t>Rails will create a new directory named ‘</a:t>
            </a:r>
            <a:r>
              <a:rPr lang="en-US" sz="1400" dirty="0" err="1" smtClean="0"/>
              <a:t>firstApp</a:t>
            </a:r>
            <a:r>
              <a:rPr lang="en-US" sz="1400" dirty="0"/>
              <a:t>’ </a:t>
            </a:r>
            <a:r>
              <a:rPr lang="en-US" sz="1400" dirty="0" smtClean="0"/>
              <a:t>and install all the code for a new website</a:t>
            </a:r>
            <a:endParaRPr lang="en-US" sz="1400" dirty="0"/>
          </a:p>
          <a:p>
            <a:pPr marL="457200" indent="-457200">
              <a:buFont typeface="+mj-lt"/>
              <a:buAutoNum type="arabicPeriod" startAt="2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2819400"/>
            <a:ext cx="5943600" cy="24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90800" y="3581400"/>
            <a:ext cx="5943600" cy="24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07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5"/>
            </a:pPr>
            <a:r>
              <a:rPr lang="en-US" sz="1800" dirty="0"/>
              <a:t>After many lines </a:t>
            </a:r>
            <a:r>
              <a:rPr lang="en-US" sz="1800" dirty="0" smtClean="0"/>
              <a:t> are reported </a:t>
            </a:r>
            <a:r>
              <a:rPr lang="en-US" sz="1800" dirty="0"/>
              <a:t>back the web site failed to complete because the </a:t>
            </a:r>
            <a:r>
              <a:rPr lang="en-US" sz="1800" dirty="0" smtClean="0"/>
              <a:t>‘</a:t>
            </a:r>
            <a:r>
              <a:rPr lang="en-US" sz="1800" dirty="0" err="1" smtClean="0"/>
              <a:t>json</a:t>
            </a:r>
            <a:r>
              <a:rPr lang="en-US" sz="1800" dirty="0" smtClean="0"/>
              <a:t>’ </a:t>
            </a:r>
            <a:r>
              <a:rPr lang="en-US" sz="1800" dirty="0"/>
              <a:t>gem version 1.8.2 </a:t>
            </a:r>
            <a:r>
              <a:rPr lang="en-US" sz="1800" dirty="0" smtClean="0"/>
              <a:t>did not </a:t>
            </a:r>
            <a:r>
              <a:rPr lang="en-US" sz="1800" dirty="0"/>
              <a:t>provided </a:t>
            </a:r>
            <a:r>
              <a:rPr lang="en-US" sz="1800" dirty="0" smtClean="0"/>
              <a:t>a version compiled </a:t>
            </a:r>
            <a:r>
              <a:rPr lang="en-US" sz="1800" dirty="0"/>
              <a:t>for Windows.  Unfortunately, glitches are common on Windows installations and the installation of </a:t>
            </a:r>
            <a:r>
              <a:rPr lang="en-US" sz="1800" dirty="0" err="1"/>
              <a:t>DevKit</a:t>
            </a:r>
            <a:r>
              <a:rPr lang="en-US" sz="1800" dirty="0"/>
              <a:t> will generally be required at some </a:t>
            </a:r>
            <a:r>
              <a:rPr lang="en-US" sz="1800" dirty="0" smtClean="0"/>
              <a:t>point.  </a:t>
            </a:r>
            <a:r>
              <a:rPr lang="en-US" sz="1800" dirty="0"/>
              <a:t>Best </a:t>
            </a:r>
            <a:r>
              <a:rPr lang="en-US" sz="1800" dirty="0" smtClean="0"/>
              <a:t>do </a:t>
            </a:r>
            <a:r>
              <a:rPr lang="en-US" sz="1800" dirty="0"/>
              <a:t>it </a:t>
            </a:r>
            <a:r>
              <a:rPr lang="en-US" sz="1800" dirty="0" smtClean="0"/>
              <a:t>now! </a:t>
            </a:r>
            <a:endParaRPr lang="en-US" sz="1800" dirty="0"/>
          </a:p>
          <a:p>
            <a:pPr marL="457200" indent="-457200">
              <a:buFont typeface="+mj-lt"/>
              <a:buAutoNum type="arabicPeriod" startAt="25"/>
            </a:pPr>
            <a:r>
              <a:rPr lang="en-US" sz="1800" dirty="0"/>
              <a:t>Download the appropriate version of </a:t>
            </a:r>
            <a:r>
              <a:rPr lang="en-US" sz="1800" dirty="0" err="1"/>
              <a:t>DevKit</a:t>
            </a:r>
            <a:r>
              <a:rPr lang="en-US" sz="1800" dirty="0"/>
              <a:t> from </a:t>
            </a:r>
            <a:r>
              <a:rPr lang="en-US" sz="1800" dirty="0">
                <a:hlinkClick r:id="rId2"/>
              </a:rPr>
              <a:t>http://rubyinstaller.org/downloads/</a:t>
            </a:r>
            <a:r>
              <a:rPr lang="en-US" sz="1800" dirty="0"/>
              <a:t> .  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25"/>
            </a:pPr>
            <a:r>
              <a:rPr lang="en-US" sz="1800" dirty="0"/>
              <a:t>I also install </a:t>
            </a:r>
            <a:r>
              <a:rPr lang="en-US" sz="1800" dirty="0" err="1"/>
              <a:t>DevKit</a:t>
            </a:r>
            <a:r>
              <a:rPr lang="en-US" sz="1800" dirty="0"/>
              <a:t> at the root of the C:\ directory</a:t>
            </a:r>
            <a:r>
              <a:rPr lang="en-US" sz="1800" dirty="0" smtClean="0"/>
              <a:t>. </a:t>
            </a:r>
            <a:br>
              <a:rPr lang="en-US" sz="1800" dirty="0" smtClean="0"/>
            </a:br>
            <a:r>
              <a:rPr lang="en-US" sz="1800" dirty="0" smtClean="0"/>
              <a:t>More </a:t>
            </a:r>
            <a:r>
              <a:rPr lang="en-US" sz="1800" dirty="0"/>
              <a:t>information about installing </a:t>
            </a:r>
            <a:r>
              <a:rPr lang="en-US" sz="1800" dirty="0" err="1"/>
              <a:t>DevKit</a:t>
            </a:r>
            <a:r>
              <a:rPr lang="en-US" sz="1800" dirty="0"/>
              <a:t> can be found at </a:t>
            </a:r>
            <a:r>
              <a:rPr lang="en-US" sz="1800" dirty="0">
                <a:hlinkClick r:id="rId3"/>
              </a:rPr>
              <a:t>https://github.com/OneClick/RubyInstaller/wiki/Development-Kit</a:t>
            </a:r>
            <a:r>
              <a:rPr lang="en-US" sz="1800" dirty="0"/>
              <a:t> 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8"/>
            </a:pPr>
            <a:r>
              <a:rPr lang="en-US" sz="1800" dirty="0"/>
              <a:t>To </a:t>
            </a:r>
            <a:r>
              <a:rPr lang="en-US" sz="1800" dirty="0" smtClean="0"/>
              <a:t>connect </a:t>
            </a:r>
            <a:r>
              <a:rPr lang="en-US" sz="1800" dirty="0" err="1" smtClean="0"/>
              <a:t>DevKit</a:t>
            </a:r>
            <a:r>
              <a:rPr lang="en-US" sz="1800" dirty="0" smtClean="0"/>
              <a:t> to the Ruby installation, navigate to the directory where </a:t>
            </a:r>
            <a:r>
              <a:rPr lang="en-US" sz="1800" dirty="0" err="1" smtClean="0"/>
              <a:t>DevKit</a:t>
            </a:r>
            <a:r>
              <a:rPr lang="en-US" sz="1800" dirty="0" smtClean="0"/>
              <a:t> installed.</a:t>
            </a:r>
            <a:endParaRPr lang="en-US" sz="1800" dirty="0"/>
          </a:p>
          <a:p>
            <a:pPr marL="457200" indent="-457200">
              <a:buFont typeface="+mj-lt"/>
              <a:buAutoNum type="arabicPeriod" startAt="28"/>
            </a:pPr>
            <a:r>
              <a:rPr lang="en-US" sz="1800" dirty="0"/>
              <a:t>From the command line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ruby </a:t>
            </a:r>
            <a:r>
              <a:rPr lang="en-US" sz="1800" dirty="0" err="1"/>
              <a:t>dk.rb</a:t>
            </a:r>
            <a:r>
              <a:rPr lang="en-US" sz="1800" dirty="0"/>
              <a:t> </a:t>
            </a:r>
            <a:r>
              <a:rPr lang="en-US" sz="1800" dirty="0" err="1"/>
              <a:t>init</a:t>
            </a:r>
            <a:endParaRPr lang="en-US" sz="1800" dirty="0"/>
          </a:p>
          <a:p>
            <a:pPr marL="457200" indent="-457200">
              <a:buFont typeface="+mj-lt"/>
              <a:buAutoNum type="arabicPeriod" startAt="28"/>
            </a:pPr>
            <a:r>
              <a:rPr lang="en-US" sz="1800" dirty="0"/>
              <a:t>Next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ruby </a:t>
            </a:r>
            <a:r>
              <a:rPr lang="en-US" sz="1800" dirty="0" err="1"/>
              <a:t>dk.rb</a:t>
            </a:r>
            <a:r>
              <a:rPr lang="en-US" sz="1800" dirty="0"/>
              <a:t> install</a:t>
            </a:r>
          </a:p>
          <a:p>
            <a:pPr marL="457200" indent="-457200">
              <a:buFont typeface="+mj-lt"/>
              <a:buAutoNum type="arabicPeriod" startAt="2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3505200"/>
            <a:ext cx="5943600" cy="2334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51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to install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 will need to install Ruby if …</a:t>
            </a:r>
          </a:p>
          <a:p>
            <a:pPr lvl="1"/>
            <a:r>
              <a:rPr lang="en-US" sz="1800" dirty="0" smtClean="0"/>
              <a:t>… I want to participate in extending the ISO Metadata Toolkit</a:t>
            </a:r>
          </a:p>
          <a:p>
            <a:pPr lvl="1"/>
            <a:r>
              <a:rPr lang="en-US" sz="1800" dirty="0" smtClean="0"/>
              <a:t>… I want to customize the mdTranslator for my own purpose</a:t>
            </a:r>
          </a:p>
          <a:p>
            <a:pPr lvl="1"/>
            <a:r>
              <a:rPr lang="en-US" sz="1800" dirty="0" smtClean="0"/>
              <a:t>… I want to integrate the </a:t>
            </a:r>
            <a:r>
              <a:rPr lang="en-US" sz="1800" dirty="0" err="1" smtClean="0"/>
              <a:t>adiwg-mdTranslator</a:t>
            </a:r>
            <a:r>
              <a:rPr lang="en-US" sz="1800" dirty="0" smtClean="0"/>
              <a:t> gem into local systems (either by code or CLI)</a:t>
            </a:r>
          </a:p>
          <a:p>
            <a:pPr lvl="1"/>
            <a:r>
              <a:rPr lang="en-US" sz="1800" dirty="0" smtClean="0"/>
              <a:t>… I want to host the mdTranslator as a local web service</a:t>
            </a:r>
          </a:p>
          <a:p>
            <a:pPr lvl="1"/>
            <a:endParaRPr lang="en-US" sz="2000" dirty="0"/>
          </a:p>
          <a:p>
            <a:r>
              <a:rPr lang="en-US" sz="2000" dirty="0" smtClean="0"/>
              <a:t>I do not need to install Ruby if …</a:t>
            </a:r>
          </a:p>
          <a:p>
            <a:pPr lvl="1"/>
            <a:r>
              <a:rPr lang="en-US" sz="1800" dirty="0" smtClean="0"/>
              <a:t>… I will use the publicly hosted mdTranslator API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43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1"/>
            </a:pPr>
            <a:r>
              <a:rPr lang="en-US" sz="1800" dirty="0"/>
              <a:t>With </a:t>
            </a:r>
            <a:r>
              <a:rPr lang="en-US" sz="1800" dirty="0" err="1"/>
              <a:t>DevKit</a:t>
            </a:r>
            <a:r>
              <a:rPr lang="en-US" sz="1800" dirty="0"/>
              <a:t> installed, </a:t>
            </a:r>
            <a:r>
              <a:rPr lang="en-US" sz="1800" dirty="0" smtClean="0"/>
              <a:t>check </a:t>
            </a:r>
            <a:r>
              <a:rPr lang="en-US" sz="1800" dirty="0"/>
              <a:t>that the PATH variable was properly updated.</a:t>
            </a:r>
          </a:p>
          <a:p>
            <a:pPr marL="457200" indent="-457200">
              <a:buFont typeface="+mj-lt"/>
              <a:buAutoNum type="arabicPeriod" startAt="3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43400" y="1981200"/>
            <a:ext cx="3752850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8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2"/>
            </a:pPr>
            <a:r>
              <a:rPr lang="en-US" sz="1800" dirty="0"/>
              <a:t>With the </a:t>
            </a:r>
            <a:r>
              <a:rPr lang="en-US" sz="1800" dirty="0" err="1" smtClean="0"/>
              <a:t>DevKit</a:t>
            </a:r>
            <a:r>
              <a:rPr lang="en-US" sz="1800" dirty="0" smtClean="0"/>
              <a:t> PATH </a:t>
            </a:r>
            <a:r>
              <a:rPr lang="en-US" sz="1800" dirty="0"/>
              <a:t>now defined to </a:t>
            </a:r>
            <a:r>
              <a:rPr lang="en-US" sz="1800" dirty="0" smtClean="0"/>
              <a:t>Ruby, </a:t>
            </a:r>
            <a:r>
              <a:rPr lang="en-US" sz="1800" dirty="0"/>
              <a:t>try for a properly installed version of the </a:t>
            </a:r>
            <a:r>
              <a:rPr lang="en-US" sz="1800" dirty="0" err="1"/>
              <a:t>json</a:t>
            </a:r>
            <a:r>
              <a:rPr lang="en-US" sz="1800" dirty="0"/>
              <a:t> gem.  From the command line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install </a:t>
            </a:r>
            <a:r>
              <a:rPr lang="en-US" sz="1800" dirty="0" err="1" smtClean="0"/>
              <a:t>json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32"/>
            </a:pPr>
            <a:r>
              <a:rPr lang="en-US" sz="1800" dirty="0" smtClean="0"/>
              <a:t>And this time it works!</a:t>
            </a:r>
            <a:endParaRPr lang="en-US" sz="1800" dirty="0"/>
          </a:p>
          <a:p>
            <a:pPr marL="457200" indent="-457200">
              <a:buFont typeface="+mj-lt"/>
              <a:buAutoNum type="arabicPeriod" startAt="32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81072" y="3124200"/>
            <a:ext cx="5943600" cy="2541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56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4"/>
            </a:pPr>
            <a:r>
              <a:rPr lang="en-US" sz="1800" dirty="0" smtClean="0"/>
              <a:t>Try </a:t>
            </a:r>
            <a:r>
              <a:rPr lang="en-US" sz="1800" dirty="0"/>
              <a:t>again to have Rails build a new web site.  From the command </a:t>
            </a:r>
            <a:r>
              <a:rPr lang="en-US" sz="1800" dirty="0" smtClean="0"/>
              <a:t>line:</a:t>
            </a:r>
            <a:br>
              <a:rPr lang="en-US" sz="1800" dirty="0" smtClean="0"/>
            </a:br>
            <a:r>
              <a:rPr lang="en-US" sz="1800" dirty="0" smtClean="0"/>
              <a:t>&gt; rails </a:t>
            </a:r>
            <a:r>
              <a:rPr lang="en-US" sz="1800" dirty="0"/>
              <a:t>new </a:t>
            </a:r>
            <a:r>
              <a:rPr lang="en-US" sz="1800" dirty="0" err="1" smtClean="0"/>
              <a:t>firstApp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34"/>
            </a:pPr>
            <a:r>
              <a:rPr lang="en-US" sz="1800" dirty="0"/>
              <a:t>After many lines you should see a successful </a:t>
            </a:r>
            <a:r>
              <a:rPr lang="en-US" sz="1800" dirty="0" smtClean="0"/>
              <a:t>completion.</a:t>
            </a:r>
            <a:endParaRPr lang="en-US" sz="1800" dirty="0"/>
          </a:p>
          <a:p>
            <a:pPr marL="457200" indent="-457200">
              <a:buFont typeface="+mj-lt"/>
              <a:buAutoNum type="arabicPeriod" startAt="3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0" y="2667000"/>
            <a:ext cx="5943600" cy="320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607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6"/>
            </a:pPr>
            <a:r>
              <a:rPr lang="en-US" sz="1800" dirty="0"/>
              <a:t>To test </a:t>
            </a:r>
            <a:r>
              <a:rPr lang="en-US" sz="1800" dirty="0" smtClean="0"/>
              <a:t>our new </a:t>
            </a:r>
            <a:r>
              <a:rPr lang="en-US" sz="1800" dirty="0"/>
              <a:t>web </a:t>
            </a:r>
            <a:r>
              <a:rPr lang="en-US" sz="1800" dirty="0" smtClean="0"/>
              <a:t>site, </a:t>
            </a:r>
            <a:r>
              <a:rPr lang="en-US" sz="1800" dirty="0"/>
              <a:t>navigate to its directory and start the rails server.  From the command line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rails </a:t>
            </a:r>
            <a:r>
              <a:rPr lang="en-US" sz="1800" dirty="0"/>
              <a:t>server</a:t>
            </a:r>
          </a:p>
          <a:p>
            <a:pPr marL="457200" indent="-457200">
              <a:buFont typeface="+mj-lt"/>
              <a:buAutoNum type="arabicPeriod" startAt="36"/>
            </a:pPr>
            <a:r>
              <a:rPr lang="en-US" sz="1800" dirty="0"/>
              <a:t>Rails will start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its </a:t>
            </a:r>
            <a:r>
              <a:rPr lang="en-US" sz="1800" dirty="0"/>
              <a:t>default web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server </a:t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 err="1"/>
              <a:t>WEBrick</a:t>
            </a:r>
            <a:r>
              <a:rPr lang="en-US" sz="1800" dirty="0"/>
              <a:t>’ on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localhost </a:t>
            </a:r>
            <a:br>
              <a:rPr lang="en-US" sz="1800" dirty="0" smtClean="0"/>
            </a:br>
            <a:r>
              <a:rPr lang="en-US" sz="1800" dirty="0" smtClean="0"/>
              <a:t>port 3000.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2438400"/>
            <a:ext cx="5943600" cy="3253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44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8"/>
            </a:pPr>
            <a:r>
              <a:rPr lang="en-US" sz="1800" dirty="0"/>
              <a:t>Open you browser and navigate to </a:t>
            </a:r>
            <a:r>
              <a:rPr lang="en-US" sz="1800" dirty="0">
                <a:hlinkClick r:id="rId2"/>
              </a:rPr>
              <a:t>http://localhost:3000</a:t>
            </a:r>
            <a:r>
              <a:rPr lang="en-US" sz="1800" dirty="0"/>
              <a:t>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You </a:t>
            </a:r>
            <a:r>
              <a:rPr lang="en-US" sz="1800" dirty="0"/>
              <a:t>should see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Rails </a:t>
            </a:r>
            <a:r>
              <a:rPr lang="en-US" sz="1800" dirty="0"/>
              <a:t>‘Welcome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aboard</a:t>
            </a:r>
            <a:r>
              <a:rPr lang="en-US" sz="1800" dirty="0"/>
              <a:t>’ page.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389738" y="1981200"/>
            <a:ext cx="5284362" cy="4288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9"/>
            </a:pPr>
            <a:r>
              <a:rPr lang="en-US" sz="1800" dirty="0"/>
              <a:t>For more information about the installation click the ‘About </a:t>
            </a:r>
            <a:r>
              <a:rPr lang="en-US" sz="1800" dirty="0" smtClean="0"/>
              <a:t>your </a:t>
            </a:r>
            <a:r>
              <a:rPr lang="en-US" sz="1800" dirty="0"/>
              <a:t>application’s environment’ and Rails will display information about the software and </a:t>
            </a:r>
            <a:r>
              <a:rPr lang="en-US" sz="1800" dirty="0" smtClean="0"/>
              <a:t>version used. </a:t>
            </a:r>
          </a:p>
          <a:p>
            <a:pPr marL="457200" lvl="0" indent="-457200">
              <a:buFont typeface="+mj-lt"/>
              <a:buAutoNum type="arabicPeriod" startAt="39"/>
            </a:pPr>
            <a:r>
              <a:rPr lang="en-US" sz="1800" dirty="0"/>
              <a:t>Time to start developing</a:t>
            </a:r>
            <a:r>
              <a:rPr lang="en-US" sz="1800" dirty="0" smtClean="0"/>
              <a:t>!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-- Almost --</a:t>
            </a:r>
            <a:endParaRPr lang="en-US" sz="1800" dirty="0"/>
          </a:p>
          <a:p>
            <a:pPr marL="457200" indent="-457200">
              <a:buFont typeface="+mj-lt"/>
              <a:buAutoNum type="arabicPeriod" startAt="39"/>
            </a:pPr>
            <a:endParaRPr lang="en-US" sz="1800" dirty="0"/>
          </a:p>
          <a:p>
            <a:pPr marL="457200" indent="-457200">
              <a:buFont typeface="+mj-lt"/>
              <a:buAutoNum type="arabicPeriod" startAt="39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400" y="2362200"/>
            <a:ext cx="3652332" cy="3696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67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41"/>
            </a:pPr>
            <a:r>
              <a:rPr lang="en-US" sz="1800" dirty="0"/>
              <a:t>Another common problem with Rails on Windows x64 is </a:t>
            </a:r>
            <a:r>
              <a:rPr lang="en-US" sz="1800" dirty="0" smtClean="0"/>
              <a:t>the gem </a:t>
            </a:r>
            <a:r>
              <a:rPr lang="en-US" sz="1800" dirty="0"/>
              <a:t>‘</a:t>
            </a:r>
            <a:r>
              <a:rPr lang="en-US" sz="1800" dirty="0" err="1"/>
              <a:t>tzinfo</a:t>
            </a:r>
            <a:r>
              <a:rPr lang="en-US" sz="1800" dirty="0"/>
              <a:t>’.  Windows does not include a time-zone table with the operating system so </a:t>
            </a:r>
            <a:r>
              <a:rPr lang="en-US" sz="1800" dirty="0" smtClean="0"/>
              <a:t>one needs to be downloaded.  </a:t>
            </a:r>
            <a:r>
              <a:rPr lang="en-US" sz="1800" dirty="0" err="1" smtClean="0"/>
              <a:t>tzinfo</a:t>
            </a:r>
            <a:r>
              <a:rPr lang="en-US" sz="1800" dirty="0" smtClean="0"/>
              <a:t> will </a:t>
            </a:r>
            <a:r>
              <a:rPr lang="en-US" sz="1800" dirty="0"/>
              <a:t>automatically set one up for Windows x32 but not x64.  </a:t>
            </a:r>
            <a:r>
              <a:rPr lang="en-US" sz="1800" dirty="0" smtClean="0"/>
              <a:t>Find the </a:t>
            </a:r>
            <a:r>
              <a:rPr lang="en-US" sz="1800" dirty="0"/>
              <a:t>‘</a:t>
            </a:r>
            <a:r>
              <a:rPr lang="en-US" sz="1800" dirty="0" err="1"/>
              <a:t>Gemfile</a:t>
            </a:r>
            <a:r>
              <a:rPr lang="en-US" sz="1800" dirty="0"/>
              <a:t>’ line </a:t>
            </a:r>
            <a:r>
              <a:rPr lang="en-US" sz="1800" dirty="0" smtClean="0"/>
              <a:t>…</a:t>
            </a:r>
          </a:p>
          <a:p>
            <a:pPr marL="458788" lvl="1" indent="0">
              <a:buNone/>
            </a:pPr>
            <a:r>
              <a:rPr lang="en-US" sz="1600" dirty="0"/>
              <a:t>	</a:t>
            </a:r>
            <a:r>
              <a:rPr lang="en-US" sz="1600" i="1" dirty="0" smtClean="0"/>
              <a:t>gem </a:t>
            </a:r>
            <a:r>
              <a:rPr lang="en-US" sz="1600" i="1" dirty="0"/>
              <a:t>'</a:t>
            </a:r>
            <a:r>
              <a:rPr lang="en-US" sz="1600" i="1" dirty="0" err="1"/>
              <a:t>tzinfo</a:t>
            </a:r>
            <a:r>
              <a:rPr lang="en-US" sz="1600" i="1" dirty="0"/>
              <a:t>-data', platforms: [:</a:t>
            </a:r>
            <a:r>
              <a:rPr lang="en-US" sz="1600" i="1" dirty="0" err="1"/>
              <a:t>mingw</a:t>
            </a:r>
            <a:r>
              <a:rPr lang="en-US" sz="1600" i="1" dirty="0"/>
              <a:t>, :</a:t>
            </a:r>
            <a:r>
              <a:rPr lang="en-US" sz="1600" i="1" dirty="0" err="1"/>
              <a:t>mswin</a:t>
            </a:r>
            <a:r>
              <a:rPr lang="en-US" sz="1600" i="1" dirty="0"/>
              <a:t>] </a:t>
            </a:r>
            <a:endParaRPr lang="en-US" sz="1600" i="1" dirty="0" smtClean="0"/>
          </a:p>
          <a:p>
            <a:pPr marL="400050" lvl="1" indent="0">
              <a:buNone/>
            </a:pPr>
            <a:r>
              <a:rPr lang="en-US" sz="1600" dirty="0" smtClean="0"/>
              <a:t>edit to tell </a:t>
            </a:r>
            <a:r>
              <a:rPr lang="en-US" sz="1600" dirty="0" err="1" smtClean="0"/>
              <a:t>tzinfo</a:t>
            </a:r>
            <a:r>
              <a:rPr lang="en-US" sz="1600" dirty="0" smtClean="0"/>
              <a:t> to include support for Windows x64</a:t>
            </a:r>
          </a:p>
          <a:p>
            <a:pPr marL="917575" lvl="2" indent="0">
              <a:buNone/>
            </a:pPr>
            <a:r>
              <a:rPr lang="en-US" sz="1600" i="1" dirty="0"/>
              <a:t>gem '</a:t>
            </a:r>
            <a:r>
              <a:rPr lang="en-US" sz="1600" i="1" dirty="0" err="1"/>
              <a:t>tzinfo</a:t>
            </a:r>
            <a:r>
              <a:rPr lang="en-US" sz="1600" i="1" dirty="0"/>
              <a:t>-data', platforms: [:</a:t>
            </a:r>
            <a:r>
              <a:rPr lang="en-US" sz="1600" i="1" dirty="0" err="1"/>
              <a:t>mingw</a:t>
            </a:r>
            <a:r>
              <a:rPr lang="en-US" sz="1600" i="1" dirty="0"/>
              <a:t>, :</a:t>
            </a:r>
            <a:r>
              <a:rPr lang="en-US" sz="1600" i="1" dirty="0" err="1"/>
              <a:t>mswin</a:t>
            </a:r>
            <a:r>
              <a:rPr lang="en-US" sz="1600" i="1" dirty="0"/>
              <a:t>, :x64_mingw]</a:t>
            </a:r>
          </a:p>
          <a:p>
            <a:pPr marL="457200" indent="-457200">
              <a:buFont typeface="+mj-lt"/>
              <a:buAutoNum type="arabicPeriod" startAt="41"/>
            </a:pPr>
            <a:r>
              <a:rPr lang="en-US" sz="1800" dirty="0" smtClean="0"/>
              <a:t>Run another gem installed with Rails, ‘bundler’.  Bundler tell Rails the gems and their versions to use with your Rails web site.  From </a:t>
            </a:r>
            <a:r>
              <a:rPr lang="en-US" sz="1800" dirty="0"/>
              <a:t>the terminal prompt to update the </a:t>
            </a:r>
            <a:r>
              <a:rPr lang="en-US" sz="1800" dirty="0" smtClean="0"/>
              <a:t>web site’s gem files.  Type: &gt; bundle update. </a:t>
            </a:r>
          </a:p>
          <a:p>
            <a:pPr marL="457200" indent="-457200">
              <a:buFont typeface="+mj-lt"/>
              <a:buAutoNum type="arabicPeriod" startAt="41"/>
            </a:pPr>
            <a:r>
              <a:rPr lang="en-US" sz="1800" dirty="0" smtClean="0"/>
              <a:t>Now you are ready.  Really…</a:t>
            </a:r>
            <a:endParaRPr lang="en-US" sz="1800" dirty="0"/>
          </a:p>
          <a:p>
            <a:pPr marL="457200" indent="-457200">
              <a:buFont typeface="+mj-lt"/>
              <a:buAutoNum type="arabicPeriod" startAt="4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Autofit/>
          </a:bodyPr>
          <a:lstStyle/>
          <a:p>
            <a:r>
              <a:rPr lang="en-US" sz="2000" dirty="0"/>
              <a:t>Ruby </a:t>
            </a:r>
            <a:r>
              <a:rPr lang="en-US" sz="2000" dirty="0" smtClean="0"/>
              <a:t>is </a:t>
            </a:r>
            <a:r>
              <a:rPr lang="en-US" sz="2000" dirty="0"/>
              <a:t>a dynamic, Object Oriented, cross-platform, open-source, general-purpose programming language written in </a:t>
            </a:r>
            <a:r>
              <a:rPr lang="en-US" sz="2000" dirty="0" smtClean="0"/>
              <a:t>C </a:t>
            </a:r>
            <a:r>
              <a:rPr lang="en-US" sz="2000" dirty="0"/>
              <a:t>(not to be confused with ‘Ruby on Rails’) </a:t>
            </a:r>
            <a:endParaRPr lang="en-US" sz="2000" dirty="0" smtClean="0"/>
          </a:p>
          <a:p>
            <a:r>
              <a:rPr lang="en-US" sz="2000" dirty="0" smtClean="0"/>
              <a:t>Initial development in mid 1990s by Yukihiro Matsumoto</a:t>
            </a:r>
          </a:p>
          <a:p>
            <a:r>
              <a:rPr lang="en-US" sz="2000" dirty="0" smtClean="0"/>
              <a:t>Gained wide acceptance and popularity </a:t>
            </a:r>
          </a:p>
          <a:p>
            <a:r>
              <a:rPr lang="en-US" sz="2000" dirty="0" smtClean="0"/>
              <a:t>Ruby has more than 100,000 Gems available for specialized tasks</a:t>
            </a:r>
            <a:endParaRPr lang="en-US" sz="2000" dirty="0"/>
          </a:p>
          <a:p>
            <a:pPr lvl="0"/>
            <a:r>
              <a:rPr lang="en-US" sz="2000" dirty="0" smtClean="0"/>
              <a:t>Interpretive language</a:t>
            </a:r>
          </a:p>
          <a:p>
            <a:pPr lvl="0"/>
            <a:r>
              <a:rPr lang="en-US" sz="2000" dirty="0" smtClean="0"/>
              <a:t>The </a:t>
            </a:r>
            <a:r>
              <a:rPr lang="en-US" sz="2000" dirty="0" err="1"/>
              <a:t>MinGW</a:t>
            </a:r>
            <a:r>
              <a:rPr lang="en-US" sz="2000" dirty="0"/>
              <a:t> compiler is used for Windows </a:t>
            </a:r>
            <a:r>
              <a:rPr lang="en-US" sz="2000" dirty="0" smtClean="0"/>
              <a:t>installations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r>
              <a:rPr lang="en-US" sz="2000" dirty="0" smtClean="0"/>
              <a:t>Ruby project on GitHub - </a:t>
            </a:r>
            <a:r>
              <a:rPr lang="en-US" sz="2000" u="sng" dirty="0" smtClean="0">
                <a:hlinkClick r:id="rId3"/>
              </a:rPr>
              <a:t>https://github.com/ruby</a:t>
            </a:r>
            <a:endParaRPr lang="en-US" sz="2000" u="sng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on Windows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Download the appropriate Windows installer from  </a:t>
            </a:r>
            <a:r>
              <a:rPr lang="en-US" sz="1800" u="sng" dirty="0">
                <a:hlinkClick r:id="rId3"/>
              </a:rPr>
              <a:t>http://rubyinstaller.org/</a:t>
            </a:r>
            <a:r>
              <a:rPr lang="en-US" sz="1800" dirty="0"/>
              <a:t> .   </a:t>
            </a:r>
            <a:r>
              <a:rPr lang="en-US" sz="1800" dirty="0" smtClean="0"/>
              <a:t>In this example we use Ruby </a:t>
            </a:r>
            <a:r>
              <a:rPr lang="en-US" sz="1800" dirty="0"/>
              <a:t>2.1.6 </a:t>
            </a:r>
            <a:r>
              <a:rPr lang="en-US" sz="1800" dirty="0" smtClean="0"/>
              <a:t>x64.  </a:t>
            </a:r>
            <a:r>
              <a:rPr lang="en-US" sz="1800" dirty="0"/>
              <a:t>Version for </a:t>
            </a:r>
            <a:r>
              <a:rPr lang="en-US" sz="1800" dirty="0" smtClean="0"/>
              <a:t>2.2.2 </a:t>
            </a:r>
            <a:r>
              <a:rPr lang="en-US" sz="1800" dirty="0"/>
              <a:t>is </a:t>
            </a:r>
            <a:r>
              <a:rPr lang="en-US" sz="1800" dirty="0" smtClean="0"/>
              <a:t>available </a:t>
            </a:r>
            <a:br>
              <a:rPr lang="en-US" sz="1800" dirty="0" smtClean="0"/>
            </a:br>
            <a:r>
              <a:rPr lang="en-US" sz="1800" dirty="0" smtClean="0"/>
              <a:t>but </a:t>
            </a:r>
            <a:r>
              <a:rPr lang="en-US" sz="1800" dirty="0"/>
              <a:t>I like to </a:t>
            </a:r>
            <a:r>
              <a:rPr lang="en-US" sz="1800" dirty="0" smtClean="0"/>
              <a:t>give time </a:t>
            </a:r>
            <a:r>
              <a:rPr lang="en-US" sz="1800" dirty="0"/>
              <a:t>for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RubyGem providers </a:t>
            </a:r>
            <a:r>
              <a:rPr lang="en-US" sz="1800" dirty="0"/>
              <a:t>to test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against new versions.  </a:t>
            </a:r>
            <a:endParaRPr lang="en-US" sz="18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Navigate to </a:t>
            </a:r>
            <a:r>
              <a:rPr lang="en-US" sz="1800" dirty="0" smtClean="0"/>
              <a:t>the </a:t>
            </a:r>
            <a:br>
              <a:rPr lang="en-US" sz="1800" dirty="0" smtClean="0"/>
            </a:br>
            <a:r>
              <a:rPr lang="en-US" sz="1800" dirty="0" smtClean="0"/>
              <a:t>download </a:t>
            </a:r>
            <a:r>
              <a:rPr lang="en-US" sz="1800" dirty="0"/>
              <a:t>directory 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double-click </a:t>
            </a:r>
            <a:r>
              <a:rPr lang="en-US" sz="1800" dirty="0"/>
              <a:t>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self-extracting </a:t>
            </a:r>
            <a:r>
              <a:rPr lang="en-US" sz="1800" dirty="0"/>
              <a:t>7z file.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Accept the license </a:t>
            </a:r>
            <a:r>
              <a:rPr lang="en-US" sz="1800" dirty="0" smtClean="0"/>
              <a:t>… 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3810000" y="2286000"/>
            <a:ext cx="4886325" cy="3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72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74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1800" dirty="0"/>
              <a:t>Provide a location for the installation.  I </a:t>
            </a:r>
            <a:r>
              <a:rPr lang="en-US" sz="1800" dirty="0" smtClean="0"/>
              <a:t>use </a:t>
            </a:r>
            <a:r>
              <a:rPr lang="en-US" sz="1800" dirty="0"/>
              <a:t>the root of the C:\ drive to be sure </a:t>
            </a:r>
            <a:r>
              <a:rPr lang="en-US" sz="1800" dirty="0" smtClean="0"/>
              <a:t>the binaries are easy for </a:t>
            </a:r>
            <a:r>
              <a:rPr lang="en-US" sz="1800" dirty="0"/>
              <a:t>all Ruby </a:t>
            </a:r>
            <a:r>
              <a:rPr lang="en-US" sz="1800" dirty="0" smtClean="0"/>
              <a:t>programs to find.  </a:t>
            </a:r>
            <a:r>
              <a:rPr lang="en-US" sz="1800" dirty="0"/>
              <a:t>I also name the folder with the version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of </a:t>
            </a:r>
            <a:r>
              <a:rPr lang="en-US" sz="1800" dirty="0"/>
              <a:t>Ruby being installed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so </a:t>
            </a:r>
            <a:r>
              <a:rPr lang="en-US" sz="1800" dirty="0"/>
              <a:t>I can </a:t>
            </a:r>
            <a:r>
              <a:rPr lang="en-US" sz="1800" dirty="0" smtClean="0"/>
              <a:t>install and </a:t>
            </a:r>
            <a:r>
              <a:rPr lang="en-US" sz="1800" dirty="0"/>
              <a:t>test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newer releases as they </a:t>
            </a:r>
            <a:br>
              <a:rPr lang="en-US" sz="1800" dirty="0" smtClean="0"/>
            </a:br>
            <a:r>
              <a:rPr lang="en-US" sz="1800" dirty="0" smtClean="0"/>
              <a:t>become </a:t>
            </a:r>
            <a:r>
              <a:rPr lang="en-US" sz="1800" dirty="0"/>
              <a:t>available.  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/>
              <a:t>Be sure to choose to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add </a:t>
            </a:r>
            <a:r>
              <a:rPr lang="en-US" sz="1800" dirty="0"/>
              <a:t>Ruby to your PATH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make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association </a:t>
            </a:r>
            <a:r>
              <a:rPr lang="en-US" sz="1800" dirty="0"/>
              <a:t>with .</a:t>
            </a:r>
            <a:r>
              <a:rPr lang="en-US" sz="1800" dirty="0" err="1"/>
              <a:t>rb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.</a:t>
            </a:r>
            <a:r>
              <a:rPr lang="en-US" sz="1800" dirty="0" err="1"/>
              <a:t>rbw</a:t>
            </a:r>
            <a:r>
              <a:rPr lang="en-US" sz="1800" dirty="0"/>
              <a:t> file types</a:t>
            </a:r>
            <a:r>
              <a:rPr lang="en-US" sz="1800" dirty="0" smtClean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 smtClean="0"/>
              <a:t>Click ‘Install’ and the </a:t>
            </a:r>
            <a:br>
              <a:rPr lang="en-US" sz="1800" dirty="0" smtClean="0"/>
            </a:br>
            <a:r>
              <a:rPr lang="en-US" sz="1800" dirty="0" smtClean="0"/>
              <a:t>process will complete.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52088" y="2286000"/>
            <a:ext cx="4886325" cy="3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1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1800" dirty="0" smtClean="0"/>
              <a:t>The installations is complete. </a:t>
            </a:r>
            <a:br>
              <a:rPr lang="en-US" sz="1800" dirty="0" smtClean="0"/>
            </a:br>
            <a:r>
              <a:rPr lang="en-US" sz="1800" dirty="0" smtClean="0"/>
              <a:t>So let’s verify it. </a:t>
            </a:r>
            <a:br>
              <a:rPr lang="en-US" sz="1800" dirty="0" smtClean="0"/>
            </a:br>
            <a:r>
              <a:rPr lang="en-US" sz="1800" dirty="0" smtClean="0"/>
              <a:t>Check </a:t>
            </a:r>
            <a:r>
              <a:rPr lang="en-US" sz="1800" dirty="0"/>
              <a:t>that the path was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added </a:t>
            </a:r>
            <a:r>
              <a:rPr lang="en-US" sz="1800" dirty="0"/>
              <a:t>to the Windows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Environment </a:t>
            </a:r>
            <a:r>
              <a:rPr lang="en-US" sz="1800" dirty="0"/>
              <a:t>Variables.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PATH can be viewed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edited from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Advanced’ tab of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System Properties’. 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Click </a:t>
            </a:r>
            <a:r>
              <a:rPr lang="en-US" sz="1800" dirty="0"/>
              <a:t>the ‘Environment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Variables </a:t>
            </a:r>
            <a:r>
              <a:rPr lang="en-US" sz="1800" dirty="0"/>
              <a:t>…’ button.</a:t>
            </a:r>
          </a:p>
          <a:p>
            <a:pPr marL="457200" indent="-457200">
              <a:buFont typeface="+mj-lt"/>
              <a:buAutoNum type="arabicPeriod" startAt="7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43400" y="1524000"/>
            <a:ext cx="4057650" cy="451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7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1800" dirty="0"/>
              <a:t>Be sure you see the path to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folder you installed Ruby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in</a:t>
            </a:r>
            <a:r>
              <a:rPr lang="en-US" sz="1800" dirty="0"/>
              <a:t>. 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495800" y="1752600"/>
            <a:ext cx="3752850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1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sz="1800" dirty="0"/>
              <a:t>With Ruby installed, test that Ruby </a:t>
            </a:r>
            <a:r>
              <a:rPr lang="en-US" sz="1800" dirty="0" smtClean="0"/>
              <a:t>works properly </a:t>
            </a:r>
            <a:r>
              <a:rPr lang="en-US" sz="1800" dirty="0"/>
              <a:t>in your environment.  Start a command window (launch </a:t>
            </a:r>
            <a:r>
              <a:rPr lang="en-US" sz="1800" dirty="0" smtClean="0"/>
              <a:t>cmd.exe from </a:t>
            </a:r>
            <a:r>
              <a:rPr lang="en-US" sz="1800" dirty="0"/>
              <a:t>the start menu). 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1800" dirty="0"/>
              <a:t> From the prompt check the version of Ruby installed: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ruby </a:t>
            </a:r>
            <a:r>
              <a:rPr lang="en-US" sz="1800" dirty="0"/>
              <a:t>–v</a:t>
            </a:r>
          </a:p>
          <a:p>
            <a:pPr marL="457200" indent="-457200">
              <a:buFont typeface="+mj-lt"/>
              <a:buAutoNum type="arabicPeriod" startAt="9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3124200"/>
            <a:ext cx="5943600" cy="26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0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sz="1800" dirty="0"/>
              <a:t>You can also start </a:t>
            </a:r>
            <a:r>
              <a:rPr lang="en-US" sz="1800" dirty="0" smtClean="0"/>
              <a:t>the ‘Interactive Ruby’ </a:t>
            </a:r>
            <a:r>
              <a:rPr lang="en-US" sz="1800" dirty="0"/>
              <a:t>console and write a few lines of Ruby code just to see </a:t>
            </a:r>
            <a:r>
              <a:rPr lang="en-US" sz="1800" dirty="0" smtClean="0"/>
              <a:t>that all works </a:t>
            </a:r>
            <a:r>
              <a:rPr lang="en-US" sz="1800" dirty="0"/>
              <a:t>properly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>&gt; </a:t>
            </a:r>
            <a:r>
              <a:rPr lang="en-US" sz="1800" dirty="0" err="1" smtClean="0"/>
              <a:t>irb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a = ‘Hello ‘</a:t>
            </a:r>
            <a:br>
              <a:rPr lang="en-US" sz="1800" dirty="0" smtClean="0"/>
            </a:br>
            <a:r>
              <a:rPr lang="en-US" sz="1800" dirty="0" smtClean="0"/>
              <a:t>&gt; b = ‘World!’</a:t>
            </a:r>
            <a:br>
              <a:rPr lang="en-US" sz="1800" dirty="0" smtClean="0"/>
            </a:br>
            <a:r>
              <a:rPr lang="en-US" sz="1800" dirty="0" smtClean="0"/>
              <a:t>&gt; puts a + b </a:t>
            </a:r>
            <a:br>
              <a:rPr lang="en-US" sz="1800" dirty="0" smtClean="0"/>
            </a:br>
            <a:r>
              <a:rPr lang="en-US" sz="1800" dirty="0" smtClean="0"/>
              <a:t>Hello World!</a:t>
            </a:r>
            <a:endParaRPr lang="en-US" sz="1800" dirty="0"/>
          </a:p>
          <a:p>
            <a:pPr marL="457200" indent="-457200">
              <a:buFont typeface="+mj-lt"/>
              <a:buAutoNum type="arabicPeriod" startAt="1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2514600"/>
            <a:ext cx="5943600" cy="26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8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7636</TotalTime>
  <Words>1145</Words>
  <Application>Microsoft Office PowerPoint</Application>
  <PresentationFormat>On-screen Show (4:3)</PresentationFormat>
  <Paragraphs>206</Paragraphs>
  <Slides>27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ADIwgTheme</vt:lpstr>
      <vt:lpstr>Flow</vt:lpstr>
      <vt:lpstr>ISO Developer’s Toolkit - Installing on Windows  2015 CDI Workshop</vt:lpstr>
      <vt:lpstr>Do I need to install Ruby?</vt:lpstr>
      <vt:lpstr>Why Ruby?</vt:lpstr>
      <vt:lpstr>Ruby on Windows 1</vt:lpstr>
      <vt:lpstr>Ruby on Windows 2</vt:lpstr>
      <vt:lpstr>Ruby on Windows 3</vt:lpstr>
      <vt:lpstr>Ruby on Windows 4</vt:lpstr>
      <vt:lpstr>Ruby on Windows 5</vt:lpstr>
      <vt:lpstr>Ruby on Windows 6</vt:lpstr>
      <vt:lpstr>Ruby on Windows 7</vt:lpstr>
      <vt:lpstr>adiwg-mdtranslator gem</vt:lpstr>
      <vt:lpstr>adiwg-mdtranslator gem</vt:lpstr>
      <vt:lpstr>adiwg-mdtranslator gem</vt:lpstr>
      <vt:lpstr>adiwg-mdtranslator gem</vt:lpstr>
      <vt:lpstr>adiwg-mdtranslator gem</vt:lpstr>
      <vt:lpstr>Rails on Windows 1</vt:lpstr>
      <vt:lpstr>Rails on Windows 2</vt:lpstr>
      <vt:lpstr>Rails on Windows 3</vt:lpstr>
      <vt:lpstr>Rails on Windows 4</vt:lpstr>
      <vt:lpstr>Rails on Windows 5</vt:lpstr>
      <vt:lpstr>Rails on Windows 6</vt:lpstr>
      <vt:lpstr>Rails on Windows 7</vt:lpstr>
      <vt:lpstr>Rails on Windows 8</vt:lpstr>
      <vt:lpstr>Rails on Windows 9</vt:lpstr>
      <vt:lpstr>Rails on Windows 10</vt:lpstr>
      <vt:lpstr>Rails on Windows 11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 Privileged</cp:lastModifiedBy>
  <cp:revision>463</cp:revision>
  <cp:lastPrinted>2015-04-06T19:15:32Z</cp:lastPrinted>
  <dcterms:created xsi:type="dcterms:W3CDTF">2012-08-27T16:53:10Z</dcterms:created>
  <dcterms:modified xsi:type="dcterms:W3CDTF">2015-05-09T02:16:44Z</dcterms:modified>
</cp:coreProperties>
</file>