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  <p:sldMasterId id="2147483732" r:id="rId2"/>
  </p:sldMasterIdLst>
  <p:notesMasterIdLst>
    <p:notesMasterId r:id="rId22"/>
  </p:notesMasterIdLst>
  <p:sldIdLst>
    <p:sldId id="335" r:id="rId3"/>
    <p:sldId id="338" r:id="rId4"/>
    <p:sldId id="339" r:id="rId5"/>
    <p:sldId id="354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12" r:id="rId21"/>
  </p:sldIdLst>
  <p:sldSz cx="9144000" cy="6858000" type="screen4x3"/>
  <p:notesSz cx="7072313" cy="9048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573D"/>
    <a:srgbClr val="6C7DB0"/>
    <a:srgbClr val="566A88"/>
    <a:srgbClr val="566AA3"/>
    <a:srgbClr val="009AD0"/>
    <a:srgbClr val="5DD5FF"/>
    <a:srgbClr val="C03C26"/>
    <a:srgbClr val="BE2E2A"/>
    <a:srgbClr val="D5F4FF"/>
    <a:srgbClr val="93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7202" autoAdjust="0"/>
  </p:normalViewPr>
  <p:slideViewPr>
    <p:cSldViewPr>
      <p:cViewPr varScale="1">
        <p:scale>
          <a:sx n="116" d="100"/>
          <a:sy n="116" d="100"/>
        </p:scale>
        <p:origin x="-149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3" d="100"/>
          <a:sy n="103" d="100"/>
        </p:scale>
        <p:origin x="-3414" y="-102"/>
      </p:cViewPr>
      <p:guideLst>
        <p:guide orient="horz" pos="2850"/>
        <p:guide pos="22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2BEC53-6885-4779-B31C-4B6E068797E9}" type="doc">
      <dgm:prSet loTypeId="urn:microsoft.com/office/officeart/2008/layout/AlternatingPictureCircles" loCatId="picture" qsTypeId="urn:microsoft.com/office/officeart/2005/8/quickstyle/simple1" qsCatId="simple" csTypeId="urn:microsoft.com/office/officeart/2005/8/colors/accent0_3" csCatId="mainScheme" phldr="1"/>
      <dgm:spPr/>
    </dgm:pt>
    <dgm:pt modelId="{40A1BAC4-76B5-417E-8F05-1F478E33B032}">
      <dgm:prSet phldrT="[Text]"/>
      <dgm:spPr/>
      <dgm:t>
        <a:bodyPr/>
        <a:lstStyle/>
        <a:p>
          <a:r>
            <a:rPr lang="en-US" dirty="0" smtClean="0"/>
            <a:t>Discussion?</a:t>
          </a:r>
          <a:endParaRPr lang="en-US" dirty="0"/>
        </a:p>
      </dgm:t>
    </dgm:pt>
    <dgm:pt modelId="{7691AE96-0682-4969-B4A0-70BF094AB789}" type="parTrans" cxnId="{D38D83D8-24BD-48DC-9E09-86F58036D4C9}">
      <dgm:prSet/>
      <dgm:spPr/>
      <dgm:t>
        <a:bodyPr/>
        <a:lstStyle/>
        <a:p>
          <a:endParaRPr lang="en-US"/>
        </a:p>
      </dgm:t>
    </dgm:pt>
    <dgm:pt modelId="{EEAE361C-8056-485B-BC1B-3EF4A0F2C79F}" type="sibTrans" cxnId="{D38D83D8-24BD-48DC-9E09-86F58036D4C9}">
      <dgm:prSet/>
      <dgm:spPr/>
      <dgm:t>
        <a:bodyPr/>
        <a:lstStyle/>
        <a:p>
          <a:endParaRPr lang="en-US"/>
        </a:p>
      </dgm:t>
    </dgm:pt>
    <dgm:pt modelId="{AB2785D8-E269-4033-A7AD-73FC7DC015A2}" type="pres">
      <dgm:prSet presAssocID="{CB2BEC53-6885-4779-B31C-4B6E068797E9}" presName="Name0" presStyleCnt="0">
        <dgm:presLayoutVars>
          <dgm:chMax/>
          <dgm:chPref/>
          <dgm:dir/>
        </dgm:presLayoutVars>
      </dgm:prSet>
      <dgm:spPr/>
    </dgm:pt>
    <dgm:pt modelId="{04B4BF85-B073-4F0D-90B8-B05052A1C8B6}" type="pres">
      <dgm:prSet presAssocID="{40A1BAC4-76B5-417E-8F05-1F478E33B032}" presName="composite" presStyleCnt="0"/>
      <dgm:spPr/>
    </dgm:pt>
    <dgm:pt modelId="{EEABF6C4-8225-4D5D-927C-F303C290B1F2}" type="pres">
      <dgm:prSet presAssocID="{40A1BAC4-76B5-417E-8F05-1F478E33B032}" presName="Accent" presStyleLbl="alignNode1" presStyleIdx="0" presStyleCnt="1" custLinFactNeighborX="23467" custLinFactNeighborY="-620">
        <dgm:presLayoutVars>
          <dgm:chMax val="0"/>
          <dgm:chPref val="0"/>
        </dgm:presLayoutVars>
      </dgm:prSet>
      <dgm:spPr/>
    </dgm:pt>
    <dgm:pt modelId="{2397C4DF-DB7B-4F50-830E-5D4587003BCA}" type="pres">
      <dgm:prSet presAssocID="{40A1BAC4-76B5-417E-8F05-1F478E33B032}" presName="Image" presStyleLbl="bgImgPlace1" presStyleIdx="0" presStyleCnt="1">
        <dgm:presLayoutVars>
          <dgm:chMax val="0"/>
          <dgm:chPref val="0"/>
          <dgm:bulletEnabled val="1"/>
        </dgm:presLayoutVars>
      </dgm:prSet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</dgm:spPr>
      <dgm:extLst>
        <a:ext uri="{E40237B7-FDA0-4F09-8148-C483321AD2D9}">
          <dgm14:cNvPr xmlns:dgm14="http://schemas.microsoft.com/office/drawing/2010/diagram" id="0" name="" descr="C:\Users\stansmith\AppData\Local\Microsoft\Windows\Temporary Internet Files\Content.IE5\4739N7I8\MC900358967[1].wmf"/>
        </a:ext>
      </dgm:extLst>
    </dgm:pt>
    <dgm:pt modelId="{CD27130B-FFCF-4E83-83D9-EB721D50A772}" type="pres">
      <dgm:prSet presAssocID="{40A1BAC4-76B5-417E-8F05-1F478E33B032}" presName="Parent" presStyleLbl="fgAccFollow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0F30EE-DE0D-4EE2-98E2-DB39C2834E8D}" type="pres">
      <dgm:prSet presAssocID="{40A1BAC4-76B5-417E-8F05-1F478E33B032}" presName="Space" presStyleCnt="0">
        <dgm:presLayoutVars>
          <dgm:chMax val="0"/>
          <dgm:chPref val="0"/>
        </dgm:presLayoutVars>
      </dgm:prSet>
      <dgm:spPr/>
    </dgm:pt>
  </dgm:ptLst>
  <dgm:cxnLst>
    <dgm:cxn modelId="{D38D83D8-24BD-48DC-9E09-86F58036D4C9}" srcId="{CB2BEC53-6885-4779-B31C-4B6E068797E9}" destId="{40A1BAC4-76B5-417E-8F05-1F478E33B032}" srcOrd="0" destOrd="0" parTransId="{7691AE96-0682-4969-B4A0-70BF094AB789}" sibTransId="{EEAE361C-8056-485B-BC1B-3EF4A0F2C79F}"/>
    <dgm:cxn modelId="{A886019D-43FC-457C-A150-90B4C890F7F6}" type="presOf" srcId="{40A1BAC4-76B5-417E-8F05-1F478E33B032}" destId="{CD27130B-FFCF-4E83-83D9-EB721D50A772}" srcOrd="0" destOrd="0" presId="urn:microsoft.com/office/officeart/2008/layout/AlternatingPictureCircles"/>
    <dgm:cxn modelId="{17958C98-3B83-4E0E-A39F-54073EAD0AE0}" type="presOf" srcId="{CB2BEC53-6885-4779-B31C-4B6E068797E9}" destId="{AB2785D8-E269-4033-A7AD-73FC7DC015A2}" srcOrd="0" destOrd="0" presId="urn:microsoft.com/office/officeart/2008/layout/AlternatingPictureCircles"/>
    <dgm:cxn modelId="{B243002D-008E-4517-B793-48891E0B6A71}" type="presParOf" srcId="{AB2785D8-E269-4033-A7AD-73FC7DC015A2}" destId="{04B4BF85-B073-4F0D-90B8-B05052A1C8B6}" srcOrd="0" destOrd="0" presId="urn:microsoft.com/office/officeart/2008/layout/AlternatingPictureCircles"/>
    <dgm:cxn modelId="{BBE08A98-E136-4083-9DAA-0A0821B6AA54}" type="presParOf" srcId="{04B4BF85-B073-4F0D-90B8-B05052A1C8B6}" destId="{EEABF6C4-8225-4D5D-927C-F303C290B1F2}" srcOrd="0" destOrd="0" presId="urn:microsoft.com/office/officeart/2008/layout/AlternatingPictureCircles"/>
    <dgm:cxn modelId="{5859977F-6AC9-4E45-BC03-0707C49ED6E8}" type="presParOf" srcId="{04B4BF85-B073-4F0D-90B8-B05052A1C8B6}" destId="{2397C4DF-DB7B-4F50-830E-5D4587003BCA}" srcOrd="1" destOrd="0" presId="urn:microsoft.com/office/officeart/2008/layout/AlternatingPictureCircles"/>
    <dgm:cxn modelId="{8B068D0F-06DA-4F26-BF86-D5ED73ED5265}" type="presParOf" srcId="{04B4BF85-B073-4F0D-90B8-B05052A1C8B6}" destId="{CD27130B-FFCF-4E83-83D9-EB721D50A772}" srcOrd="2" destOrd="0" presId="urn:microsoft.com/office/officeart/2008/layout/AlternatingPictureCircles"/>
    <dgm:cxn modelId="{210EE17C-46F6-438A-857C-6EBFE4E37C5A}" type="presParOf" srcId="{04B4BF85-B073-4F0D-90B8-B05052A1C8B6}" destId="{B40F30EE-DE0D-4EE2-98E2-DB39C2834E8D}" srcOrd="3" destOrd="0" presId="urn:microsoft.com/office/officeart/2008/layout/AlternatingPictureCircle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ABF6C4-8225-4D5D-927C-F303C290B1F2}">
      <dsp:nvSpPr>
        <dsp:cNvPr id="0" name=""/>
        <dsp:cNvSpPr/>
      </dsp:nvSpPr>
      <dsp:spPr>
        <a:xfrm>
          <a:off x="3009913" y="533391"/>
          <a:ext cx="3086086" cy="3085951"/>
        </a:xfrm>
        <a:prstGeom prst="donut">
          <a:avLst>
            <a:gd name="adj" fmla="val 110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97C4DF-DB7B-4F50-830E-5D4587003BCA}">
      <dsp:nvSpPr>
        <dsp:cNvPr id="0" name=""/>
        <dsp:cNvSpPr/>
      </dsp:nvSpPr>
      <dsp:spPr>
        <a:xfrm>
          <a:off x="314" y="660527"/>
          <a:ext cx="3795587" cy="28698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  <a:ln w="285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27130B-FFCF-4E83-83D9-EB721D50A772}">
      <dsp:nvSpPr>
        <dsp:cNvPr id="0" name=""/>
        <dsp:cNvSpPr/>
      </dsp:nvSpPr>
      <dsp:spPr>
        <a:xfrm>
          <a:off x="3349111" y="891964"/>
          <a:ext cx="2407061" cy="2406956"/>
        </a:xfrm>
        <a:prstGeom prst="ellipse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Discussion?</a:t>
          </a:r>
          <a:endParaRPr lang="en-US" sz="2300" kern="1200" dirty="0"/>
        </a:p>
      </dsp:txBody>
      <dsp:txXfrm>
        <a:off x="3701617" y="1244455"/>
        <a:ext cx="1702049" cy="17019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PictureCircles">
  <dgm:title val=""/>
  <dgm:desc val=""/>
  <dgm:catLst>
    <dgm:cat type="picture" pri="17000"/>
    <dgm:cat type="pictureconvert" pri="1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3" destOrd="0"/>
      </dgm:cxnLst>
      <dgm:bg/>
      <dgm:whole/>
    </dgm:dataModel>
  </dgm:clrData>
  <dgm:layoutNode name="Name0">
    <dgm:varLst>
      <dgm:chMax/>
      <dgm:chPref/>
      <dgm:dir/>
    </dgm:varLst>
    <dgm:alg type="lin">
      <dgm:param type="linDir" val="fromT"/>
      <dgm:param type="fallback" val="2D"/>
      <dgm:param type="horzAlign" val="ctr"/>
      <dgm:param type="nodeVertAlign" val="t"/>
    </dgm:alg>
    <dgm:shape xmlns:r="http://schemas.openxmlformats.org/officeDocument/2006/relationships" r:blip="">
      <dgm:adjLst/>
    </dgm:shape>
    <dgm:choose name="Name1">
      <dgm:if name="Name2" axis="ch" ptType="node" func="cnt" op="gte" val="2">
        <dgm:constrLst>
          <dgm:constr type="primFontSz" for="des" ptType="node" op="equ" val="65"/>
          <dgm:constr type="w" for="ch" forName="composite" refType="h" refFor="ch" refForName="composite" fact="2.9499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if>
      <dgm:else name="Name3">
        <dgm:constrLst>
          <dgm:constr type="primFontSz" for="des" ptType="node" op="equ" val="65"/>
          <dgm:constr type="w" for="ch" forName="composite" refType="h" refFor="ch" refForName="composite" fact="1.9752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else>
    </dgm:choose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4">
          <dgm:if name="Name5" axis="precedSib" ptType="sibTrans" func="cnt" op="lte" val="0">
            <dgm:choose name="Name6">
              <dgm:if name="Name7" axis="followSib" ptType="sibTrans" func="cnt" op="lte" val="0">
                <dgm:choose name="Name8">
                  <dgm:if name="Name9" func="var" arg="dir" op="equ" val="norm">
                    <dgm:constrLst>
                      <dgm:constr type="l" for="ch" forName="Accent" refType="w" fact="0.4937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5494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if>
                  <dgm:else name="Name10">
                    <dgm:constrLst>
                      <dgm:constr type="l" for="ch" forName="Accent" refType="w" fact="0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0557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.3773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else>
                </dgm:choose>
              </dgm:if>
              <dgm:else name="Name11">
                <dgm:choose name="Name12">
                  <dgm:if name="Name13" func="var" arg="dir" op="equ" val="norm">
                    <dgm:choose name="Name14">
                      <dgm:if name="Name15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16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if>
                  <dgm:else name="Name17">
                    <dgm:choose name="Name18">
                      <dgm:if name="Name19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20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else>
                </dgm:choose>
              </dgm:else>
            </dgm:choose>
          </dgm:if>
          <dgm:else name="Name21">
            <dgm:choose name="Name22">
              <dgm:if name="Name23" func="var" arg="dir" op="equ" val="norm">
                <dgm:choose name="Name24">
                  <dgm:if name="Name25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26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if>
              <dgm:else name="Name27">
                <dgm:choose name="Name28">
                  <dgm:if name="Name29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30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else>
            </dgm:choose>
          </dgm:else>
        </dgm:choose>
        <dgm:layoutNode name="Accent" styleLbl="alignNode1">
          <dgm:varLst>
            <dgm:chMax val="0"/>
            <dgm:chPref val="0"/>
          </dgm:varLst>
          <dgm:alg type="sp"/>
          <dgm:shape xmlns:r="http://schemas.openxmlformats.org/officeDocument/2006/relationships" type="donut" r:blip="">
            <dgm:adjLst>
              <dgm:adj idx="1" val="0.1101"/>
            </dgm:adjLst>
          </dgm:shape>
          <dgm:presOf/>
        </dgm:layoutNode>
        <dgm:layoutNode name="Image" styleLbl="bgImgPlace1">
          <dgm:varLst>
            <dgm:chMax val="0"/>
            <dgm:chPref val="0"/>
            <dgm:bulletEnabled val="1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fgAccFollowNode1">
          <dgm:varLst>
            <dgm:chMax val="0"/>
            <dgm:chPref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Space">
          <dgm:varLst>
            <dgm:chMax val="0"/>
            <dgm:chPref val="0"/>
          </dgm:varLst>
          <dgm:alg type="sp"/>
          <dgm:shape xmlns:r="http://schemas.openxmlformats.org/officeDocument/2006/relationships" r:blip="">
            <dgm:adjLst/>
          </dgm:shape>
          <dgm:presOf/>
        </dgm:layoutNode>
      </dgm:layoutNode>
      <dgm:forEach name="Name31" axis="followSib" ptType="sibTrans" cnt="1">
        <dgm:layoutNode name="ConnectorComposite">
          <dgm:alg type="composite">
            <dgm:param type="ar" val=".4"/>
          </dgm:alg>
          <dgm:shape xmlns:r="http://schemas.openxmlformats.org/officeDocument/2006/relationships" r:blip="">
            <dgm:adjLst/>
          </dgm:shape>
          <dgm:constrLst>
            <dgm:constr type="l" for="ch" forName="TopSpacing" refType="w" fact="0"/>
            <dgm:constr type="t" for="ch" forName="TopSpacing" refType="h" fact="0"/>
            <dgm:constr type="h" for="ch" forName="TopSpacing" refType="h" fact="0.3"/>
            <dgm:constr type="w" for="ch" forName="TopSpacing" refType="w"/>
            <dgm:constr type="l" for="ch" forName="Connector" refType="w" fact="0"/>
            <dgm:constr type="t" for="ch" forName="Connector" refType="h" fact="0.3"/>
            <dgm:constr type="h" for="ch" forName="Connector" refType="h" fact="0.4"/>
            <dgm:constr type="w" for="ch" forName="Connector" refType="h" refFor="ch" refForName="Connector"/>
            <dgm:constr type="l" for="ch" forName="BottomSpacing" refType="w" fact="0"/>
            <dgm:constr type="t" for="ch" forName="BottomSpacing" refType="h" fact="0.7"/>
            <dgm:constr type="h" for="ch" forName="BottomSpacing" refType="h" fact="0.3"/>
            <dgm:constr type="w" for="ch" forName="BottomSpacing" refType="w"/>
          </dgm:constrLst>
          <dgm:layoutNode name="TopSpacing">
            <dgm:alg type="sp"/>
            <dgm:shape xmlns:r="http://schemas.openxmlformats.org/officeDocument/2006/relationships" r:blip="">
              <dgm:adjLst/>
            </dgm:shape>
          </dgm:layoutNode>
          <dgm:layoutNode name="Connector" styleLbl="alignNode1">
            <dgm:alg type="sp"/>
            <dgm:shape xmlns:r="http://schemas.openxmlformats.org/officeDocument/2006/relationships" type="flowChartConnector" r:blip="">
              <dgm:adjLst/>
            </dgm:shape>
            <dgm:presOf/>
          </dgm:layoutNode>
          <dgm:layoutNode name="BottomSpacing">
            <dgm:alg type="sp"/>
            <dgm:shape xmlns:r="http://schemas.openxmlformats.org/officeDocument/2006/relationships" r:blip="">
              <dgm:adjLst/>
            </dgm:shape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64669" cy="452437"/>
          </a:xfrm>
          <a:prstGeom prst="rect">
            <a:avLst/>
          </a:prstGeom>
        </p:spPr>
        <p:txBody>
          <a:bodyPr vert="horz" lIns="91394" tIns="45697" rIns="91394" bIns="45697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6008" y="0"/>
            <a:ext cx="3064669" cy="452437"/>
          </a:xfrm>
          <a:prstGeom prst="rect">
            <a:avLst/>
          </a:prstGeom>
        </p:spPr>
        <p:txBody>
          <a:bodyPr vert="horz" lIns="91394" tIns="45697" rIns="91394" bIns="45697" rtlCol="0"/>
          <a:lstStyle>
            <a:lvl1pPr algn="r">
              <a:defRPr sz="1200"/>
            </a:lvl1pPr>
          </a:lstStyle>
          <a:p>
            <a:fld id="{8569B522-8390-453B-A8F0-3C96BAC841F8}" type="datetimeFigureOut">
              <a:rPr lang="en-US" smtClean="0"/>
              <a:t>5/8/2015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4763" y="679450"/>
            <a:ext cx="4522787" cy="3392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94" tIns="45697" rIns="91394" bIns="4569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232" y="4298157"/>
            <a:ext cx="5657850" cy="4071937"/>
          </a:xfrm>
          <a:prstGeom prst="rect">
            <a:avLst/>
          </a:prstGeom>
        </p:spPr>
        <p:txBody>
          <a:bodyPr vert="horz" lIns="91394" tIns="45697" rIns="91394" bIns="4569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594742"/>
            <a:ext cx="3064669" cy="452437"/>
          </a:xfrm>
          <a:prstGeom prst="rect">
            <a:avLst/>
          </a:prstGeom>
        </p:spPr>
        <p:txBody>
          <a:bodyPr vert="horz" lIns="91394" tIns="45697" rIns="91394" bIns="45697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6008" y="8594742"/>
            <a:ext cx="3064669" cy="452437"/>
          </a:xfrm>
          <a:prstGeom prst="rect">
            <a:avLst/>
          </a:prstGeom>
        </p:spPr>
        <p:txBody>
          <a:bodyPr vert="horz" lIns="91394" tIns="45697" rIns="91394" bIns="45697" rtlCol="0" anchor="b"/>
          <a:lstStyle>
            <a:lvl1pPr algn="r">
              <a:defRPr sz="1200"/>
            </a:lvl1pPr>
          </a:lstStyle>
          <a:p>
            <a:fld id="{86E298D3-FAEC-4429-BBB2-6E24FE792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107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1600" dirty="0"/>
              <a:t>-- not too complex, but more to do than building a Ruby application </a:t>
            </a:r>
          </a:p>
          <a:p>
            <a:pPr>
              <a:spcBef>
                <a:spcPct val="0"/>
              </a:spcBef>
            </a:pPr>
            <a:r>
              <a:rPr lang="en-US" sz="1600" dirty="0"/>
              <a:t>-- Rails is a web application development platform</a:t>
            </a:r>
          </a:p>
          <a:p>
            <a:pPr>
              <a:spcBef>
                <a:spcPct val="0"/>
              </a:spcBef>
            </a:pPr>
            <a:r>
              <a:rPr lang="en-US" sz="1600" dirty="0"/>
              <a:t>-- tries to make programming web applications simpler by making many assumptions about what the developer needs to get done</a:t>
            </a:r>
          </a:p>
          <a:p>
            <a:pPr>
              <a:spcBef>
                <a:spcPct val="0"/>
              </a:spcBef>
            </a:pPr>
            <a:r>
              <a:rPr lang="en-US" sz="1600" dirty="0"/>
              <a:t>-- that can also drive you nuts! 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B8762F3-5896-4A19-9B9F-3164E0228679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105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time 25 minutes to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414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080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629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Rails.application.routes.draw</a:t>
            </a:r>
            <a:r>
              <a:rPr lang="en-US" baseline="0" dirty="0" smtClean="0"/>
              <a:t> tells Rails to build a route map of accepted routes.</a:t>
            </a:r>
          </a:p>
          <a:p>
            <a:r>
              <a:rPr lang="en-US" baseline="0" dirty="0" smtClean="0"/>
              <a:t>-- the get was added by Rails when we generated the ‘index’ page.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624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building a HTML form</a:t>
            </a:r>
          </a:p>
          <a:p>
            <a:r>
              <a:rPr lang="en-US" dirty="0" smtClean="0"/>
              <a:t>-- clicking the submit button will POST the contents of the form to ‘/translate/’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523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notice</a:t>
            </a:r>
            <a:r>
              <a:rPr lang="en-US" baseline="0" dirty="0" smtClean="0"/>
              <a:t> in the Routes map there is no </a:t>
            </a:r>
          </a:p>
          <a:p>
            <a:r>
              <a:rPr lang="en-US" baseline="0" dirty="0" smtClean="0"/>
              <a:t>---- POST /translate/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897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436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the code to</a:t>
            </a:r>
            <a:r>
              <a:rPr lang="en-US" baseline="0" dirty="0" smtClean="0"/>
              <a:t> process the GETs is already in the file </a:t>
            </a:r>
          </a:p>
          <a:p>
            <a:r>
              <a:rPr lang="en-US" baseline="0" dirty="0" smtClean="0"/>
              <a:t>-- </a:t>
            </a:r>
            <a:r>
              <a:rPr lang="en-US" baseline="0" dirty="0" err="1" smtClean="0"/>
              <a:t>def</a:t>
            </a:r>
            <a:r>
              <a:rPr lang="en-US" baseline="0" dirty="0" smtClean="0"/>
              <a:t> create intercepts POSTs</a:t>
            </a:r>
          </a:p>
          <a:p>
            <a:r>
              <a:rPr lang="en-US" baseline="0" dirty="0" smtClean="0"/>
              <a:t>---- render inline: returns the HTML in quotes as the web page, ok for testing.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559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~&gt; 1.0 asks</a:t>
            </a:r>
            <a:r>
              <a:rPr lang="en-US" baseline="0" dirty="0" smtClean="0"/>
              <a:t> to load version 1.0 or higher</a:t>
            </a:r>
          </a:p>
          <a:p>
            <a:r>
              <a:rPr lang="en-US" baseline="0" dirty="0" smtClean="0"/>
              <a:t>-- the most recent version should load </a:t>
            </a:r>
          </a:p>
          <a:p>
            <a:r>
              <a:rPr lang="en-US" baseline="0" dirty="0" smtClean="0"/>
              <a:t>-- bundler is a gem installed with Rails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553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grab the input</a:t>
            </a:r>
            <a:r>
              <a:rPr lang="en-US" baseline="0" dirty="0" smtClean="0"/>
              <a:t> file from the parameter list </a:t>
            </a:r>
          </a:p>
          <a:p>
            <a:r>
              <a:rPr lang="en-US" baseline="0" dirty="0" smtClean="0"/>
              <a:t>-- pass the file and other parameters to the mdTranslator gem </a:t>
            </a:r>
          </a:p>
          <a:p>
            <a:r>
              <a:rPr lang="en-US" baseline="0" dirty="0" smtClean="0"/>
              <a:t>-- accept the returned hash</a:t>
            </a:r>
          </a:p>
          <a:p>
            <a:r>
              <a:rPr lang="en-US" baseline="0" dirty="0" smtClean="0"/>
              <a:t>-- render the metadata output as XML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40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124199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0000"/>
            <a:ext cx="6400800" cy="14478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B92615-72DA-45AC-8024-56AB4791DE71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DBF5F9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211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F2DEE9-BC62-4D31-AAAC-71B6CE46EC2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89E21-DBD2-4F14-B284-C1487260EA5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1195A1-BE81-43A3-ADA5-D1A1FDBD31AC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635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D5223F-4B77-4C9A-A8A6-EA15653F517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066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720023-0F68-42AE-B1E7-D25A2D532FCB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B00048-5109-4302-BF20-CE513127FFD9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680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5F4801-B3CA-4814-9E85-66B22D957232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1996-6562-4A03-AC27-77C8C27CEDD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589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D9A885-77B2-4BA6-9D94-27B71642AC3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970A5-2CB5-472E-B98F-245DAE43400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866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1FCA3B-3E02-4123-84E5-4D5756B88CE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FD2FD-2ED7-44D4-AE07-6941F68196E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26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35EF7A-0307-4F06-8109-68619942282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9E8AF-57A2-4429-BF20-7D3A2A11978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841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2D8DED-44C5-4C25-8DCC-DE8B442F998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55F63-C98B-459B-B167-C4BDD785492F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347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804B51-FB1F-4D2A-963F-BFAF8BFFB91B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B5F9145C-E773-4F28-9F0B-B0248DC84D1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611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86200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1143D5-F939-40DE-A7E1-55EF8E2D377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F8BEA-F441-44F7-9EEA-788F1BE1547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3437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244C25-391E-4547-B1BB-56BBE9010BC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89E21-DBD2-4F14-B284-C1487260EA5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47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C8B191-0B96-4FC2-A149-2BC68DBF7C7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1996-6562-4A03-AC27-77C8C27CEDD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8D748D-AF6A-486D-AAB9-06DAD4FEEAA1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970A5-2CB5-472E-B98F-245DAE43400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FF56A6-FD4A-4D40-9F01-561B77AD5C1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FD2FD-2ED7-44D4-AE07-6941F68196E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DB3CDD-DB50-429A-B753-E4C36FDC503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9E8AF-57A2-4429-BF20-7D3A2A11978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1"/>
            <a:ext cx="4995863" cy="5137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E997D2-FD9C-458E-8FB9-89A254FF5EC3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55F63-C98B-459B-B167-C4BDD785492F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D82B1C-953D-454B-9E18-40CECE67E24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F9145C-E773-4F28-9F0B-B0248DC84D1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3886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F276A0-FCF5-49CA-9853-3AC88119E77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F8BEA-F441-44F7-9EEA-788F1BE1547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0"/>
            <a:ext cx="7086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AE4DD19-95FB-4280-9209-E7E1030A9938}" type="datetime1">
              <a:rPr lang="en-US" smtClean="0"/>
              <a:pPr/>
              <a:t>5/8/2015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 </a:t>
            </a:r>
            <a:fld id="{521E745E-8DCD-4372-A04E-1A39D68E21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rgbClr val="0070C0"/>
          </a:solidFill>
          <a:ln w="1270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254" y="28494"/>
            <a:ext cx="1232746" cy="1066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148" y="6308701"/>
            <a:ext cx="2219704" cy="466138"/>
          </a:xfrm>
          <a:prstGeom prst="rect">
            <a:avLst/>
          </a:prstGeom>
        </p:spPr>
      </p:pic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www.adiwg.org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4200" kern="1200">
          <a:solidFill>
            <a:srgbClr val="0070C0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4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DB0EAB-C82E-4E77-AF60-C7A8C450B9FD}" type="datetime1">
              <a:rPr lang="en-US" smtClean="0">
                <a:solidFill>
                  <a:srgbClr val="04617B">
                    <a:shade val="90000"/>
                  </a:srgb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55720A-3AE2-42BA-B29B-D988DF530A96}" type="slidenum">
              <a:rPr lang="en-US" smtClean="0">
                <a:solidFill>
                  <a:srgbClr val="04617B">
                    <a:shade val="90000"/>
                  </a:srgb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317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localhost:3000/translate/inde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2314136"/>
            <a:ext cx="7851648" cy="2257864"/>
          </a:xfrm>
        </p:spPr>
        <p:txBody>
          <a:bodyPr>
            <a:noAutofit/>
          </a:bodyPr>
          <a:lstStyle/>
          <a:p>
            <a:pPr fontAlgn="auto">
              <a:lnSpc>
                <a:spcPts val="5500"/>
              </a:lnSpc>
              <a:spcAft>
                <a:spcPts val="0"/>
              </a:spcAft>
              <a:defRPr/>
            </a:pPr>
            <a:r>
              <a:rPr lang="en-US" sz="6000" spc="-150" dirty="0" smtClean="0"/>
              <a:t>ISO Developer’s Toolkit</a:t>
            </a:r>
            <a:br>
              <a:rPr lang="en-US" sz="6000" spc="-150" dirty="0" smtClean="0"/>
            </a:br>
            <a:r>
              <a:rPr lang="en-US" sz="6000" spc="-150" dirty="0" smtClean="0"/>
              <a:t>- mdTranslator in Rails</a:t>
            </a:r>
            <a:r>
              <a:rPr lang="en-US" sz="6600" spc="-150" dirty="0" smtClean="0"/>
              <a:t/>
            </a:r>
            <a:br>
              <a:rPr lang="en-US" sz="6600" spc="-150" dirty="0" smtClean="0"/>
            </a:br>
            <a:r>
              <a:rPr lang="en-US" sz="3600" spc="-150" dirty="0" smtClean="0"/>
              <a:t> 2015 CDI Workshop</a:t>
            </a:r>
            <a:endParaRPr sz="4800" spc="-150" dirty="0"/>
          </a:p>
        </p:txBody>
      </p:sp>
      <p:sp>
        <p:nvSpPr>
          <p:cNvPr id="26626" name="Subtitle 4"/>
          <p:cNvSpPr>
            <a:spLocks noGrp="1"/>
          </p:cNvSpPr>
          <p:nvPr>
            <p:ph type="subTitle" idx="1"/>
          </p:nvPr>
        </p:nvSpPr>
        <p:spPr>
          <a:xfrm>
            <a:off x="533400" y="4800600"/>
            <a:ext cx="7854696" cy="1219200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 11, 2015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 Smith, USGS</a:t>
            </a: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1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14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mdTranslator on Rails 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11"/>
            </a:pPr>
            <a:r>
              <a:rPr lang="en-US" sz="1800" dirty="0"/>
              <a:t>Click ‘Submit’ and Rails shows a ‘Routing Error’.  We have not handled the HTTP POST in our routing or controller.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3581400" y="2362200"/>
            <a:ext cx="4724400" cy="36916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929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mdTranslator on Rails </a:t>
            </a: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12"/>
            </a:pPr>
            <a:r>
              <a:rPr lang="en-US" sz="1800" dirty="0"/>
              <a:t>Rails only generated code in the router and controller to process the HTTP GET verb.  Add </a:t>
            </a:r>
            <a:r>
              <a:rPr lang="en-US" sz="1800" dirty="0" smtClean="0"/>
              <a:t>a ‘resources</a:t>
            </a:r>
            <a:r>
              <a:rPr lang="en-US" sz="1800" dirty="0"/>
              <a:t>’ </a:t>
            </a:r>
            <a:r>
              <a:rPr lang="en-US" sz="1800" dirty="0" smtClean="0"/>
              <a:t>statement to </a:t>
            </a:r>
            <a:br>
              <a:rPr lang="en-US" sz="1800" dirty="0" smtClean="0"/>
            </a:br>
            <a:r>
              <a:rPr lang="en-US" sz="1800" i="1" dirty="0" smtClean="0"/>
              <a:t>…/</a:t>
            </a:r>
            <a:r>
              <a:rPr lang="en-US" sz="1800" i="1" dirty="0" err="1"/>
              <a:t>config</a:t>
            </a:r>
            <a:r>
              <a:rPr lang="en-US" sz="1800" i="1" dirty="0"/>
              <a:t>/</a:t>
            </a:r>
            <a:r>
              <a:rPr lang="en-US" sz="1800" i="1" dirty="0" err="1"/>
              <a:t>routes.rb</a:t>
            </a:r>
            <a:r>
              <a:rPr lang="en-US" sz="1800" i="1" dirty="0"/>
              <a:t>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to </a:t>
            </a:r>
            <a:r>
              <a:rPr lang="en-US" sz="1800" dirty="0"/>
              <a:t>have Rails automatically handle all HTTP verbs, including POST. </a:t>
            </a:r>
          </a:p>
          <a:p>
            <a:pPr marL="457200" indent="-457200">
              <a:buFont typeface="+mj-lt"/>
              <a:buAutoNum type="arabicPeriod" startAt="12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1600" y="2984337"/>
            <a:ext cx="6400800" cy="10542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100" dirty="0" err="1">
                <a:solidFill>
                  <a:srgbClr val="DA4939"/>
                </a:solidFill>
                <a:latin typeface="Lucida Console"/>
                <a:ea typeface="Calibri"/>
                <a:cs typeface="Courier New"/>
              </a:rPr>
              <a:t>Rails</a:t>
            </a:r>
            <a:r>
              <a:rPr lang="en-US" sz="1100" dirty="0" err="1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.application.routes.draw</a:t>
            </a:r>
            <a:r>
              <a:rPr lang="en-US" sz="11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 </a:t>
            </a:r>
            <a:r>
              <a:rPr lang="en-US" sz="11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do</a:t>
            </a:r>
            <a:br>
              <a:rPr lang="en-US" sz="11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</a:br>
            <a:r>
              <a:rPr lang="en-US" sz="11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    </a:t>
            </a:r>
            <a:r>
              <a:rPr lang="en-US" sz="1100" i="1" dirty="0">
                <a:solidFill>
                  <a:srgbClr val="FFC66D"/>
                </a:solidFill>
                <a:latin typeface="Lucida Console"/>
                <a:ea typeface="Calibri"/>
                <a:cs typeface="Courier New"/>
              </a:rPr>
              <a:t>get </a:t>
            </a:r>
            <a:r>
              <a:rPr lang="en-US" sz="11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'translate/index'</a:t>
            </a:r>
            <a:br>
              <a:rPr lang="en-US" sz="11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</a:br>
            <a:r>
              <a:rPr lang="en-US" sz="11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    </a:t>
            </a:r>
            <a:r>
              <a:rPr lang="en-US" sz="1100" i="1" dirty="0">
                <a:solidFill>
                  <a:srgbClr val="FFC66D"/>
                </a:solidFill>
                <a:latin typeface="Lucida Console"/>
                <a:ea typeface="Calibri"/>
                <a:cs typeface="Courier New"/>
              </a:rPr>
              <a:t>root </a:t>
            </a:r>
            <a:r>
              <a:rPr lang="en-US" sz="11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'</a:t>
            </a:r>
            <a:r>
              <a:rPr lang="en-US" sz="1100" dirty="0" err="1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translate#index</a:t>
            </a:r>
            <a:r>
              <a:rPr lang="en-US" sz="11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'</a:t>
            </a:r>
            <a:br>
              <a:rPr lang="en-US" sz="11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</a:br>
            <a:r>
              <a:rPr lang="en-US" sz="11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    </a:t>
            </a:r>
            <a:r>
              <a:rPr lang="en-US" sz="1100" i="1" dirty="0">
                <a:solidFill>
                  <a:srgbClr val="FFC66D"/>
                </a:solidFill>
                <a:latin typeface="Lucida Console"/>
                <a:ea typeface="Calibri"/>
                <a:cs typeface="Courier New"/>
              </a:rPr>
              <a:t>resources </a:t>
            </a:r>
            <a:r>
              <a:rPr lang="en-US" sz="1100" dirty="0">
                <a:solidFill>
                  <a:srgbClr val="6E9CBE"/>
                </a:solidFill>
                <a:latin typeface="Lucida Console"/>
                <a:ea typeface="Calibri"/>
                <a:cs typeface="Courier New"/>
              </a:rPr>
              <a:t>:translate</a:t>
            </a:r>
            <a:br>
              <a:rPr lang="en-US" sz="1100" dirty="0">
                <a:solidFill>
                  <a:srgbClr val="6E9CBE"/>
                </a:solidFill>
                <a:latin typeface="Lucida Console"/>
                <a:ea typeface="Calibri"/>
                <a:cs typeface="Courier New"/>
              </a:rPr>
            </a:b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234386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mdTranslator on Rails </a:t>
            </a:r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13"/>
            </a:pPr>
            <a:r>
              <a:rPr lang="en-US" sz="1800" dirty="0" smtClean="0"/>
              <a:t>Add </a:t>
            </a:r>
            <a:r>
              <a:rPr lang="en-US" sz="1800" dirty="0"/>
              <a:t>code in the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i="1" dirty="0" smtClean="0"/>
              <a:t>…/</a:t>
            </a:r>
            <a:r>
              <a:rPr lang="en-US" sz="1800" i="1" dirty="0"/>
              <a:t>app/controllers/</a:t>
            </a:r>
            <a:r>
              <a:rPr lang="en-US" sz="1800" i="1" dirty="0" err="1"/>
              <a:t>translate_controller.rb</a:t>
            </a:r>
            <a:r>
              <a:rPr lang="en-US" sz="1800" i="1" dirty="0"/>
              <a:t>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file intercept </a:t>
            </a:r>
            <a:r>
              <a:rPr lang="en-US" sz="1800" dirty="0"/>
              <a:t>and process the HTTP POST request.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1600" y="2764976"/>
            <a:ext cx="6400800" cy="24166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1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class </a:t>
            </a:r>
            <a:r>
              <a:rPr lang="en-US" sz="1100" i="1" dirty="0" err="1">
                <a:solidFill>
                  <a:srgbClr val="9876AA"/>
                </a:solidFill>
                <a:latin typeface="Lucida Console"/>
                <a:ea typeface="Calibri"/>
                <a:cs typeface="Courier New"/>
              </a:rPr>
              <a:t>TranslateController</a:t>
            </a:r>
            <a:r>
              <a:rPr lang="en-US" sz="1100" i="1" dirty="0">
                <a:solidFill>
                  <a:srgbClr val="9876AA"/>
                </a:solidFill>
                <a:latin typeface="Lucida Console"/>
                <a:ea typeface="Calibri"/>
                <a:cs typeface="Courier New"/>
              </a:rPr>
              <a:t> </a:t>
            </a:r>
            <a:r>
              <a:rPr lang="en-US" sz="11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&lt; </a:t>
            </a:r>
            <a:r>
              <a:rPr lang="en-US" sz="1100" dirty="0" err="1">
                <a:solidFill>
                  <a:srgbClr val="DA4939"/>
                </a:solidFill>
                <a:latin typeface="Lucida Console"/>
                <a:ea typeface="Calibri"/>
                <a:cs typeface="Courier New"/>
              </a:rPr>
              <a:t>ApplicationController</a:t>
            </a:r>
            <a:r>
              <a:rPr lang="en-US" sz="1100" dirty="0">
                <a:solidFill>
                  <a:srgbClr val="DA4939"/>
                </a:solidFill>
                <a:latin typeface="Lucida Console"/>
                <a:ea typeface="Calibri"/>
                <a:cs typeface="Courier New"/>
              </a:rPr>
              <a:t/>
            </a:r>
            <a:br>
              <a:rPr lang="en-US" sz="1100" dirty="0">
                <a:solidFill>
                  <a:srgbClr val="DA4939"/>
                </a:solidFill>
                <a:latin typeface="Lucida Console"/>
                <a:ea typeface="Calibri"/>
                <a:cs typeface="Courier New"/>
              </a:rPr>
            </a:br>
            <a:r>
              <a:rPr lang="en-US" sz="1100" dirty="0">
                <a:solidFill>
                  <a:srgbClr val="DA4939"/>
                </a:solidFill>
                <a:latin typeface="Lucida Console"/>
                <a:ea typeface="Calibri"/>
                <a:cs typeface="Courier New"/>
              </a:rPr>
              <a:t/>
            </a:r>
            <a:br>
              <a:rPr lang="en-US" sz="1100" dirty="0">
                <a:solidFill>
                  <a:srgbClr val="DA4939"/>
                </a:solidFill>
                <a:latin typeface="Lucida Console"/>
                <a:ea typeface="Calibri"/>
                <a:cs typeface="Courier New"/>
              </a:rPr>
            </a:br>
            <a:r>
              <a:rPr lang="en-US" sz="1100" dirty="0">
                <a:solidFill>
                  <a:srgbClr val="DA4939"/>
                </a:solidFill>
                <a:latin typeface="Lucida Console"/>
                <a:ea typeface="Calibri"/>
                <a:cs typeface="Courier New"/>
              </a:rPr>
              <a:t>    </a:t>
            </a:r>
            <a:r>
              <a:rPr lang="en-US" sz="11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  <a:t># process GETs</a:t>
            </a:r>
            <a:br>
              <a:rPr lang="en-US" sz="11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</a:br>
            <a:r>
              <a:rPr lang="en-US" sz="11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  <a:t>    </a:t>
            </a:r>
            <a:r>
              <a:rPr lang="en-US" sz="1100" dirty="0" err="1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def</a:t>
            </a:r>
            <a:r>
              <a:rPr lang="en-US" sz="11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 </a:t>
            </a:r>
            <a:r>
              <a:rPr lang="en-US" sz="1100" dirty="0">
                <a:solidFill>
                  <a:srgbClr val="FFC66D"/>
                </a:solidFill>
                <a:latin typeface="Lucida Console"/>
                <a:ea typeface="Calibri"/>
                <a:cs typeface="Courier New"/>
              </a:rPr>
              <a:t>index</a:t>
            </a:r>
            <a:br>
              <a:rPr lang="en-US" sz="1100" dirty="0">
                <a:solidFill>
                  <a:srgbClr val="FFC66D"/>
                </a:solidFill>
                <a:latin typeface="Lucida Console"/>
                <a:ea typeface="Calibri"/>
                <a:cs typeface="Courier New"/>
              </a:rPr>
            </a:br>
            <a:r>
              <a:rPr lang="en-US" sz="1100" dirty="0">
                <a:solidFill>
                  <a:srgbClr val="FFC66D"/>
                </a:solidFill>
                <a:latin typeface="Lucida Console"/>
                <a:ea typeface="Calibri"/>
                <a:cs typeface="Courier New"/>
              </a:rPr>
              <a:t>    </a:t>
            </a:r>
            <a:r>
              <a:rPr lang="en-US" sz="11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end</a:t>
            </a:r>
            <a:br>
              <a:rPr lang="en-US" sz="11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</a:br>
            <a:r>
              <a:rPr lang="en-US" sz="11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/>
            </a:r>
            <a:br>
              <a:rPr lang="en-US" sz="11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</a:br>
            <a:r>
              <a:rPr lang="en-US" sz="11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    </a:t>
            </a:r>
            <a:r>
              <a:rPr lang="en-US" sz="11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  <a:t># process POSTs</a:t>
            </a:r>
            <a:br>
              <a:rPr lang="en-US" sz="11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</a:br>
            <a:r>
              <a:rPr lang="en-US" sz="11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  <a:t>    </a:t>
            </a:r>
            <a:r>
              <a:rPr lang="en-US" sz="1100" dirty="0" err="1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def</a:t>
            </a:r>
            <a:r>
              <a:rPr lang="en-US" sz="11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 </a:t>
            </a:r>
            <a:r>
              <a:rPr lang="en-US" sz="1100" dirty="0">
                <a:solidFill>
                  <a:srgbClr val="FFC66D"/>
                </a:solidFill>
                <a:latin typeface="Lucida Console"/>
                <a:ea typeface="Calibri"/>
                <a:cs typeface="Courier New"/>
              </a:rPr>
              <a:t>create</a:t>
            </a:r>
            <a:br>
              <a:rPr lang="en-US" sz="1100" dirty="0">
                <a:solidFill>
                  <a:srgbClr val="FFC66D"/>
                </a:solidFill>
                <a:latin typeface="Lucida Console"/>
                <a:ea typeface="Calibri"/>
                <a:cs typeface="Courier New"/>
              </a:rPr>
            </a:br>
            <a:r>
              <a:rPr lang="en-US" sz="1100" dirty="0">
                <a:solidFill>
                  <a:srgbClr val="FFC66D"/>
                </a:solidFill>
                <a:latin typeface="Lucida Console"/>
                <a:ea typeface="Calibri"/>
                <a:cs typeface="Courier New"/>
              </a:rPr>
              <a:t>        </a:t>
            </a:r>
            <a:r>
              <a:rPr lang="en-US" sz="1100" dirty="0">
                <a:solidFill>
                  <a:srgbClr val="DA4939"/>
                </a:solidFill>
                <a:latin typeface="Lucida Console"/>
                <a:ea typeface="Calibri"/>
                <a:cs typeface="Courier New"/>
              </a:rPr>
              <a:t>render </a:t>
            </a:r>
            <a:r>
              <a:rPr lang="en-US" sz="1100" dirty="0">
                <a:solidFill>
                  <a:srgbClr val="6E9CBE"/>
                </a:solidFill>
                <a:latin typeface="Lucida Console"/>
                <a:ea typeface="Calibri"/>
                <a:cs typeface="Courier New"/>
              </a:rPr>
              <a:t>inline</a:t>
            </a:r>
            <a:r>
              <a:rPr lang="en-US" sz="11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: </a:t>
            </a:r>
            <a:r>
              <a:rPr lang="en-US" sz="11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'&lt;h2&gt;This is the HTTP POST&lt;/h2&gt;'</a:t>
            </a:r>
            <a:br>
              <a:rPr lang="en-US" sz="11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</a:br>
            <a:r>
              <a:rPr lang="en-US" sz="11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    </a:t>
            </a:r>
            <a:r>
              <a:rPr lang="en-US" sz="11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end</a:t>
            </a:r>
            <a:br>
              <a:rPr lang="en-US" sz="11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</a:br>
            <a:r>
              <a:rPr lang="en-US" sz="11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/>
            </a:r>
            <a:br>
              <a:rPr lang="en-US" sz="11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</a:br>
            <a:r>
              <a:rPr lang="en-US" sz="1100" dirty="0" err="1" smtClean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end</a:t>
            </a:r>
            <a:endParaRPr lang="en-US" sz="1100" dirty="0"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504710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mdTranslator on Rails </a:t>
            </a: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14"/>
            </a:pPr>
            <a:r>
              <a:rPr lang="en-US" sz="1800" dirty="0"/>
              <a:t>Now the HTTP POST is properly </a:t>
            </a:r>
            <a:r>
              <a:rPr lang="en-US" sz="1800" dirty="0" smtClean="0"/>
              <a:t>intercepted.  When </a:t>
            </a:r>
            <a:r>
              <a:rPr lang="en-US" sz="1800" dirty="0"/>
              <a:t>the ‘Submit’ button is </a:t>
            </a:r>
            <a:r>
              <a:rPr lang="en-US" sz="1800" dirty="0" smtClean="0"/>
              <a:t>pressed we see...  </a:t>
            </a:r>
            <a:endParaRPr lang="en-US" sz="1800" dirty="0"/>
          </a:p>
          <a:p>
            <a:pPr marL="457200" indent="-457200">
              <a:buFont typeface="+mj-lt"/>
              <a:buAutoNum type="arabicPeriod" startAt="14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2"/>
          <a:srcRect b="54725"/>
          <a:stretch/>
        </p:blipFill>
        <p:spPr>
          <a:xfrm>
            <a:off x="2057400" y="2819400"/>
            <a:ext cx="5943600" cy="21027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729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mdTranslator on Rails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15"/>
            </a:pPr>
            <a:r>
              <a:rPr lang="en-US" sz="1800" dirty="0"/>
              <a:t>With the basic structure of the website </a:t>
            </a:r>
            <a:r>
              <a:rPr lang="en-US" sz="1800" dirty="0" smtClean="0"/>
              <a:t>complete connect </a:t>
            </a:r>
            <a:r>
              <a:rPr lang="en-US" sz="1800" dirty="0"/>
              <a:t>the mdTranslator gem to the website.  </a:t>
            </a:r>
            <a:r>
              <a:rPr lang="en-US" sz="1800" dirty="0" smtClean="0"/>
              <a:t>Add the adiwg-mdtranslator gem </a:t>
            </a:r>
            <a:r>
              <a:rPr lang="en-US" sz="1800" dirty="0"/>
              <a:t>request to the </a:t>
            </a:r>
            <a:r>
              <a:rPr lang="en-US" sz="1800" dirty="0" smtClean="0"/>
              <a:t>.../</a:t>
            </a:r>
            <a:r>
              <a:rPr lang="en-US" sz="1800" dirty="0" err="1" smtClean="0"/>
              <a:t>Gemfile</a:t>
            </a:r>
            <a:r>
              <a:rPr lang="en-US" sz="1800" dirty="0" smtClean="0"/>
              <a:t>.  </a:t>
            </a:r>
            <a:endParaRPr lang="en-US" sz="1800" dirty="0"/>
          </a:p>
          <a:p>
            <a:pPr>
              <a:buFont typeface="+mj-lt"/>
              <a:buAutoNum type="arabicPeriod" startAt="15"/>
            </a:pPr>
            <a:endParaRPr lang="en-US" sz="1800" dirty="0" smtClean="0"/>
          </a:p>
          <a:p>
            <a:pPr>
              <a:buFont typeface="+mj-lt"/>
              <a:buAutoNum type="arabicPeriod" startAt="15"/>
            </a:pPr>
            <a:endParaRPr lang="en-US" sz="1800" dirty="0"/>
          </a:p>
          <a:p>
            <a:pPr>
              <a:buFont typeface="+mj-lt"/>
              <a:buAutoNum type="arabicPeriod" startAt="15"/>
            </a:pPr>
            <a:endParaRPr lang="en-US" sz="1800" dirty="0"/>
          </a:p>
          <a:p>
            <a:pPr marL="457200" lvl="0" indent="-449263">
              <a:buFont typeface="+mj-lt"/>
              <a:buAutoNum type="arabicPeriod" startAt="16"/>
            </a:pPr>
            <a:r>
              <a:rPr lang="en-US" sz="1800" dirty="0" smtClean="0"/>
              <a:t>Update </a:t>
            </a:r>
            <a:r>
              <a:rPr lang="en-US" sz="1800" dirty="0"/>
              <a:t>the website’s gems.  From the command line type: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&gt; bundle </a:t>
            </a:r>
            <a:r>
              <a:rPr lang="en-US" sz="1800" dirty="0"/>
              <a:t>update.  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The </a:t>
            </a:r>
            <a:r>
              <a:rPr lang="en-US" sz="1800" dirty="0"/>
              <a:t>adiwg-mdtranslator gem and all its dependencies will be loaded to your Rails website.  </a:t>
            </a:r>
          </a:p>
          <a:p>
            <a:pPr marL="457200" lvl="0" indent="-457200">
              <a:buFont typeface="+mj-lt"/>
              <a:buAutoNum type="arabicPeriod" startAt="16"/>
            </a:pPr>
            <a:r>
              <a:rPr lang="en-US" sz="1800" dirty="0" smtClean="0"/>
              <a:t>Remember to restart </a:t>
            </a:r>
            <a:r>
              <a:rPr lang="en-US" sz="1800" dirty="0"/>
              <a:t>the Rails server after adding new gems. </a:t>
            </a:r>
          </a:p>
          <a:p>
            <a:pPr>
              <a:buFont typeface="+mj-lt"/>
              <a:buAutoNum type="arabicPeriod" startAt="16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1600" y="2667000"/>
            <a:ext cx="6400800" cy="4699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1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  <a:t># Alaska Data Integration working group metadata translator</a:t>
            </a:r>
            <a:br>
              <a:rPr lang="en-US" sz="11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</a:br>
            <a:r>
              <a:rPr lang="en-US" sz="1100" dirty="0">
                <a:solidFill>
                  <a:srgbClr val="DA4939"/>
                </a:solidFill>
                <a:latin typeface="Lucida Console"/>
                <a:ea typeface="Calibri"/>
                <a:cs typeface="Courier New"/>
              </a:rPr>
              <a:t>gem </a:t>
            </a:r>
            <a:r>
              <a:rPr lang="en-US" sz="11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'adiwg-mdtranslator'</a:t>
            </a:r>
            <a:r>
              <a:rPr lang="en-US" sz="1100" dirty="0">
                <a:solidFill>
                  <a:srgbClr val="CC7832"/>
                </a:solidFill>
                <a:latin typeface="Lucida Console"/>
                <a:ea typeface="Calibri"/>
                <a:cs typeface="Courier New"/>
              </a:rPr>
              <a:t>, </a:t>
            </a:r>
            <a:r>
              <a:rPr lang="en-US" sz="11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'~&gt; 1.0</a:t>
            </a:r>
            <a:r>
              <a:rPr lang="en-US" sz="1100" dirty="0" smtClean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'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8984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mdTranslator on Rails </a:t>
            </a:r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18"/>
            </a:pPr>
            <a:r>
              <a:rPr lang="en-US" sz="1800" dirty="0"/>
              <a:t>Now we need to write a simple script to process the HTTP POST.  </a:t>
            </a:r>
            <a:r>
              <a:rPr lang="en-US" sz="1800" dirty="0" smtClean="0"/>
              <a:t>In the ../app/controllers/</a:t>
            </a:r>
            <a:r>
              <a:rPr lang="en-US" sz="1800" dirty="0" err="1" smtClean="0"/>
              <a:t>translate_controller.rb</a:t>
            </a:r>
            <a:r>
              <a:rPr lang="en-US" sz="1800" dirty="0" smtClean="0"/>
              <a:t> </a:t>
            </a:r>
            <a:br>
              <a:rPr lang="en-US" sz="1800" dirty="0" smtClean="0"/>
            </a:br>
            <a:r>
              <a:rPr lang="en-US" sz="1800" dirty="0" smtClean="0"/>
              <a:t>file replace </a:t>
            </a:r>
            <a:r>
              <a:rPr lang="en-US" sz="1800" dirty="0"/>
              <a:t>the ‘render inline:’ statement we </a:t>
            </a:r>
            <a:r>
              <a:rPr lang="en-US" sz="1800" dirty="0" smtClean="0"/>
              <a:t>entered to </a:t>
            </a:r>
            <a:r>
              <a:rPr lang="en-US" sz="1800" dirty="0"/>
              <a:t>test the connection and routing with something like this…</a:t>
            </a:r>
          </a:p>
          <a:p>
            <a:pPr marL="457200" indent="-457200">
              <a:buFont typeface="+mj-lt"/>
              <a:buAutoNum type="arabicPeriod" startAt="18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1600" y="3020168"/>
            <a:ext cx="6400800" cy="25592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0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  <a:t># process POSTs</a:t>
            </a:r>
            <a:br>
              <a:rPr lang="en-US" sz="10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 err="1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def</a:t>
            </a:r>
            <a:r>
              <a:rPr lang="en-US" sz="10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 </a:t>
            </a:r>
            <a:r>
              <a:rPr lang="en-US" sz="1000" dirty="0">
                <a:solidFill>
                  <a:srgbClr val="FFC66D"/>
                </a:solidFill>
                <a:latin typeface="Lucida Console"/>
                <a:ea typeface="Calibri"/>
                <a:cs typeface="Courier New"/>
              </a:rPr>
              <a:t>create</a:t>
            </a:r>
            <a:br>
              <a:rPr lang="en-US" sz="1000" dirty="0">
                <a:solidFill>
                  <a:srgbClr val="FFC66D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>
                <a:solidFill>
                  <a:srgbClr val="FFC66D"/>
                </a:solidFill>
                <a:latin typeface="Lucida Console"/>
                <a:ea typeface="Calibri"/>
                <a:cs typeface="Courier New"/>
              </a:rPr>
              <a:t/>
            </a:r>
            <a:br>
              <a:rPr lang="en-US" sz="1000" dirty="0">
                <a:solidFill>
                  <a:srgbClr val="FFC66D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>
                <a:solidFill>
                  <a:srgbClr val="FFC66D"/>
                </a:solidFill>
                <a:latin typeface="Lucida Console"/>
                <a:ea typeface="Calibri"/>
                <a:cs typeface="Courier New"/>
              </a:rPr>
              <a:t>    </a:t>
            </a:r>
            <a:r>
              <a:rPr lang="en-US" sz="10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  <a:t># load file and parameter from POST</a:t>
            </a:r>
            <a:br>
              <a:rPr lang="en-US" sz="10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  <a:t>    </a:t>
            </a:r>
            <a:r>
              <a:rPr lang="en-US" sz="1000" b="1" dirty="0" err="1">
                <a:solidFill>
                  <a:srgbClr val="0096DF"/>
                </a:solidFill>
                <a:latin typeface="Lucida Console"/>
                <a:ea typeface="Calibri"/>
                <a:cs typeface="Courier New"/>
              </a:rPr>
              <a:t>fileObj</a:t>
            </a:r>
            <a:r>
              <a:rPr lang="en-US" sz="1000" b="1" dirty="0">
                <a:solidFill>
                  <a:srgbClr val="0096DF"/>
                </a:solidFill>
                <a:latin typeface="Lucida Console"/>
                <a:ea typeface="Calibri"/>
                <a:cs typeface="Courier New"/>
              </a:rPr>
              <a:t> </a:t>
            </a:r>
            <a:r>
              <a:rPr lang="en-US" sz="10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= </a:t>
            </a:r>
            <a:r>
              <a:rPr lang="en-US" sz="1000" dirty="0" err="1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params</a:t>
            </a: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[</a:t>
            </a:r>
            <a:r>
              <a:rPr lang="en-US" sz="1000" dirty="0">
                <a:solidFill>
                  <a:srgbClr val="6E9CBE"/>
                </a:solidFill>
                <a:latin typeface="Lucida Console"/>
                <a:ea typeface="Calibri"/>
                <a:cs typeface="Courier New"/>
              </a:rPr>
              <a:t>:file</a:t>
            </a: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]</a:t>
            </a:r>
            <a:b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/>
            </a:r>
            <a:b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    </a:t>
            </a:r>
            <a:r>
              <a:rPr lang="en-US" sz="10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  <a:t># call the ADIwg metadata translator</a:t>
            </a:r>
            <a:br>
              <a:rPr lang="en-US" sz="10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  <a:t>    </a:t>
            </a:r>
            <a:r>
              <a:rPr lang="en-US" sz="1000" dirty="0">
                <a:solidFill>
                  <a:srgbClr val="D0D0FF"/>
                </a:solidFill>
                <a:latin typeface="Lucida Console"/>
                <a:ea typeface="Calibri"/>
                <a:cs typeface="Courier New"/>
              </a:rPr>
              <a:t>@</a:t>
            </a:r>
            <a:r>
              <a:rPr lang="en-US" sz="1000" dirty="0" err="1">
                <a:solidFill>
                  <a:srgbClr val="D0D0FF"/>
                </a:solidFill>
                <a:latin typeface="Lucida Console"/>
                <a:ea typeface="Calibri"/>
                <a:cs typeface="Courier New"/>
              </a:rPr>
              <a:t>mdReturn</a:t>
            </a:r>
            <a:r>
              <a:rPr lang="en-US" sz="1000" dirty="0">
                <a:solidFill>
                  <a:srgbClr val="D0D0FF"/>
                </a:solidFill>
                <a:latin typeface="Lucida Console"/>
                <a:ea typeface="Calibri"/>
                <a:cs typeface="Courier New"/>
              </a:rPr>
              <a:t> </a:t>
            </a:r>
            <a:r>
              <a:rPr lang="en-US" sz="10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= </a:t>
            </a:r>
            <a:r>
              <a:rPr lang="en-US" sz="1000" dirty="0">
                <a:solidFill>
                  <a:srgbClr val="DA4939"/>
                </a:solidFill>
                <a:latin typeface="Lucida Console"/>
                <a:ea typeface="Calibri"/>
                <a:cs typeface="Courier New"/>
              </a:rPr>
              <a:t>ADIWG</a:t>
            </a: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::</a:t>
            </a:r>
            <a:r>
              <a:rPr lang="en-US" sz="1000" dirty="0" err="1">
                <a:solidFill>
                  <a:srgbClr val="DA4939"/>
                </a:solidFill>
                <a:latin typeface="Lucida Console"/>
                <a:ea typeface="Calibri"/>
                <a:cs typeface="Courier New"/>
              </a:rPr>
              <a:t>Mdtranslator</a:t>
            </a:r>
            <a:r>
              <a:rPr lang="en-US" sz="1000" dirty="0" err="1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.</a:t>
            </a:r>
            <a:r>
              <a:rPr lang="en-US" sz="1000" dirty="0" err="1">
                <a:solidFill>
                  <a:srgbClr val="DA4939"/>
                </a:solidFill>
                <a:latin typeface="Lucida Console"/>
                <a:ea typeface="Calibri"/>
                <a:cs typeface="Courier New"/>
              </a:rPr>
              <a:t>translate</a:t>
            </a: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(</a:t>
            </a:r>
            <a:b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        </a:t>
            </a:r>
            <a:r>
              <a:rPr lang="en-US" sz="1000" dirty="0">
                <a:solidFill>
                  <a:srgbClr val="6E9CBE"/>
                </a:solidFill>
                <a:latin typeface="Lucida Console"/>
                <a:ea typeface="Calibri"/>
                <a:cs typeface="Courier New"/>
              </a:rPr>
              <a:t>file</a:t>
            </a: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: </a:t>
            </a:r>
            <a:r>
              <a:rPr lang="en-US" sz="1000" b="1" dirty="0" err="1">
                <a:solidFill>
                  <a:srgbClr val="0096DF"/>
                </a:solidFill>
                <a:latin typeface="Lucida Console"/>
                <a:ea typeface="Calibri"/>
                <a:cs typeface="Courier New"/>
              </a:rPr>
              <a:t>fileObj</a:t>
            </a:r>
            <a:r>
              <a:rPr lang="en-US" sz="1000" dirty="0">
                <a:solidFill>
                  <a:srgbClr val="CC7832"/>
                </a:solidFill>
                <a:latin typeface="Lucida Console"/>
                <a:ea typeface="Calibri"/>
                <a:cs typeface="Courier New"/>
              </a:rPr>
              <a:t>, </a:t>
            </a:r>
            <a:r>
              <a:rPr lang="en-US" sz="1000" dirty="0">
                <a:solidFill>
                  <a:srgbClr val="6E9CBE"/>
                </a:solidFill>
                <a:latin typeface="Lucida Console"/>
                <a:ea typeface="Calibri"/>
                <a:cs typeface="Courier New"/>
              </a:rPr>
              <a:t>reader</a:t>
            </a: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: </a:t>
            </a:r>
            <a:r>
              <a:rPr lang="en-US" sz="10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'mdJson'</a:t>
            </a:r>
            <a:r>
              <a:rPr lang="en-US" sz="1000" dirty="0">
                <a:solidFill>
                  <a:srgbClr val="CC7832"/>
                </a:solidFill>
                <a:latin typeface="Lucida Console"/>
                <a:ea typeface="Calibri"/>
                <a:cs typeface="Courier New"/>
              </a:rPr>
              <a:t>, </a:t>
            </a:r>
            <a:r>
              <a:rPr lang="en-US" sz="1000" dirty="0">
                <a:solidFill>
                  <a:srgbClr val="6E9CBE"/>
                </a:solidFill>
                <a:latin typeface="Lucida Console"/>
                <a:ea typeface="Calibri"/>
                <a:cs typeface="Courier New"/>
              </a:rPr>
              <a:t>validate</a:t>
            </a: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: </a:t>
            </a:r>
            <a:r>
              <a:rPr lang="en-US" sz="10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'normal'</a:t>
            </a:r>
            <a:r>
              <a:rPr lang="en-US" sz="1000" dirty="0">
                <a:solidFill>
                  <a:srgbClr val="CC7832"/>
                </a:solidFill>
                <a:latin typeface="Lucida Console"/>
                <a:ea typeface="Calibri"/>
                <a:cs typeface="Courier New"/>
              </a:rPr>
              <a:t>,</a:t>
            </a:r>
            <a:br>
              <a:rPr lang="en-US" sz="1000" dirty="0">
                <a:solidFill>
                  <a:srgbClr val="CC7832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>
                <a:solidFill>
                  <a:srgbClr val="CC7832"/>
                </a:solidFill>
                <a:latin typeface="Lucida Console"/>
                <a:ea typeface="Calibri"/>
                <a:cs typeface="Courier New"/>
              </a:rPr>
              <a:t>        </a:t>
            </a:r>
            <a:r>
              <a:rPr lang="en-US" sz="1000" dirty="0">
                <a:solidFill>
                  <a:srgbClr val="6E9CBE"/>
                </a:solidFill>
                <a:latin typeface="Lucida Console"/>
                <a:ea typeface="Calibri"/>
                <a:cs typeface="Courier New"/>
              </a:rPr>
              <a:t>writer</a:t>
            </a: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: </a:t>
            </a:r>
            <a:r>
              <a:rPr lang="en-US" sz="10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'iso19115_2'</a:t>
            </a:r>
            <a:r>
              <a:rPr lang="en-US" sz="1000" dirty="0">
                <a:solidFill>
                  <a:srgbClr val="CC7832"/>
                </a:solidFill>
                <a:latin typeface="Lucida Console"/>
                <a:ea typeface="Calibri"/>
                <a:cs typeface="Courier New"/>
              </a:rPr>
              <a:t>, </a:t>
            </a:r>
            <a:r>
              <a:rPr lang="en-US" sz="1000" dirty="0" err="1">
                <a:solidFill>
                  <a:srgbClr val="6E9CBE"/>
                </a:solidFill>
                <a:latin typeface="Lucida Console"/>
                <a:ea typeface="Calibri"/>
                <a:cs typeface="Courier New"/>
              </a:rPr>
              <a:t>showAllTags</a:t>
            </a: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: </a:t>
            </a:r>
            <a:r>
              <a:rPr lang="en-US" sz="10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false</a:t>
            </a: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)</a:t>
            </a:r>
            <a:b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/>
            </a:r>
            <a:b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    </a:t>
            </a:r>
            <a:r>
              <a:rPr lang="en-US" sz="1000" dirty="0">
                <a:solidFill>
                  <a:srgbClr val="DA4939"/>
                </a:solidFill>
                <a:latin typeface="Lucida Console"/>
                <a:ea typeface="Calibri"/>
                <a:cs typeface="Courier New"/>
              </a:rPr>
              <a:t>render </a:t>
            </a:r>
            <a:r>
              <a:rPr lang="en-US" sz="1000" dirty="0">
                <a:solidFill>
                  <a:srgbClr val="6E9CBE"/>
                </a:solidFill>
                <a:latin typeface="Lucida Console"/>
                <a:ea typeface="Calibri"/>
                <a:cs typeface="Courier New"/>
              </a:rPr>
              <a:t>xml</a:t>
            </a: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: </a:t>
            </a:r>
            <a:r>
              <a:rPr lang="en-US" sz="1000" dirty="0">
                <a:solidFill>
                  <a:srgbClr val="D0D0FF"/>
                </a:solidFill>
                <a:latin typeface="Lucida Console"/>
                <a:ea typeface="Calibri"/>
                <a:cs typeface="Courier New"/>
              </a:rPr>
              <a:t>@</a:t>
            </a:r>
            <a:r>
              <a:rPr lang="en-US" sz="1000" dirty="0" err="1">
                <a:solidFill>
                  <a:srgbClr val="D0D0FF"/>
                </a:solidFill>
                <a:latin typeface="Lucida Console"/>
                <a:ea typeface="Calibri"/>
                <a:cs typeface="Courier New"/>
              </a:rPr>
              <a:t>mdReturn</a:t>
            </a: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[</a:t>
            </a:r>
            <a:r>
              <a:rPr lang="en-US" sz="1000" dirty="0">
                <a:solidFill>
                  <a:srgbClr val="6E9CBE"/>
                </a:solidFill>
                <a:latin typeface="Lucida Console"/>
                <a:ea typeface="Calibri"/>
                <a:cs typeface="Courier New"/>
              </a:rPr>
              <a:t>:</a:t>
            </a:r>
            <a:r>
              <a:rPr lang="en-US" sz="1000" dirty="0" err="1">
                <a:solidFill>
                  <a:srgbClr val="6E9CBE"/>
                </a:solidFill>
                <a:latin typeface="Lucida Console"/>
                <a:ea typeface="Calibri"/>
                <a:cs typeface="Courier New"/>
              </a:rPr>
              <a:t>writerOutput</a:t>
            </a: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]</a:t>
            </a:r>
            <a:b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/>
            </a:r>
            <a:b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 smtClean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end</a:t>
            </a:r>
            <a:endParaRPr lang="en-US" sz="1000" dirty="0"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6220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mdTranslator on Rails </a:t>
            </a:r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2819400" cy="3886200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18"/>
            </a:pPr>
            <a:r>
              <a:rPr lang="en-US" sz="1800" dirty="0"/>
              <a:t>After the server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restarts, </a:t>
            </a:r>
            <a:r>
              <a:rPr lang="en-US" sz="1800" dirty="0"/>
              <a:t>navigate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to </a:t>
            </a:r>
            <a:r>
              <a:rPr lang="en-US" sz="1800" dirty="0"/>
              <a:t>the website root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and </a:t>
            </a:r>
            <a:r>
              <a:rPr lang="en-US" sz="1800" dirty="0"/>
              <a:t>enter some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valid </a:t>
            </a:r>
            <a:r>
              <a:rPr lang="en-US" sz="1800" dirty="0"/>
              <a:t>mdJson. </a:t>
            </a:r>
          </a:p>
          <a:p>
            <a:pPr marL="457200" indent="-457200">
              <a:buFont typeface="+mj-lt"/>
              <a:buAutoNum type="arabicPeriod" startAt="18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3200400" y="1447800"/>
            <a:ext cx="5556208" cy="457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344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mdTranslator on Rails </a:t>
            </a:r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2667000" cy="3886200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19"/>
            </a:pPr>
            <a:r>
              <a:rPr lang="en-US" sz="1800" dirty="0"/>
              <a:t>Click submit and you should see ISO 19115_2 returned from you locally hosted web service.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3200401" y="1456512"/>
            <a:ext cx="5562599" cy="45772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88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mdTranslator on Rails </a:t>
            </a:r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1800" dirty="0"/>
              <a:t>This ‘non-award winning’ website only demonstrates the simplicity of building a website that can interface with the ADIWG ISO Metadata Toolkit.  A real website would need to be more robust checking for errors, handling all mdTranslator options, and handling all response types returned from the mdTranslator (XML. JSON, </a:t>
            </a:r>
            <a:r>
              <a:rPr lang="en-US" sz="1800" dirty="0" err="1"/>
              <a:t>JSONp</a:t>
            </a:r>
            <a:r>
              <a:rPr lang="en-US" sz="1800" dirty="0"/>
              <a:t>, text, plain).  But it’s a start.</a:t>
            </a:r>
          </a:p>
          <a:p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65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1DFB75-B4A1-4E54-8AFD-FBCAC108816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745E-8DCD-4372-A04E-1A39D68E2162}" type="slidenum">
              <a:rPr lang="en-US" smtClean="0"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3886200"/>
          </a:xfrm>
        </p:spPr>
        <p:txBody>
          <a:bodyPr>
            <a:normAutofit/>
          </a:bodyPr>
          <a:lstStyle/>
          <a:p>
            <a:endParaRPr lang="en-US" sz="16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275234961"/>
              </p:ext>
            </p:extLst>
          </p:nvPr>
        </p:nvGraphicFramePr>
        <p:xfrm>
          <a:off x="1524000" y="1333500"/>
          <a:ext cx="60960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3791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mdTranslator on Rails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200"/>
          </a:xfrm>
        </p:spPr>
        <p:txBody>
          <a:bodyPr>
            <a:normAutofit/>
          </a:bodyPr>
          <a:lstStyle/>
          <a:p>
            <a:pPr lvl="0">
              <a:buFont typeface="+mj-lt"/>
              <a:buAutoNum type="arabicPeriod"/>
            </a:pPr>
            <a:r>
              <a:rPr lang="en-US" sz="1800" dirty="0" smtClean="0"/>
              <a:t>From the command line, navigate to the directory to hold your new Rails application.  This will become the parent directory of the new Rails application. </a:t>
            </a:r>
            <a:endParaRPr lang="en-US" sz="1800" dirty="0"/>
          </a:p>
          <a:p>
            <a:pPr lvl="0">
              <a:buFont typeface="+mj-lt"/>
              <a:buAutoNum type="arabicPeriod"/>
            </a:pPr>
            <a:r>
              <a:rPr lang="en-US" sz="1800" dirty="0" smtClean="0"/>
              <a:t>Generate the new rails application.  </a:t>
            </a:r>
            <a:br>
              <a:rPr lang="en-US" sz="1800" dirty="0" smtClean="0"/>
            </a:br>
            <a:r>
              <a:rPr lang="en-US" sz="1800" dirty="0" smtClean="0"/>
              <a:t>&gt; rails </a:t>
            </a:r>
            <a:r>
              <a:rPr lang="en-US" sz="1800" dirty="0"/>
              <a:t>new translator</a:t>
            </a:r>
          </a:p>
          <a:p>
            <a:pPr lvl="0">
              <a:buFont typeface="+mj-lt"/>
              <a:buAutoNum type="arabicPeriod"/>
            </a:pPr>
            <a:r>
              <a:rPr lang="en-US" sz="1800" dirty="0" smtClean="0"/>
              <a:t>A new directory named ‘translator’ will be created and filled with the new Rails application modules. </a:t>
            </a:r>
          </a:p>
          <a:p>
            <a:pPr lvl="0">
              <a:buFont typeface="+mj-lt"/>
              <a:buAutoNum type="arabicPeriod"/>
            </a:pPr>
            <a:r>
              <a:rPr lang="en-US" sz="1800" dirty="0" smtClean="0"/>
              <a:t>Test </a:t>
            </a:r>
            <a:r>
              <a:rPr lang="en-US" sz="1800" dirty="0"/>
              <a:t>the </a:t>
            </a:r>
            <a:r>
              <a:rPr lang="en-US" sz="1800" dirty="0" smtClean="0"/>
              <a:t>new ‘translator’ rails application. </a:t>
            </a:r>
          </a:p>
          <a:p>
            <a:pPr lvl="1"/>
            <a:r>
              <a:rPr lang="en-US" sz="1600" dirty="0" smtClean="0"/>
              <a:t>Change the directory to the Rails application just created </a:t>
            </a:r>
            <a:br>
              <a:rPr lang="en-US" sz="1600" dirty="0" smtClean="0"/>
            </a:br>
            <a:r>
              <a:rPr lang="en-US" sz="1600" dirty="0" smtClean="0"/>
              <a:t>&gt; cd translator</a:t>
            </a:r>
          </a:p>
          <a:p>
            <a:pPr lvl="1"/>
            <a:r>
              <a:rPr lang="en-US" sz="1600" dirty="0" smtClean="0"/>
              <a:t>Start the Rails server. </a:t>
            </a:r>
            <a:br>
              <a:rPr lang="en-US" sz="1600" dirty="0" smtClean="0"/>
            </a:br>
            <a:r>
              <a:rPr lang="en-US" sz="1600" dirty="0" smtClean="0"/>
              <a:t>&gt; rails server</a:t>
            </a:r>
          </a:p>
          <a:p>
            <a:pPr lvl="1"/>
            <a:r>
              <a:rPr lang="en-US" sz="1600" dirty="0" smtClean="0"/>
              <a:t>From a browser type </a:t>
            </a:r>
            <a:r>
              <a:rPr lang="en-US" sz="1600" dirty="0" smtClean="0">
                <a:hlinkClick r:id="rId2"/>
              </a:rPr>
              <a:t>http://localhost:3000</a:t>
            </a:r>
            <a:endParaRPr lang="en-US" sz="1600" dirty="0" smtClean="0"/>
          </a:p>
          <a:p>
            <a:pPr lvl="1"/>
            <a:r>
              <a:rPr lang="en-US" sz="1600" dirty="0" smtClean="0"/>
              <a:t>You should see the ‘Welcome aboard’ page. 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24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mdTranslator on Rails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buFont typeface="+mj-lt"/>
              <a:buAutoNum type="arabicPeriod" startAt="5"/>
            </a:pPr>
            <a:r>
              <a:rPr lang="en-US" sz="1800" dirty="0"/>
              <a:t>Generate </a:t>
            </a:r>
            <a:r>
              <a:rPr lang="en-US" sz="1800" dirty="0" smtClean="0"/>
              <a:t>a home </a:t>
            </a:r>
            <a:r>
              <a:rPr lang="en-US" sz="1800" dirty="0"/>
              <a:t>page using </a:t>
            </a:r>
            <a:r>
              <a:rPr lang="en-US" sz="1800" dirty="0" smtClean="0"/>
              <a:t>a Rails helper.  </a:t>
            </a:r>
            <a:br>
              <a:rPr lang="en-US" sz="1800" dirty="0" smtClean="0"/>
            </a:br>
            <a:r>
              <a:rPr lang="en-US" sz="1800" dirty="0" smtClean="0"/>
              <a:t>&gt; rails </a:t>
            </a:r>
            <a:r>
              <a:rPr lang="en-US" sz="1800" dirty="0"/>
              <a:t>generate controller translate index</a:t>
            </a:r>
          </a:p>
          <a:p>
            <a:pPr>
              <a:buFont typeface="+mj-lt"/>
              <a:buAutoNum type="arabicPeriod" startAt="5"/>
            </a:pPr>
            <a:r>
              <a:rPr lang="en-US" sz="1800" dirty="0"/>
              <a:t>Test the new index page </a:t>
            </a:r>
            <a:r>
              <a:rPr lang="en-US" sz="1800" dirty="0" smtClean="0"/>
              <a:t>that Rails generated for you …  </a:t>
            </a:r>
            <a:r>
              <a:rPr lang="en-US" sz="1800" dirty="0" smtClean="0">
                <a:hlinkClick r:id="rId2"/>
              </a:rPr>
              <a:t>http://localhost:3000/translate/index</a:t>
            </a:r>
            <a:r>
              <a:rPr lang="en-US" sz="1800" dirty="0" smtClean="0"/>
              <a:t>  </a:t>
            </a:r>
            <a:endParaRPr lang="en-US" sz="1800" dirty="0"/>
          </a:p>
          <a:p>
            <a:pPr>
              <a:buFont typeface="+mj-lt"/>
              <a:buAutoNum type="arabicPeriod" startAt="5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8" name="Picture 7"/>
          <p:cNvPicPr/>
          <p:nvPr/>
        </p:nvPicPr>
        <p:blipFill rotWithShape="1">
          <a:blip r:embed="rId3"/>
          <a:srcRect b="44748"/>
          <a:stretch/>
        </p:blipFill>
        <p:spPr>
          <a:xfrm>
            <a:off x="2743200" y="3124200"/>
            <a:ext cx="5781675" cy="24050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288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maybe not!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sz="1800" dirty="0"/>
              <a:t>Found trouble </a:t>
            </a:r>
            <a:r>
              <a:rPr lang="en-US" sz="1800" dirty="0" smtClean="0"/>
              <a:t>on some </a:t>
            </a:r>
            <a:r>
              <a:rPr lang="en-US" sz="1800" dirty="0"/>
              <a:t>Windows </a:t>
            </a:r>
            <a:r>
              <a:rPr lang="en-US" sz="1800" dirty="0" smtClean="0"/>
              <a:t>installations – not sure of cause</a:t>
            </a:r>
          </a:p>
          <a:p>
            <a:r>
              <a:rPr lang="en-US" sz="1800" dirty="0" smtClean="0"/>
              <a:t>In file</a:t>
            </a:r>
            <a:br>
              <a:rPr lang="en-US" sz="1800" dirty="0" smtClean="0"/>
            </a:br>
            <a:r>
              <a:rPr lang="en-US" sz="1800" i="1" dirty="0" smtClean="0"/>
              <a:t>…/app/views/layouts/</a:t>
            </a:r>
            <a:r>
              <a:rPr lang="en-US" sz="1800" i="1" dirty="0" err="1" smtClean="0"/>
              <a:t>application.html.erb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comment out the line calling the </a:t>
            </a:r>
            <a:r>
              <a:rPr lang="en-US" sz="1800" dirty="0" err="1" smtClean="0"/>
              <a:t>javascript_include_tag</a:t>
            </a:r>
            <a:r>
              <a:rPr lang="en-US" sz="1800" dirty="0" smtClean="0"/>
              <a:t> so it looks like this: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This feature preserves head JavaScript from page to page as a means of saving load and compile time.  Not need in this application anyway. </a:t>
            </a:r>
            <a:endParaRPr lang="en-US" sz="1800" dirty="0"/>
          </a:p>
          <a:p>
            <a:pPr>
              <a:buFont typeface="+mj-lt"/>
              <a:buAutoNum type="alphaLcPeriod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1600" y="3013202"/>
            <a:ext cx="6400800" cy="12539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100" dirty="0">
                <a:solidFill>
                  <a:srgbClr val="E8BF6A"/>
                </a:solidFill>
              </a:rPr>
              <a:t>&lt;head&gt;</a:t>
            </a:r>
            <a:br>
              <a:rPr lang="en-US" sz="1100" dirty="0">
                <a:solidFill>
                  <a:srgbClr val="E8BF6A"/>
                </a:solidFill>
              </a:rPr>
            </a:br>
            <a:r>
              <a:rPr lang="en-US" sz="1100" dirty="0">
                <a:solidFill>
                  <a:srgbClr val="E8BF6A"/>
                </a:solidFill>
              </a:rPr>
              <a:t>  &lt;title&gt;</a:t>
            </a:r>
            <a:r>
              <a:rPr lang="en-US" sz="1100" dirty="0"/>
              <a:t>mdTranslator API</a:t>
            </a:r>
            <a:r>
              <a:rPr lang="en-US" sz="1100" dirty="0">
                <a:solidFill>
                  <a:srgbClr val="E8BF6A"/>
                </a:solidFill>
              </a:rPr>
              <a:t>&lt;/title&gt;</a:t>
            </a:r>
            <a:br>
              <a:rPr lang="en-US" sz="1100" dirty="0">
                <a:solidFill>
                  <a:srgbClr val="E8BF6A"/>
                </a:solidFill>
              </a:rPr>
            </a:br>
            <a:r>
              <a:rPr lang="en-US" sz="1100" dirty="0">
                <a:solidFill>
                  <a:srgbClr val="E8BF6A"/>
                </a:solidFill>
              </a:rPr>
              <a:t>  </a:t>
            </a:r>
            <a:r>
              <a:rPr lang="en-US" sz="1100" dirty="0"/>
              <a:t>&lt;%= </a:t>
            </a:r>
            <a:r>
              <a:rPr lang="en-US" sz="1100" i="1" dirty="0" err="1">
                <a:solidFill>
                  <a:srgbClr val="FFC66D"/>
                </a:solidFill>
              </a:rPr>
              <a:t>stylesheet_link_tag</a:t>
            </a:r>
            <a:r>
              <a:rPr lang="en-US" sz="1100" i="1" dirty="0">
                <a:solidFill>
                  <a:srgbClr val="FFC66D"/>
                </a:solidFill>
              </a:rPr>
              <a:t>    </a:t>
            </a:r>
            <a:r>
              <a:rPr lang="en-US" sz="1100" dirty="0">
                <a:solidFill>
                  <a:srgbClr val="A5C25C"/>
                </a:solidFill>
              </a:rPr>
              <a:t>'application'</a:t>
            </a:r>
            <a:r>
              <a:rPr lang="en-US" sz="1100" dirty="0">
                <a:solidFill>
                  <a:srgbClr val="CC7832"/>
                </a:solidFill>
              </a:rPr>
              <a:t>, </a:t>
            </a:r>
            <a:r>
              <a:rPr lang="en-US" sz="1100" dirty="0">
                <a:solidFill>
                  <a:srgbClr val="6E9CBE"/>
                </a:solidFill>
              </a:rPr>
              <a:t>media</a:t>
            </a:r>
            <a:r>
              <a:rPr lang="en-US" sz="1100" dirty="0"/>
              <a:t>: </a:t>
            </a:r>
            <a:r>
              <a:rPr lang="en-US" sz="1100" dirty="0">
                <a:solidFill>
                  <a:srgbClr val="A5C25C"/>
                </a:solidFill>
              </a:rPr>
              <a:t>'all'</a:t>
            </a:r>
            <a:r>
              <a:rPr lang="en-US" sz="1100" dirty="0">
                <a:solidFill>
                  <a:srgbClr val="CC7832"/>
                </a:solidFill>
              </a:rPr>
              <a:t>, </a:t>
            </a:r>
            <a:r>
              <a:rPr lang="en-US" sz="1100" dirty="0">
                <a:solidFill>
                  <a:srgbClr val="A5C25C"/>
                </a:solidFill>
              </a:rPr>
              <a:t>'data-</a:t>
            </a:r>
            <a:r>
              <a:rPr lang="en-US" sz="1100" dirty="0" err="1">
                <a:solidFill>
                  <a:srgbClr val="A5C25C"/>
                </a:solidFill>
              </a:rPr>
              <a:t>turbolinks</a:t>
            </a:r>
            <a:r>
              <a:rPr lang="en-US" sz="1100" dirty="0">
                <a:solidFill>
                  <a:srgbClr val="A5C25C"/>
                </a:solidFill>
              </a:rPr>
              <a:t>-track' </a:t>
            </a:r>
            <a:r>
              <a:rPr lang="en-US" sz="1100" i="1" dirty="0">
                <a:solidFill>
                  <a:srgbClr val="FFC66D"/>
                </a:solidFill>
              </a:rPr>
              <a:t>=&gt; </a:t>
            </a:r>
            <a:r>
              <a:rPr lang="en-US" sz="1100" dirty="0">
                <a:solidFill>
                  <a:srgbClr val="CC7833"/>
                </a:solidFill>
              </a:rPr>
              <a:t>true </a:t>
            </a:r>
            <a:r>
              <a:rPr lang="en-US" sz="1100" dirty="0"/>
              <a:t>%&gt;</a:t>
            </a:r>
            <a:br>
              <a:rPr lang="en-US" sz="1100" dirty="0"/>
            </a:br>
            <a:r>
              <a:rPr lang="en-US" sz="1100" dirty="0"/>
              <a:t>  </a:t>
            </a:r>
            <a:r>
              <a:rPr lang="en-US" sz="1100" i="1" dirty="0">
                <a:solidFill>
                  <a:srgbClr val="BC9458"/>
                </a:solidFill>
              </a:rPr>
              <a:t>&lt;!-- </a:t>
            </a:r>
            <a:r>
              <a:rPr lang="en-US" sz="1100" i="1" dirty="0" err="1">
                <a:solidFill>
                  <a:srgbClr val="BC9458"/>
                </a:solidFill>
              </a:rPr>
              <a:t>javascript_include_tag</a:t>
            </a:r>
            <a:r>
              <a:rPr lang="en-US" sz="1100" i="1" dirty="0">
                <a:solidFill>
                  <a:srgbClr val="BC9458"/>
                </a:solidFill>
              </a:rPr>
              <a:t> 'application', 'data-</a:t>
            </a:r>
            <a:r>
              <a:rPr lang="en-US" sz="1100" i="1" dirty="0" err="1">
                <a:solidFill>
                  <a:srgbClr val="BC9458"/>
                </a:solidFill>
              </a:rPr>
              <a:t>turbolinks</a:t>
            </a:r>
            <a:r>
              <a:rPr lang="en-US" sz="1100" i="1" dirty="0">
                <a:solidFill>
                  <a:srgbClr val="BC9458"/>
                </a:solidFill>
              </a:rPr>
              <a:t>-track' =&gt; true --&gt;</a:t>
            </a:r>
            <a:br>
              <a:rPr lang="en-US" sz="1100" i="1" dirty="0">
                <a:solidFill>
                  <a:srgbClr val="BC9458"/>
                </a:solidFill>
              </a:rPr>
            </a:br>
            <a:r>
              <a:rPr lang="en-US" sz="1100" i="1" dirty="0">
                <a:solidFill>
                  <a:srgbClr val="BC9458"/>
                </a:solidFill>
              </a:rPr>
              <a:t>  </a:t>
            </a:r>
            <a:r>
              <a:rPr lang="en-US" sz="1100" dirty="0"/>
              <a:t>&lt;%= </a:t>
            </a:r>
            <a:r>
              <a:rPr lang="en-US" sz="1100" dirty="0" err="1"/>
              <a:t>csrf_meta_tags</a:t>
            </a:r>
            <a:r>
              <a:rPr lang="en-US" sz="1100" dirty="0"/>
              <a:t> %&gt;</a:t>
            </a:r>
            <a:br>
              <a:rPr lang="en-US" sz="1100" dirty="0"/>
            </a:br>
            <a:r>
              <a:rPr lang="en-US" sz="1100" dirty="0">
                <a:solidFill>
                  <a:srgbClr val="E8BF6A"/>
                </a:solidFill>
              </a:rPr>
              <a:t>&lt;/head&gt;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44663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mdTranslator on Rails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buFont typeface="+mj-lt"/>
              <a:buAutoNum type="arabicPeriod" startAt="7"/>
            </a:pPr>
            <a:r>
              <a:rPr lang="en-US" sz="1800" dirty="0" smtClean="0"/>
              <a:t>Next set </a:t>
            </a:r>
            <a:r>
              <a:rPr lang="en-US" sz="1800" dirty="0"/>
              <a:t>the </a:t>
            </a:r>
            <a:r>
              <a:rPr lang="en-US" sz="1800" dirty="0" smtClean="0"/>
              <a:t>‘index’ </a:t>
            </a:r>
            <a:r>
              <a:rPr lang="en-US" sz="1800" dirty="0"/>
              <a:t>page as the default page for </a:t>
            </a:r>
            <a:r>
              <a:rPr lang="en-US" sz="1800" dirty="0" smtClean="0"/>
              <a:t>the website</a:t>
            </a:r>
            <a:r>
              <a:rPr lang="en-US" sz="1800" dirty="0"/>
              <a:t>. 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In </a:t>
            </a:r>
            <a:r>
              <a:rPr lang="en-US" sz="1800" dirty="0"/>
              <a:t>the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i="1" dirty="0" smtClean="0"/>
              <a:t>.../</a:t>
            </a:r>
            <a:r>
              <a:rPr lang="en-US" sz="1800" i="1" dirty="0" err="1" smtClean="0"/>
              <a:t>config</a:t>
            </a:r>
            <a:r>
              <a:rPr lang="en-US" sz="1800" i="1" dirty="0" smtClean="0"/>
              <a:t>/</a:t>
            </a:r>
            <a:r>
              <a:rPr lang="en-US" sz="1800" i="1" dirty="0" err="1" smtClean="0"/>
              <a:t>routes.rb</a:t>
            </a:r>
            <a:r>
              <a:rPr lang="en-US" sz="1800" i="1" dirty="0" smtClean="0"/>
              <a:t>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file set </a:t>
            </a:r>
            <a:r>
              <a:rPr lang="en-US" sz="1800" dirty="0"/>
              <a:t>the root to ‘</a:t>
            </a:r>
            <a:r>
              <a:rPr lang="en-US" sz="1800" dirty="0" err="1"/>
              <a:t>translate#index</a:t>
            </a:r>
            <a:r>
              <a:rPr lang="en-US" sz="1800" dirty="0"/>
              <a:t>’.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71600" y="2971800"/>
            <a:ext cx="6400800" cy="6763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100" dirty="0" err="1">
                <a:solidFill>
                  <a:srgbClr val="DA4939"/>
                </a:solidFill>
                <a:latin typeface="Lucida Console"/>
                <a:ea typeface="Calibri"/>
                <a:cs typeface="Courier New"/>
              </a:rPr>
              <a:t>Rails</a:t>
            </a:r>
            <a:r>
              <a:rPr lang="en-US" sz="1100" dirty="0" err="1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.application.routes.draw</a:t>
            </a:r>
            <a:r>
              <a:rPr lang="en-US" sz="11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 </a:t>
            </a:r>
            <a:r>
              <a:rPr lang="en-US" sz="11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do</a:t>
            </a:r>
            <a:br>
              <a:rPr lang="en-US" sz="11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</a:br>
            <a:r>
              <a:rPr lang="en-US" sz="11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   </a:t>
            </a:r>
            <a:r>
              <a:rPr lang="en-US" sz="1100" i="1" dirty="0">
                <a:solidFill>
                  <a:srgbClr val="FFC66D"/>
                </a:solidFill>
                <a:latin typeface="Lucida Console"/>
                <a:ea typeface="Calibri"/>
                <a:cs typeface="Courier New"/>
              </a:rPr>
              <a:t>get </a:t>
            </a:r>
            <a:r>
              <a:rPr lang="en-US" sz="11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'translate/index'</a:t>
            </a:r>
            <a:br>
              <a:rPr lang="en-US" sz="11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</a:br>
            <a:r>
              <a:rPr lang="en-US" sz="11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   </a:t>
            </a:r>
            <a:r>
              <a:rPr lang="en-US" sz="1100" i="1" dirty="0">
                <a:solidFill>
                  <a:srgbClr val="FFC66D"/>
                </a:solidFill>
                <a:latin typeface="Lucida Console"/>
                <a:ea typeface="Calibri"/>
                <a:cs typeface="Courier New"/>
              </a:rPr>
              <a:t>root </a:t>
            </a:r>
            <a:r>
              <a:rPr lang="en-US" sz="11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'</a:t>
            </a:r>
            <a:r>
              <a:rPr lang="en-US" sz="1100" dirty="0" err="1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translate#index</a:t>
            </a:r>
            <a:r>
              <a:rPr lang="en-US" sz="11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'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8768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mdTranslator on Rails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buFont typeface="+mj-lt"/>
              <a:buAutoNum type="arabicPeriod" startAt="8"/>
            </a:pPr>
            <a:r>
              <a:rPr lang="en-US" sz="1800" dirty="0"/>
              <a:t>Now the index page </a:t>
            </a:r>
            <a:r>
              <a:rPr lang="en-US" sz="1800" dirty="0" smtClean="0"/>
              <a:t>will display at root rather than ‘Welcome aboard’.</a:t>
            </a:r>
            <a:endParaRPr lang="en-US" sz="1800" dirty="0"/>
          </a:p>
          <a:p>
            <a:pPr>
              <a:buFont typeface="+mj-lt"/>
              <a:buAutoNum type="arabicPeriod" startAt="8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2"/>
          <a:srcRect b="50000"/>
          <a:stretch/>
        </p:blipFill>
        <p:spPr>
          <a:xfrm>
            <a:off x="2255520" y="2438400"/>
            <a:ext cx="5943600" cy="23221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878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mdTranslator on Rails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buFont typeface="+mj-lt"/>
              <a:buAutoNum type="arabicPeriod" startAt="9"/>
            </a:pPr>
            <a:r>
              <a:rPr lang="en-US" sz="1800" dirty="0" smtClean="0"/>
              <a:t>Code a </a:t>
            </a:r>
            <a:r>
              <a:rPr lang="en-US" sz="1800" dirty="0"/>
              <a:t>simple HTML form </a:t>
            </a:r>
            <a:r>
              <a:rPr lang="en-US" sz="1800" dirty="0" smtClean="0"/>
              <a:t>in the file </a:t>
            </a:r>
            <a:br>
              <a:rPr lang="en-US" sz="1800" dirty="0" smtClean="0"/>
            </a:br>
            <a:r>
              <a:rPr lang="en-US" sz="1800" i="1" dirty="0" smtClean="0"/>
              <a:t>…/app/views/translate/</a:t>
            </a:r>
            <a:r>
              <a:rPr lang="en-US" sz="1800" i="1" dirty="0" err="1" smtClean="0"/>
              <a:t>index.html.erb</a:t>
            </a:r>
            <a:r>
              <a:rPr lang="en-US" sz="1800" i="1" dirty="0" smtClean="0"/>
              <a:t>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replacing </a:t>
            </a:r>
            <a:r>
              <a:rPr lang="en-US" sz="1800" dirty="0"/>
              <a:t>all the Rails generated code.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74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71600" y="228600"/>
            <a:ext cx="6400800" cy="60708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5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  <a:t>&lt;!--</a:t>
            </a:r>
            <a:br>
              <a:rPr lang="en-US" sz="105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  <a:t># Alaska Data Integration working group - ADIwg</a:t>
            </a:r>
            <a:br>
              <a:rPr lang="en-US" sz="105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  <a:t/>
            </a:r>
            <a:br>
              <a:rPr lang="en-US" sz="105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  <a:t># REST endpoint controller for demonstration of mdTranslator</a:t>
            </a:r>
            <a:br>
              <a:rPr lang="en-US" sz="105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  <a:t>--&gt;</a:t>
            </a:r>
            <a:br>
              <a:rPr lang="en-US" sz="105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  <a:t/>
            </a:r>
            <a:br>
              <a:rPr lang="en-US" sz="105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&lt;h2&gt; </a:t>
            </a:r>
            <a: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mdTranslator Rails example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&lt;/h2&gt;</a:t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/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&lt;div id=</a:t>
            </a:r>
            <a:r>
              <a:rPr lang="en-US" sz="1050" dirty="0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"</a:t>
            </a:r>
            <a:r>
              <a:rPr lang="en-US" sz="1050" dirty="0" err="1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form_container</a:t>
            </a:r>
            <a:r>
              <a:rPr lang="en-US" sz="1050" dirty="0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"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&gt;</a:t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</a:t>
            </a:r>
            <a: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&lt;%= </a:t>
            </a:r>
            <a:r>
              <a:rPr lang="en-US" sz="1050" i="1" dirty="0" err="1">
                <a:solidFill>
                  <a:srgbClr val="FFC66D"/>
                </a:solidFill>
                <a:latin typeface="Lucida Console"/>
                <a:ea typeface="Calibri"/>
                <a:cs typeface="Courier New"/>
              </a:rPr>
              <a:t>form_tag</a:t>
            </a:r>
            <a: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(</a:t>
            </a:r>
            <a:r>
              <a:rPr lang="en-US" sz="105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'/translate'</a:t>
            </a:r>
            <a: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) </a:t>
            </a:r>
            <a:r>
              <a:rPr lang="en-US" sz="105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do </a:t>
            </a:r>
            <a: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%&gt;</a:t>
            </a:r>
            <a:b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      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&lt;div&gt;</a:t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      &lt;h3&gt;</a:t>
            </a:r>
            <a: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Submit JSON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&lt;/h3&gt;</a:t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      &lt;p&gt;</a:t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         </a:t>
            </a:r>
            <a: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Paste or type JSON, choose options, and click Submit.</a:t>
            </a:r>
            <a:b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            Valid ISO 19115-2 XML should be generated. 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&lt;</a:t>
            </a:r>
            <a:r>
              <a:rPr lang="en-US" sz="1050" dirty="0" err="1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br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&gt;</a:t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      &lt;/p&gt;</a:t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/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      &lt;div&gt;</a:t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         &lt;</a:t>
            </a:r>
            <a:r>
              <a:rPr lang="en-US" sz="1050" dirty="0" err="1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textarea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name=</a:t>
            </a:r>
            <a:r>
              <a:rPr lang="en-US" sz="1050" dirty="0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"file"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&gt;</a:t>
            </a:r>
            <a: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Place mdJson here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&lt;/</a:t>
            </a:r>
            <a:r>
              <a:rPr lang="en-US" sz="1050" dirty="0" err="1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textarea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&gt;</a:t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      &lt;/div&gt;</a:t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   &lt;/div&gt;</a:t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/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   &lt;div class=</a:t>
            </a:r>
            <a:r>
              <a:rPr lang="en-US" sz="1050" dirty="0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"buttons"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&gt;</a:t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      &lt;input type=</a:t>
            </a:r>
            <a:r>
              <a:rPr lang="en-US" sz="1050" dirty="0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"hidden" 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name=</a:t>
            </a:r>
            <a:r>
              <a:rPr lang="en-US" sz="1050" dirty="0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"</a:t>
            </a:r>
            <a:r>
              <a:rPr lang="en-US" sz="1050" dirty="0" err="1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form_id</a:t>
            </a:r>
            <a:r>
              <a:rPr lang="en-US" sz="1050" dirty="0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" 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value=</a:t>
            </a:r>
            <a:r>
              <a:rPr lang="en-US" sz="1050" dirty="0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"759352"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/&gt;</a:t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      &lt;input id=</a:t>
            </a:r>
            <a:r>
              <a:rPr lang="en-US" sz="1050" dirty="0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"</a:t>
            </a:r>
            <a:r>
              <a:rPr lang="en-US" sz="1050" dirty="0" err="1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saveForm</a:t>
            </a:r>
            <a:r>
              <a:rPr lang="en-US" sz="1050" dirty="0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" 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class=</a:t>
            </a:r>
            <a:r>
              <a:rPr lang="en-US" sz="1050" dirty="0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"</a:t>
            </a:r>
            <a:r>
              <a:rPr lang="en-US" sz="1050" dirty="0" err="1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button_text</a:t>
            </a:r>
            <a:r>
              <a:rPr lang="en-US" sz="1050" dirty="0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" 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type=</a:t>
            </a:r>
            <a:r>
              <a:rPr lang="en-US" sz="1050" dirty="0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"submit" </a:t>
            </a:r>
            <a:br>
              <a:rPr lang="en-US" sz="1050" dirty="0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         name=</a:t>
            </a:r>
            <a:r>
              <a:rPr lang="en-US" sz="1050" dirty="0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"submit" 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value=</a:t>
            </a:r>
            <a:r>
              <a:rPr lang="en-US" sz="1050" dirty="0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"Submit"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/&gt;</a:t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   &lt;/div&gt;</a:t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/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   &lt;div&gt;</a:t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      &lt;p&gt;</a:t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         </a:t>
            </a:r>
            <a: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For more info visit the</a:t>
            </a:r>
            <a:b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            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&lt;a </a:t>
            </a:r>
            <a:r>
              <a:rPr lang="en-US" sz="1050" dirty="0" err="1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href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=</a:t>
            </a:r>
            <a:r>
              <a:rPr lang="en-US" sz="1050" dirty="0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"http://www.adiwg.org/mdTranslator"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&gt;</a:t>
            </a:r>
            <a: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mdTranslator </a:t>
            </a:r>
            <a:b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               website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&lt;/a&gt;</a:t>
            </a:r>
            <a: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.</a:t>
            </a:r>
            <a:b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         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&lt;/p&gt;</a:t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   &lt;/div&gt;</a:t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</a:t>
            </a:r>
            <a:r>
              <a:rPr lang="en-US" sz="1050" b="1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&lt;% </a:t>
            </a:r>
            <a:r>
              <a:rPr lang="en-US" sz="105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end </a:t>
            </a:r>
            <a: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%&gt;</a:t>
            </a:r>
            <a:b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&lt;/div</a:t>
            </a:r>
            <a:r>
              <a:rPr lang="en-US" sz="1050" dirty="0" smtClean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&gt;</a:t>
            </a:r>
            <a:endParaRPr lang="en-US" sz="105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452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mdTranslator on Rails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10"/>
            </a:pPr>
            <a:r>
              <a:rPr lang="en-US" sz="1800" dirty="0"/>
              <a:t>The updated index </a:t>
            </a:r>
            <a:r>
              <a:rPr lang="en-US" sz="1800" dirty="0" smtClean="0"/>
              <a:t>page now looks </a:t>
            </a:r>
            <a:r>
              <a:rPr lang="en-US" sz="1800" dirty="0"/>
              <a:t>like </a:t>
            </a:r>
            <a:r>
              <a:rPr lang="en-US" sz="1800" dirty="0" smtClean="0"/>
              <a:t>this …</a:t>
            </a:r>
            <a:endParaRPr lang="en-US" sz="1800" dirty="0"/>
          </a:p>
          <a:p>
            <a:pPr marL="457200" indent="-457200">
              <a:buFont typeface="+mj-lt"/>
              <a:buAutoNum type="arabicPeriod" startAt="10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2"/>
          <a:srcRect b="39171"/>
          <a:stretch/>
        </p:blipFill>
        <p:spPr>
          <a:xfrm>
            <a:off x="2286000" y="2286000"/>
            <a:ext cx="5943600" cy="28251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775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ADIwg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>
        <a:spAutoFit/>
      </a:bodyPr>
      <a:lstStyle>
        <a:defPPr>
          <a:defRPr dirty="0">
            <a:solidFill>
              <a:schemeClr val="tx1">
                <a:lumMod val="65000"/>
                <a:lumOff val="35000"/>
              </a:schemeClr>
            </a:solidFill>
            <a:latin typeface="Lucida Sans" panose="020B0602030504020204" pitchFamily="34" charset="0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tx1">
                <a:lumMod val="65000"/>
                <a:lumOff val="35000"/>
              </a:schemeClr>
            </a:solidFill>
            <a:latin typeface="Lucida Sans" panose="020B0602030504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8019</TotalTime>
  <Words>695</Words>
  <Application>Microsoft Office PowerPoint</Application>
  <PresentationFormat>On-screen Show (4:3)</PresentationFormat>
  <Paragraphs>153</Paragraphs>
  <Slides>19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ADIwgTheme</vt:lpstr>
      <vt:lpstr>Flow</vt:lpstr>
      <vt:lpstr>ISO Developer’s Toolkit - mdTranslator in Rails  2015 CDI Workshop</vt:lpstr>
      <vt:lpstr>mdTranslator on Rails 1</vt:lpstr>
      <vt:lpstr>mdTranslator on Rails 2</vt:lpstr>
      <vt:lpstr>or maybe not!</vt:lpstr>
      <vt:lpstr>mdTranslator on Rails 3</vt:lpstr>
      <vt:lpstr>mdTranslator on Rails 4</vt:lpstr>
      <vt:lpstr>mdTranslator on Rails 5</vt:lpstr>
      <vt:lpstr>PowerPoint Presentation</vt:lpstr>
      <vt:lpstr>mdTranslator on Rails 6</vt:lpstr>
      <vt:lpstr>mdTranslator on Rails 7</vt:lpstr>
      <vt:lpstr>mdTranslator on Rails 8</vt:lpstr>
      <vt:lpstr>mdTranslator on Rails 9</vt:lpstr>
      <vt:lpstr>mdTranslator on Rails 10</vt:lpstr>
      <vt:lpstr>mdTranslator on Rails 11</vt:lpstr>
      <vt:lpstr>mdTranslator on Rails 12</vt:lpstr>
      <vt:lpstr>mdTranslator on Rails 13</vt:lpstr>
      <vt:lpstr>mdTranslator on Rails 14</vt:lpstr>
      <vt:lpstr>mdTranslator on Rails 15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 Smith</dc:creator>
  <cp:lastModifiedBy>Stan Smith Privileged</cp:lastModifiedBy>
  <cp:revision>468</cp:revision>
  <cp:lastPrinted>2015-05-09T02:11:35Z</cp:lastPrinted>
  <dcterms:created xsi:type="dcterms:W3CDTF">2012-08-27T16:53:10Z</dcterms:created>
  <dcterms:modified xsi:type="dcterms:W3CDTF">2015-05-09T02:12:37Z</dcterms:modified>
</cp:coreProperties>
</file>