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  <p:sldMasterId id="2147483732" r:id="rId2"/>
  </p:sldMasterIdLst>
  <p:notesMasterIdLst>
    <p:notesMasterId r:id="rId16"/>
  </p:notesMasterIdLst>
  <p:sldIdLst>
    <p:sldId id="335" r:id="rId3"/>
    <p:sldId id="352" r:id="rId4"/>
    <p:sldId id="353" r:id="rId5"/>
    <p:sldId id="343" r:id="rId6"/>
    <p:sldId id="344" r:id="rId7"/>
    <p:sldId id="365" r:id="rId8"/>
    <p:sldId id="366" r:id="rId9"/>
    <p:sldId id="367" r:id="rId10"/>
    <p:sldId id="368" r:id="rId11"/>
    <p:sldId id="373" r:id="rId12"/>
    <p:sldId id="369" r:id="rId13"/>
    <p:sldId id="349" r:id="rId14"/>
    <p:sldId id="359" r:id="rId15"/>
  </p:sldIdLst>
  <p:sldSz cx="9144000" cy="6858000" type="screen4x3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F4FF"/>
    <a:srgbClr val="BB573D"/>
    <a:srgbClr val="6C7DB0"/>
    <a:srgbClr val="566A88"/>
    <a:srgbClr val="566AA3"/>
    <a:srgbClr val="009AD0"/>
    <a:srgbClr val="5DD5FF"/>
    <a:srgbClr val="C03C26"/>
    <a:srgbClr val="BE2E2A"/>
    <a:srgbClr val="93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aximized">
    <p:restoredLeft sz="34587" autoAdjust="0"/>
    <p:restoredTop sz="87202" autoAdjust="0"/>
  </p:normalViewPr>
  <p:slideViewPr>
    <p:cSldViewPr>
      <p:cViewPr>
        <p:scale>
          <a:sx n="76" d="100"/>
          <a:sy n="76" d="100"/>
        </p:scale>
        <p:origin x="-1194" y="-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3" d="100"/>
          <a:sy n="103" d="100"/>
        </p:scale>
        <p:origin x="-3414" y="-102"/>
      </p:cViewPr>
      <p:guideLst>
        <p:guide orient="horz" pos="2851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9B522-8390-453B-A8F0-3C96BAC841F8}" type="datetimeFigureOut">
              <a:rPr lang="en-US" smtClean="0"/>
              <a:t>5/11/2015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6350" y="67945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299665"/>
            <a:ext cx="5661660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298D3-FAEC-4429-BBB2-6E24FE792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07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spcBef>
                <a:spcPct val="0"/>
              </a:spcBef>
              <a:buFont typeface="Wingdings"/>
              <a:buChar char="Ø"/>
            </a:pPr>
            <a:endParaRPr lang="en-US" sz="1600" dirty="0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B8762F3-5896-4A19-9B9F-3164E0228679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080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080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Recognition</a:t>
            </a:r>
            <a:r>
              <a:rPr lang="en-US" baseline="0" dirty="0" smtClean="0"/>
              <a:t> of need to exchange research knowledge in terms of data and metadata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176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631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438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080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/>
              <a:buChar char="Ø"/>
            </a:pPr>
            <a:r>
              <a:rPr lang="en-US" sz="1600" baseline="0" dirty="0" smtClean="0"/>
              <a:t>The full ISO standard is very large – but little is mandatory </a:t>
            </a:r>
          </a:p>
          <a:p>
            <a:pPr marL="171450" indent="-171450">
              <a:buFont typeface="Wingdings"/>
              <a:buChar char="Ø"/>
            </a:pPr>
            <a:r>
              <a:rPr lang="en-US" sz="1600" baseline="0" dirty="0" smtClean="0"/>
              <a:t>Limit the number of ISO fields to support in first iteration </a:t>
            </a:r>
          </a:p>
          <a:p>
            <a:pPr marL="171450" indent="-171450">
              <a:buFont typeface="Wingdings"/>
              <a:buChar char="Ø"/>
            </a:pPr>
            <a:r>
              <a:rPr lang="en-US" sz="1600" baseline="0" dirty="0" smtClean="0"/>
              <a:t>Anticipate this field set will cover about 80%+ of our data resources.  </a:t>
            </a:r>
          </a:p>
          <a:p>
            <a:pPr marL="171450" indent="-171450">
              <a:buFont typeface="Wingdings"/>
              <a:buChar char="Ø"/>
            </a:pPr>
            <a:r>
              <a:rPr lang="en-US" sz="1600" baseline="0" dirty="0" smtClean="0"/>
              <a:t>Still not small, (see stats)</a:t>
            </a:r>
          </a:p>
          <a:p>
            <a:pPr marL="171450" indent="-171450">
              <a:buFont typeface="Wingdings"/>
              <a:buChar char="Ø"/>
            </a:pPr>
            <a:r>
              <a:rPr lang="en-US" sz="1600" baseline="0" dirty="0" smtClean="0"/>
              <a:t>The model is also an excellent tool to learn ISO, much easier than ISO docs</a:t>
            </a:r>
          </a:p>
          <a:p>
            <a:pPr marL="171450" indent="-171450">
              <a:buFont typeface="Wingdings"/>
              <a:buChar char="Ø"/>
            </a:pPr>
            <a:r>
              <a:rPr lang="en-US" sz="1600" baseline="0" dirty="0" smtClean="0"/>
              <a:t>Yellow – starting point</a:t>
            </a:r>
          </a:p>
          <a:p>
            <a:pPr marL="171450" indent="-171450">
              <a:buFont typeface="Wingdings"/>
              <a:buChar char="Ø"/>
            </a:pPr>
            <a:r>
              <a:rPr lang="en-US" sz="1600" baseline="0" dirty="0" smtClean="0"/>
              <a:t>Green – implemented</a:t>
            </a:r>
          </a:p>
          <a:p>
            <a:pPr marL="171450" indent="-171450">
              <a:buFont typeface="Wingdings"/>
              <a:buChar char="Ø"/>
            </a:pPr>
            <a:r>
              <a:rPr lang="en-US" sz="1600" baseline="0" dirty="0" smtClean="0"/>
              <a:t>Blue – implementation on hold</a:t>
            </a:r>
          </a:p>
          <a:p>
            <a:pPr marL="171450" indent="-171450">
              <a:buFont typeface="Wingdings"/>
              <a:buChar char="Ø"/>
            </a:pPr>
            <a:r>
              <a:rPr lang="en-US" sz="1600" dirty="0" smtClean="0"/>
              <a:t>Gray – subtypes</a:t>
            </a:r>
            <a:r>
              <a:rPr lang="en-US" sz="1600" baseline="0" dirty="0" smtClean="0"/>
              <a:t> not implemented </a:t>
            </a:r>
          </a:p>
          <a:p>
            <a:pPr marL="171450" indent="-171450">
              <a:buFont typeface="Wingdings"/>
              <a:buChar char="Ø"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080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124199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6400800" cy="14478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B92615-72DA-45AC-8024-56AB4791DE71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t>5/11/2015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BF5F9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211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F2DEE9-BC62-4D31-AAAC-71B6CE46EC2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89E21-DBD2-4F14-B284-C1487260EA5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1195A1-BE81-43A3-ADA5-D1A1FDBD31AC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635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D5223F-4B77-4C9A-A8A6-EA15653F517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066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720023-0F68-42AE-B1E7-D25A2D532FCB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00048-5109-4302-BF20-CE513127FFD9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680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5F4801-B3CA-4814-9E85-66B22D957232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1996-6562-4A03-AC27-77C8C27CEDD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589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D9A885-77B2-4BA6-9D94-27B71642AC3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970A5-2CB5-472E-B98F-245DAE43400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866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1FCA3B-3E02-4123-84E5-4D5756B88CE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26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35EF7A-0307-4F06-8109-68619942282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9E8AF-57A2-4429-BF20-7D3A2A11978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841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2D8DED-44C5-4C25-8DCC-DE8B442F998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55F63-C98B-459B-B167-C4BDD785492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347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804B51-FB1F-4D2A-963F-BFAF8BFFB91B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B5F9145C-E773-4F28-9F0B-B0248DC84D1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61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86200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1143D5-F939-40DE-A7E1-55EF8E2D377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F8BEA-F441-44F7-9EEA-788F1BE1547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3437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244C25-391E-4547-B1BB-56BBE9010BC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89E21-DBD2-4F14-B284-C1487260EA5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47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C8B191-0B96-4FC2-A149-2BC68DBF7C7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1996-6562-4A03-AC27-77C8C27CEDD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8D748D-AF6A-486D-AAB9-06DAD4FEEAA1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970A5-2CB5-472E-B98F-245DAE43400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FF56A6-FD4A-4D40-9F01-561B77AD5C1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DB3CDD-DB50-429A-B753-E4C36FDC503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9E8AF-57A2-4429-BF20-7D3A2A11978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1"/>
            <a:ext cx="4995863" cy="5137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E997D2-FD9C-458E-8FB9-89A254FF5EC3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55F63-C98B-459B-B167-C4BDD785492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D82B1C-953D-454B-9E18-40CECE67E24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F9145C-E773-4F28-9F0B-B0248DC84D1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3886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F276A0-FCF5-49CA-9853-3AC88119E77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F8BEA-F441-44F7-9EEA-788F1BE1547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0"/>
            <a:ext cx="7086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AE4DD19-95FB-4280-9209-E7E1030A9938}" type="datetime1">
              <a:rPr lang="en-US" smtClean="0"/>
              <a:pPr/>
              <a:t>5/11/2015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 </a:t>
            </a:r>
            <a:fld id="{521E745E-8DCD-4372-A04E-1A39D68E21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rgbClr val="0070C0"/>
          </a:solidFill>
          <a:ln w="1270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254" y="28494"/>
            <a:ext cx="1232746" cy="1066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148" y="6308701"/>
            <a:ext cx="2219704" cy="466138"/>
          </a:xfrm>
          <a:prstGeom prst="rect">
            <a:avLst/>
          </a:prstGeom>
        </p:spPr>
      </p:pic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www.adiwg.org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200" kern="1200">
          <a:solidFill>
            <a:srgbClr val="0070C0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4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DB0EAB-C82E-4E77-AF60-C7A8C450B9FD}" type="datetime1">
              <a:rPr lang="en-US" smtClean="0">
                <a:solidFill>
                  <a:srgbClr val="04617B">
                    <a:shade val="9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55720A-3AE2-42BA-B29B-D988DF530A96}" type="slidenum">
              <a:rPr lang="en-US" smtClean="0">
                <a:solidFill>
                  <a:srgbClr val="04617B">
                    <a:shade val="9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317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362200"/>
            <a:ext cx="7851648" cy="1371600"/>
          </a:xfrm>
        </p:spPr>
        <p:txBody>
          <a:bodyPr>
            <a:noAutofit/>
          </a:bodyPr>
          <a:lstStyle/>
          <a:p>
            <a:pPr>
              <a:lnSpc>
                <a:spcPts val="5500"/>
              </a:lnSpc>
              <a:defRPr/>
            </a:pPr>
            <a:r>
              <a:rPr lang="en-US" sz="6000" dirty="0">
                <a:solidFill>
                  <a:srgbClr val="D5F4FF"/>
                </a:solidFill>
                <a:effectLst/>
              </a:rPr>
              <a:t>Introduction to </a:t>
            </a:r>
            <a:r>
              <a:rPr lang="en-US" sz="6000" dirty="0" err="1">
                <a:solidFill>
                  <a:srgbClr val="D5F4FF"/>
                </a:solidFill>
                <a:effectLst/>
              </a:rPr>
              <a:t>ADIwg</a:t>
            </a:r>
            <a:r>
              <a:rPr lang="en-US" sz="6000" dirty="0">
                <a:solidFill>
                  <a:srgbClr val="D5F4FF"/>
                </a:solidFill>
                <a:effectLst/>
              </a:rPr>
              <a:t> ISO Metadata Toolkit</a:t>
            </a:r>
            <a:r>
              <a:rPr lang="en-US" sz="6000" dirty="0">
                <a:effectLst/>
              </a:rPr>
              <a:t/>
            </a:r>
            <a:br>
              <a:rPr lang="en-US" sz="6000" dirty="0">
                <a:effectLst/>
              </a:rPr>
            </a:br>
            <a:r>
              <a:rPr lang="en-US" sz="6000" spc="-150" dirty="0" smtClean="0"/>
              <a:t> </a:t>
            </a:r>
            <a:r>
              <a:rPr lang="en-US" sz="6600" spc="-150" dirty="0" smtClean="0"/>
              <a:t/>
            </a:r>
            <a:br>
              <a:rPr lang="en-US" sz="6600" spc="-150" dirty="0" smtClean="0"/>
            </a:br>
            <a:r>
              <a:rPr lang="en-US" sz="3600" spc="-150" dirty="0" smtClean="0"/>
              <a:t>2015 CDI Conference Training Session</a:t>
            </a:r>
            <a:endParaRPr sz="4800" spc="-150" dirty="0"/>
          </a:p>
        </p:txBody>
      </p:sp>
      <p:sp>
        <p:nvSpPr>
          <p:cNvPr id="26626" name="Subtitle 4"/>
          <p:cNvSpPr>
            <a:spLocks noGrp="1"/>
          </p:cNvSpPr>
          <p:nvPr>
            <p:ph type="subTitle" idx="1"/>
          </p:nvPr>
        </p:nvSpPr>
        <p:spPr>
          <a:xfrm>
            <a:off x="533400" y="4038600"/>
            <a:ext cx="7854696" cy="1981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 11, 2015</a:t>
            </a: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 Smith, USGS ASC; 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Josh Bradley, Arctic LCC; 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Dennis Walworth, USGS ASC</a:t>
            </a: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1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14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76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Polled members for types of data produced</a:t>
            </a:r>
            <a:endParaRPr lang="en-US" sz="2800" dirty="0"/>
          </a:p>
          <a:p>
            <a:pPr marL="742950" lvl="2" indent="-342900">
              <a:buFont typeface="Courier New" panose="02070309020205020404" pitchFamily="49" charset="0"/>
              <a:buChar char="o"/>
            </a:pPr>
            <a:endParaRPr lang="en-US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3074" name="Picture 2" descr="C:\Users\dwalworth\Downloads\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32787"/>
            <a:ext cx="6764055" cy="4182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282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819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Defined metadata content requirements</a:t>
            </a:r>
          </a:p>
          <a:p>
            <a:r>
              <a:rPr lang="en-US" sz="2800" dirty="0" smtClean="0"/>
              <a:t>Analyzed common standards for best solution</a:t>
            </a:r>
          </a:p>
          <a:p>
            <a:pPr lvl="1"/>
            <a:r>
              <a:rPr lang="en-US" dirty="0" smtClean="0"/>
              <a:t>FGDC, Dublin Core, EMI, ISO</a:t>
            </a:r>
          </a:p>
          <a:p>
            <a:r>
              <a:rPr lang="en-US" sz="2800" dirty="0" smtClean="0"/>
              <a:t>Selected ISO standard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343400"/>
            <a:ext cx="914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667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Supported </a:t>
            </a:r>
            <a:r>
              <a:rPr lang="en-US" dirty="0"/>
              <a:t>ISO Fields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4367F1-57C0-4DE6-A7AF-C82566DAE9C1}" type="datetime1">
              <a:rPr lang="en-US"/>
              <a:pPr>
                <a:defRPr/>
              </a:pPr>
              <a:t>5/11/2015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t>www.adiwg.org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745E-8DCD-4372-A04E-1A39D68E2162}" type="slidenum">
              <a:rPr/>
              <a:pPr/>
              <a:t>12</a:t>
            </a:fld>
            <a:endParaRPr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316286"/>
            <a:ext cx="6763445" cy="4703513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434915" y="3505200"/>
            <a:ext cx="2743200" cy="1905000"/>
          </a:xfrm>
          <a:prstGeom prst="rect">
            <a:avLst/>
          </a:prstGeom>
          <a:solidFill>
            <a:srgbClr val="D5F4FF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ADIwg supported fields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110+ classes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350+ attributes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Lucida Sans" panose="020B0602030504020204" pitchFamily="34" charset="0"/>
              </a:rPr>
              <a:t>7</a:t>
            </a:r>
            <a:r>
              <a:rPr lang="en-US" sz="16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0% of full standard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3 ‘E’ size diagrams</a:t>
            </a:r>
          </a:p>
        </p:txBody>
      </p:sp>
    </p:spTree>
    <p:extLst>
      <p:ext uri="{BB962C8B-B14F-4D97-AF65-F5344CB8AC3E}">
        <p14:creationId xmlns:p14="http://schemas.microsoft.com/office/powerpoint/2010/main" val="325445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0182">
        <p:fade/>
      </p:transition>
    </mc:Choice>
    <mc:Fallback xmlns="">
      <p:transition spd="med" advTm="7018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086600" cy="1143000"/>
          </a:xfrm>
        </p:spPr>
        <p:txBody>
          <a:bodyPr/>
          <a:lstStyle/>
          <a:p>
            <a:r>
              <a:rPr lang="en-US" dirty="0" smtClean="0"/>
              <a:t>ISO Metadata Toolkit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575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Transition to branded open source project</a:t>
            </a:r>
          </a:p>
          <a:p>
            <a:r>
              <a:rPr lang="en-US" sz="2400" dirty="0" smtClean="0"/>
              <a:t>Core Alaska group from </a:t>
            </a:r>
            <a:r>
              <a:rPr lang="en-US" sz="2400" dirty="0" err="1" smtClean="0"/>
              <a:t>ADIwg</a:t>
            </a:r>
            <a:endParaRPr lang="en-US" sz="2400" dirty="0" smtClean="0"/>
          </a:p>
          <a:p>
            <a:r>
              <a:rPr lang="en-US" sz="2400" dirty="0" smtClean="0"/>
              <a:t>Growing participation from interested parties</a:t>
            </a:r>
          </a:p>
          <a:p>
            <a:r>
              <a:rPr lang="en-US" sz="2400" dirty="0" smtClean="0"/>
              <a:t>Sponsorship from CDI and NCCWSC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53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Outline</a:t>
            </a:r>
            <a:endParaRPr lang="en-US" dirty="0"/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990600" y="1371600"/>
            <a:ext cx="7315200" cy="4267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Project overview and toolkit introduction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Generating metadata using the toolkit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Toolkit integration with systems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F53024-5999-46BD-ABC1-0F72574867F9}" type="datetime1">
              <a:rPr lang="en-US"/>
              <a:pPr>
                <a:defRPr/>
              </a:pPr>
              <a:t>5/11/2015</a:t>
            </a:fld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745E-8DCD-4372-A04E-1A39D68E2162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www.adiwg.org</a:t>
            </a:r>
          </a:p>
        </p:txBody>
      </p:sp>
      <p:pic>
        <p:nvPicPr>
          <p:cNvPr id="1026" name="Picture 2" descr="C:\Users\dwalworth\AppData\Local\Microsoft\Windows\Temporary Internet Files\Content.IE5\S885AJYX\toolbox.0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419600"/>
            <a:ext cx="2287588" cy="150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94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1524000" y="1524000"/>
            <a:ext cx="6019800" cy="32765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Project introduction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D</a:t>
            </a:r>
            <a:r>
              <a:rPr lang="en-US" sz="2800" dirty="0" smtClean="0"/>
              <a:t>evelopment background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Toolkit </a:t>
            </a:r>
            <a:r>
              <a:rPr lang="en-US" sz="2800" dirty="0"/>
              <a:t>i</a:t>
            </a:r>
            <a:r>
              <a:rPr lang="en-US" sz="2800" dirty="0" smtClean="0"/>
              <a:t>ntroduction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Documentation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F53024-5999-46BD-ABC1-0F72574867F9}" type="datetime1">
              <a:rPr lang="en-US"/>
              <a:pPr>
                <a:defRPr/>
              </a:pPr>
              <a:t>5/11/2015</a:t>
            </a:fld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745E-8DCD-4372-A04E-1A39D68E2162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www.adiwg.org</a:t>
            </a:r>
          </a:p>
        </p:txBody>
      </p:sp>
      <p:pic>
        <p:nvPicPr>
          <p:cNvPr id="1027" name="Picture 3" descr="C:\Users\dwalworth\AppData\Local\Microsoft\Windows\Temporary Internet Files\Content.IE5\9SWA5082\large-tool-kit-66.6-3583[1]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962400"/>
            <a:ext cx="19050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4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ADIwg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356314" cy="4648200"/>
          </a:xfrm>
        </p:spPr>
        <p:txBody>
          <a:bodyPr>
            <a:normAutofit fontScale="92500"/>
          </a:bodyPr>
          <a:lstStyle/>
          <a:p>
            <a:pPr marL="0" indent="0" fontAlgn="base">
              <a:spcAft>
                <a:spcPct val="0"/>
              </a:spcAft>
              <a:buNone/>
            </a:pPr>
            <a:r>
              <a:rPr lang="en-US" sz="2400" b="1" dirty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The Alaska Data Integration Working Group (</a:t>
            </a:r>
            <a:r>
              <a:rPr lang="en-US" sz="2400" b="1" dirty="0" err="1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ADIwg</a:t>
            </a:r>
            <a:r>
              <a:rPr lang="en-US" sz="2400" b="1" dirty="0" smtClean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fontAlgn="base">
              <a:spcAft>
                <a:spcPct val="0"/>
              </a:spcAft>
            </a:pPr>
            <a:endParaRPr lang="en-US" sz="2400" b="1" dirty="0">
              <a:solidFill>
                <a:schemeClr val="tx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fontAlgn="base">
              <a:spcAft>
                <a:spcPct val="0"/>
              </a:spcAft>
            </a:pPr>
            <a:r>
              <a:rPr lang="en-US" sz="2400" dirty="0" smtClean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Mission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: to examine and address the technical barriers to efficiently integrate and share data within and among participating 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organizations</a:t>
            </a:r>
          </a:p>
          <a:p>
            <a:pPr fontAlgn="base">
              <a:spcAft>
                <a:spcPct val="0"/>
              </a:spcAft>
            </a:pPr>
            <a:endParaRPr lang="en-US" sz="2400" dirty="0" smtClean="0">
              <a:solidFill>
                <a:schemeClr val="tx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fontAlgn="base">
              <a:spcAft>
                <a:spcPct val="0"/>
              </a:spcAft>
            </a:pPr>
            <a:r>
              <a:rPr lang="en-US" sz="2400" dirty="0" smtClean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Steering Committee: 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Alaska Climate Change Executive Roundtable (ACCER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fontAlgn="base">
              <a:spcAft>
                <a:spcPct val="0"/>
              </a:spcAft>
            </a:pPr>
            <a:endParaRPr lang="en-US" sz="2400" dirty="0" smtClean="0">
              <a:solidFill>
                <a:schemeClr val="tx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fontAlgn="base">
              <a:spcAft>
                <a:spcPct val="0"/>
              </a:spcAft>
            </a:pPr>
            <a:r>
              <a:rPr lang="en-US" sz="2400" dirty="0" err="1" smtClean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ADIwg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technical work group implements objectives</a:t>
            </a:r>
            <a:endParaRPr lang="en-US" sz="2400" dirty="0">
              <a:solidFill>
                <a:schemeClr val="tx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fontAlgn="base">
              <a:spcAft>
                <a:spcPct val="0"/>
              </a:spcAft>
            </a:pPr>
            <a:endParaRPr lang="en-US" sz="2600" dirty="0">
              <a:solidFill>
                <a:schemeClr val="tx2">
                  <a:lumMod val="50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2" descr="C:\Users\stansmith\Pictures\akdiwg_logo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690" y="2133600"/>
            <a:ext cx="941798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D:\Users\JoBradley\junk\logo\alt_logo_15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514" y="1452942"/>
            <a:ext cx="1200150" cy="55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93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6847">
        <p:fade/>
      </p:transition>
    </mc:Choice>
    <mc:Fallback xmlns="">
      <p:transition spd="med" advTm="4684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</a:t>
            </a:r>
            <a:r>
              <a:rPr lang="en-US" dirty="0" err="1" smtClean="0"/>
              <a:t>ADIwg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7010400" cy="4800600"/>
          </a:xfrm>
        </p:spPr>
        <p:txBody>
          <a:bodyPr>
            <a:normAutofit fontScale="62500" lnSpcReduction="20000"/>
          </a:bodyPr>
          <a:lstStyle/>
          <a:p>
            <a:r>
              <a:rPr lang="en-US" sz="2900" b="1" dirty="0"/>
              <a:t>Federal</a:t>
            </a:r>
          </a:p>
          <a:p>
            <a:pPr lvl="1"/>
            <a:r>
              <a:rPr lang="en-US" sz="2900" dirty="0" smtClean="0"/>
              <a:t>BLM, BOEM, NPS, USFWS, USFS, USGS</a:t>
            </a:r>
          </a:p>
          <a:p>
            <a:pPr lvl="1"/>
            <a:endParaRPr lang="en-US" sz="2900" dirty="0" smtClean="0"/>
          </a:p>
          <a:p>
            <a:r>
              <a:rPr lang="en-US" sz="2900" b="1" dirty="0" smtClean="0"/>
              <a:t>State </a:t>
            </a:r>
            <a:r>
              <a:rPr lang="en-US" sz="2900" b="1" dirty="0"/>
              <a:t>of Alaska</a:t>
            </a:r>
          </a:p>
          <a:p>
            <a:pPr lvl="1"/>
            <a:r>
              <a:rPr lang="en-US" sz="2900" dirty="0"/>
              <a:t>University of Alaska (</a:t>
            </a:r>
            <a:r>
              <a:rPr lang="en-US" sz="2900" dirty="0" smtClean="0"/>
              <a:t>UAF, UAS)</a:t>
            </a:r>
            <a:endParaRPr lang="en-US" sz="2900" dirty="0"/>
          </a:p>
          <a:p>
            <a:pPr lvl="1"/>
            <a:r>
              <a:rPr lang="en-US" sz="2900" dirty="0"/>
              <a:t>Geographic Information Network of Alaska (GINA</a:t>
            </a:r>
            <a:r>
              <a:rPr lang="en-US" sz="2900" dirty="0" smtClean="0"/>
              <a:t>)</a:t>
            </a:r>
          </a:p>
          <a:p>
            <a:pPr lvl="1"/>
            <a:r>
              <a:rPr lang="en-US" sz="2900" dirty="0" smtClean="0"/>
              <a:t>International Arctic Research Center (IARC) </a:t>
            </a:r>
          </a:p>
          <a:p>
            <a:pPr lvl="1"/>
            <a:endParaRPr lang="en-US" sz="2900" dirty="0"/>
          </a:p>
          <a:p>
            <a:r>
              <a:rPr lang="en-US" sz="2900" b="1" dirty="0"/>
              <a:t>Non-Governmental Organizations (NGOs)</a:t>
            </a:r>
          </a:p>
          <a:p>
            <a:pPr lvl="1"/>
            <a:r>
              <a:rPr lang="en-US" sz="2900" dirty="0"/>
              <a:t>Arctic Ocean Observing System (AOOS)</a:t>
            </a:r>
          </a:p>
          <a:p>
            <a:pPr lvl="1"/>
            <a:r>
              <a:rPr lang="en-US" sz="2900" dirty="0"/>
              <a:t>Arctic Research Mapping Application (ARMAP) - Nunatech Consulting </a:t>
            </a:r>
          </a:p>
          <a:p>
            <a:pPr lvl="1"/>
            <a:r>
              <a:rPr lang="en-US" sz="2900" dirty="0"/>
              <a:t>North Pacific Research Board (NPRB</a:t>
            </a:r>
            <a:r>
              <a:rPr lang="en-US" sz="2900" dirty="0" smtClean="0"/>
              <a:t>)</a:t>
            </a:r>
            <a:endParaRPr lang="en-US" sz="2900" dirty="0"/>
          </a:p>
          <a:p>
            <a:pPr lvl="1"/>
            <a:r>
              <a:rPr lang="en-US" sz="2900" dirty="0"/>
              <a:t>North Slope Science Initiative (NSSI</a:t>
            </a:r>
            <a:r>
              <a:rPr lang="en-US" sz="2900" dirty="0" smtClean="0"/>
              <a:t>)</a:t>
            </a:r>
          </a:p>
          <a:p>
            <a:pPr lvl="1"/>
            <a:endParaRPr lang="en-US" sz="2900" dirty="0" smtClean="0"/>
          </a:p>
          <a:p>
            <a:r>
              <a:rPr lang="en-US" sz="2900" b="1" dirty="0" smtClean="0"/>
              <a:t>Cooperatives/Joint-Ventures</a:t>
            </a:r>
          </a:p>
          <a:p>
            <a:pPr lvl="1"/>
            <a:r>
              <a:rPr lang="en-US" sz="2900" dirty="0" smtClean="0"/>
              <a:t>Arctic LCC</a:t>
            </a:r>
            <a:endParaRPr lang="en-US" sz="2900" dirty="0"/>
          </a:p>
          <a:p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2" descr="C:\Users\stansmith\Pictures\akdiwg_logo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690" y="2133600"/>
            <a:ext cx="941798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D:\Users\JoBradley\junk\logo\alt_logo_15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514" y="1452942"/>
            <a:ext cx="1200150" cy="55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00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4281">
        <p:fade/>
      </p:transition>
    </mc:Choice>
    <mc:Fallback xmlns="">
      <p:transition spd="med" advTm="2428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086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ADIwg</a:t>
            </a:r>
            <a:r>
              <a:rPr lang="en-US" dirty="0" smtClean="0"/>
              <a:t> ISO Metadata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57400"/>
            <a:ext cx="8229600" cy="4572000"/>
          </a:xfrm>
        </p:spPr>
        <p:txBody>
          <a:bodyPr>
            <a:normAutofit/>
          </a:bodyPr>
          <a:lstStyle/>
          <a:p>
            <a:pPr lvl="1"/>
            <a:r>
              <a:rPr lang="en-US" sz="2000" dirty="0" smtClean="0"/>
              <a:t>Adoption </a:t>
            </a:r>
            <a:r>
              <a:rPr lang="en-US" sz="2000" dirty="0"/>
              <a:t>of </a:t>
            </a:r>
            <a:r>
              <a:rPr lang="en-US" sz="2000" dirty="0" smtClean="0"/>
              <a:t>ISO 19115-2 as standard for ADIwg</a:t>
            </a:r>
            <a:endParaRPr lang="en-US" sz="2000" dirty="0"/>
          </a:p>
          <a:p>
            <a:pPr lvl="1"/>
            <a:r>
              <a:rPr lang="en-US" sz="2000" dirty="0" smtClean="0"/>
              <a:t>Share high investment cost for comprehension and implementation </a:t>
            </a:r>
          </a:p>
          <a:p>
            <a:pPr lvl="1"/>
            <a:r>
              <a:rPr lang="en-US" sz="2000" dirty="0" smtClean="0"/>
              <a:t>Support diversity of requirements and implementation skills across ADIwg membership</a:t>
            </a:r>
          </a:p>
          <a:p>
            <a:pPr lvl="1"/>
            <a:r>
              <a:rPr lang="en-US" sz="2000" dirty="0" smtClean="0"/>
              <a:t>Transition </a:t>
            </a:r>
            <a:r>
              <a:rPr lang="en-US" sz="2000" dirty="0"/>
              <a:t>existing project </a:t>
            </a:r>
            <a:r>
              <a:rPr lang="en-US" sz="2000" dirty="0" smtClean="0"/>
              <a:t>metadata standard to ISO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A54980-9E30-45BD-B139-6F9DCD8E438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</a:p>
        </p:txBody>
      </p:sp>
    </p:spTree>
    <p:extLst>
      <p:ext uri="{BB962C8B-B14F-4D97-AF65-F5344CB8AC3E}">
        <p14:creationId xmlns:p14="http://schemas.microsoft.com/office/powerpoint/2010/main" val="377361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Objectives</a:t>
            </a:r>
            <a:endParaRPr lang="en-US" dirty="0"/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38862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Eliminate necessity to learn ISO 19115 family of standards</a:t>
            </a:r>
          </a:p>
          <a:p>
            <a:r>
              <a:rPr lang="en-US" sz="2000" b="1" dirty="0" smtClean="0"/>
              <a:t>Make it easier for organizations to</a:t>
            </a:r>
            <a:r>
              <a:rPr lang="en-US" sz="2000" dirty="0" smtClean="0"/>
              <a:t>:</a:t>
            </a:r>
            <a:endParaRPr lang="en-US" sz="2000" dirty="0"/>
          </a:p>
          <a:p>
            <a:pPr lvl="1"/>
            <a:r>
              <a:rPr lang="en-US" sz="2000" dirty="0"/>
              <a:t>A</a:t>
            </a:r>
            <a:r>
              <a:rPr lang="en-US" sz="2000" dirty="0" smtClean="0"/>
              <a:t>chieve </a:t>
            </a:r>
            <a:r>
              <a:rPr lang="en-US" sz="2000" dirty="0"/>
              <a:t>ISO </a:t>
            </a:r>
            <a:r>
              <a:rPr lang="en-US" sz="2000" dirty="0" smtClean="0"/>
              <a:t>compliance</a:t>
            </a:r>
          </a:p>
          <a:p>
            <a:pPr lvl="1"/>
            <a:r>
              <a:rPr lang="en-US" sz="2000" dirty="0" smtClean="0"/>
              <a:t>Integrate </a:t>
            </a:r>
            <a:r>
              <a:rPr lang="en-US" sz="2000" dirty="0"/>
              <a:t>ISO </a:t>
            </a:r>
            <a:r>
              <a:rPr lang="en-US" sz="2000" dirty="0" smtClean="0"/>
              <a:t>support </a:t>
            </a:r>
            <a:r>
              <a:rPr lang="en-US" sz="2000" dirty="0"/>
              <a:t>into local </a:t>
            </a:r>
            <a:r>
              <a:rPr lang="en-US" sz="2000" dirty="0" smtClean="0"/>
              <a:t>applications and services</a:t>
            </a:r>
          </a:p>
          <a:p>
            <a:pPr lvl="1"/>
            <a:r>
              <a:rPr lang="en-US" sz="2000" dirty="0"/>
              <a:t>I</a:t>
            </a:r>
            <a:r>
              <a:rPr lang="en-US" sz="2000" dirty="0" smtClean="0"/>
              <a:t>mplement custom web services with ISO metadata capability</a:t>
            </a:r>
          </a:p>
          <a:p>
            <a:r>
              <a:rPr lang="en-US" sz="2000" b="1" dirty="0" smtClean="0"/>
              <a:t>Host a public web service for generation of ISO metadata records</a:t>
            </a:r>
          </a:p>
          <a:p>
            <a:r>
              <a:rPr lang="en-US" sz="2000" b="1" dirty="0" smtClean="0"/>
              <a:t>Support both project and data metadata in ISO</a:t>
            </a:r>
          </a:p>
          <a:p>
            <a:r>
              <a:rPr lang="en-US" sz="2000" b="1" dirty="0" smtClean="0"/>
              <a:t>Host a public web app for PIs to enter and edit  metadata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F53024-5999-46BD-ABC1-0F72574867F9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745E-8DCD-4372-A04E-1A39D68E21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5105400"/>
            <a:ext cx="54864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217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038600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 smtClean="0"/>
              <a:t>Support </a:t>
            </a:r>
            <a:r>
              <a:rPr lang="en-US" sz="3200" dirty="0"/>
              <a:t>creation of </a:t>
            </a:r>
            <a:r>
              <a:rPr lang="en-US" sz="3200" i="1" dirty="0"/>
              <a:t>original</a:t>
            </a:r>
            <a:r>
              <a:rPr lang="en-US" sz="3200" dirty="0"/>
              <a:t> metadata </a:t>
            </a:r>
            <a:r>
              <a:rPr lang="en-US" sz="3200" dirty="0" smtClean="0"/>
              <a:t>records</a:t>
            </a:r>
          </a:p>
          <a:p>
            <a:r>
              <a:rPr lang="en-US" sz="3200" dirty="0" smtClean="0"/>
              <a:t>Portable, open source code library for developers</a:t>
            </a:r>
          </a:p>
          <a:p>
            <a:r>
              <a:rPr lang="en-US" sz="3200" dirty="0" smtClean="0"/>
              <a:t>Create a user-friendly metadata preparation tools</a:t>
            </a:r>
          </a:p>
          <a:p>
            <a:r>
              <a:rPr lang="en-US" sz="3200" dirty="0"/>
              <a:t>Accommodate </a:t>
            </a:r>
            <a:r>
              <a:rPr lang="en-US" sz="3200" dirty="0" smtClean="0"/>
              <a:t>diverse needs and </a:t>
            </a:r>
            <a:r>
              <a:rPr lang="en-US" sz="3200" dirty="0"/>
              <a:t>technical abilities</a:t>
            </a:r>
          </a:p>
          <a:p>
            <a:r>
              <a:rPr lang="en-US" sz="3200" dirty="0" smtClean="0"/>
              <a:t>Extensible (create metadata in multiple standards)</a:t>
            </a:r>
          </a:p>
          <a:p>
            <a:pPr lvl="1"/>
            <a:endParaRPr lang="en-US" sz="800" dirty="0"/>
          </a:p>
          <a:p>
            <a:pPr lvl="1"/>
            <a:endParaRPr lang="en-US" sz="2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2E087F-2A59-47AB-AF76-87F2C3E3847D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</a:p>
        </p:txBody>
      </p:sp>
    </p:spTree>
    <p:extLst>
      <p:ext uri="{BB962C8B-B14F-4D97-AF65-F5344CB8AC3E}">
        <p14:creationId xmlns:p14="http://schemas.microsoft.com/office/powerpoint/2010/main" val="328357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7086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 of Scope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3886200"/>
          </a:xfrm>
        </p:spPr>
        <p:txBody>
          <a:bodyPr/>
          <a:lstStyle/>
          <a:p>
            <a:r>
              <a:rPr lang="en-US" sz="2800" dirty="0"/>
              <a:t>Metadata clearinghouse </a:t>
            </a:r>
            <a:endParaRPr lang="en-US" sz="2800" dirty="0" smtClean="0"/>
          </a:p>
          <a:p>
            <a:r>
              <a:rPr lang="en-US" sz="2800" dirty="0" smtClean="0"/>
              <a:t>Translation </a:t>
            </a:r>
            <a:r>
              <a:rPr lang="en-US" sz="2800" dirty="0"/>
              <a:t>between XML metadata </a:t>
            </a:r>
            <a:r>
              <a:rPr lang="en-US" sz="2800" dirty="0" smtClean="0"/>
              <a:t>standards (e.g</a:t>
            </a:r>
            <a:r>
              <a:rPr lang="en-US" sz="2800" dirty="0"/>
              <a:t>. FGDC-&gt;ISO)</a:t>
            </a:r>
          </a:p>
          <a:p>
            <a:r>
              <a:rPr lang="en-US" sz="2800" dirty="0"/>
              <a:t>Provide metadata snippets to other metadata tools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8564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ADIwg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>
        <a:spAutoFit/>
      </a:bodyPr>
      <a:lstStyle>
        <a:defPPr>
          <a:defRPr dirty="0">
            <a:solidFill>
              <a:schemeClr val="tx1">
                <a:lumMod val="65000"/>
                <a:lumOff val="35000"/>
              </a:schemeClr>
            </a:solidFill>
            <a:latin typeface="Lucida Sans" panose="020B0602030504020204" pitchFamily="34" charset="0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tx1">
                <a:lumMod val="65000"/>
                <a:lumOff val="35000"/>
              </a:schemeClr>
            </a:solidFill>
            <a:latin typeface="Lucida Sans" panose="020B0602030504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8966</TotalTime>
  <Words>562</Words>
  <Application>Microsoft Office PowerPoint</Application>
  <PresentationFormat>On-screen Show (4:3)</PresentationFormat>
  <Paragraphs>140</Paragraphs>
  <Slides>13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ADIwgTheme</vt:lpstr>
      <vt:lpstr>Flow</vt:lpstr>
      <vt:lpstr>Introduction to ADIwg ISO Metadata Toolkit   2015 CDI Conference Training Session</vt:lpstr>
      <vt:lpstr>Workshop Outline</vt:lpstr>
      <vt:lpstr>Overview</vt:lpstr>
      <vt:lpstr>About ADIwg</vt:lpstr>
      <vt:lpstr>Who is ADIwg?</vt:lpstr>
      <vt:lpstr>ADIwg ISO Metadata Requirements</vt:lpstr>
      <vt:lpstr>Project Objectives</vt:lpstr>
      <vt:lpstr>Project Scope</vt:lpstr>
      <vt:lpstr>Out of Scope </vt:lpstr>
      <vt:lpstr>Choosing a Standard</vt:lpstr>
      <vt:lpstr>Choosing a Standard</vt:lpstr>
      <vt:lpstr>Supported ISO Fields</vt:lpstr>
      <vt:lpstr>ISO Metadata Toolkit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 Smith</dc:creator>
  <cp:lastModifiedBy>Bradley, Joshua</cp:lastModifiedBy>
  <cp:revision>468</cp:revision>
  <cp:lastPrinted>2015-03-13T00:26:59Z</cp:lastPrinted>
  <dcterms:created xsi:type="dcterms:W3CDTF">2012-08-27T16:53:10Z</dcterms:created>
  <dcterms:modified xsi:type="dcterms:W3CDTF">2015-05-11T16:28:48Z</dcterms:modified>
</cp:coreProperties>
</file>