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21"/>
  </p:notesMasterIdLst>
  <p:sldIdLst>
    <p:sldId id="335" r:id="rId3"/>
    <p:sldId id="339" r:id="rId4"/>
    <p:sldId id="348" r:id="rId5"/>
    <p:sldId id="337" r:id="rId6"/>
    <p:sldId id="336" r:id="rId7"/>
    <p:sldId id="340" r:id="rId8"/>
    <p:sldId id="341" r:id="rId9"/>
    <p:sldId id="349" r:id="rId10"/>
    <p:sldId id="342" r:id="rId11"/>
    <p:sldId id="350" r:id="rId12"/>
    <p:sldId id="343" r:id="rId13"/>
    <p:sldId id="351" r:id="rId14"/>
    <p:sldId id="352" r:id="rId15"/>
    <p:sldId id="344" r:id="rId16"/>
    <p:sldId id="345" r:id="rId17"/>
    <p:sldId id="346" r:id="rId18"/>
    <p:sldId id="347" r:id="rId19"/>
    <p:sldId id="312" r:id="rId20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73D"/>
    <a:srgbClr val="6C7DB0"/>
    <a:srgbClr val="566A88"/>
    <a:srgbClr val="566AA3"/>
    <a:srgbClr val="009AD0"/>
    <a:srgbClr val="5DD5FF"/>
    <a:srgbClr val="C03C26"/>
    <a:srgbClr val="BE2E2A"/>
    <a:srgbClr val="D5F4FF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2412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BEC53-6885-4779-B31C-4B6E068797E9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0_3" csCatId="mainScheme" phldr="1"/>
      <dgm:spPr/>
    </dgm:pt>
    <dgm:pt modelId="{40A1BAC4-76B5-417E-8F05-1F478E33B032}">
      <dgm:prSet phldrT="[Text]"/>
      <dgm:spPr/>
      <dgm:t>
        <a:bodyPr/>
        <a:lstStyle/>
        <a:p>
          <a:r>
            <a:rPr lang="en-US" dirty="0" smtClean="0"/>
            <a:t>Discussion?</a:t>
          </a:r>
          <a:endParaRPr lang="en-US" dirty="0"/>
        </a:p>
      </dgm:t>
    </dgm:pt>
    <dgm:pt modelId="{7691AE96-0682-4969-B4A0-70BF094AB789}" type="parTrans" cxnId="{D38D83D8-24BD-48DC-9E09-86F58036D4C9}">
      <dgm:prSet/>
      <dgm:spPr/>
      <dgm:t>
        <a:bodyPr/>
        <a:lstStyle/>
        <a:p>
          <a:endParaRPr lang="en-US"/>
        </a:p>
      </dgm:t>
    </dgm:pt>
    <dgm:pt modelId="{EEAE361C-8056-485B-BC1B-3EF4A0F2C79F}" type="sibTrans" cxnId="{D38D83D8-24BD-48DC-9E09-86F58036D4C9}">
      <dgm:prSet/>
      <dgm:spPr/>
      <dgm:t>
        <a:bodyPr/>
        <a:lstStyle/>
        <a:p>
          <a:endParaRPr lang="en-US"/>
        </a:p>
      </dgm:t>
    </dgm:pt>
    <dgm:pt modelId="{AB2785D8-E269-4033-A7AD-73FC7DC015A2}" type="pres">
      <dgm:prSet presAssocID="{CB2BEC53-6885-4779-B31C-4B6E068797E9}" presName="Name0" presStyleCnt="0">
        <dgm:presLayoutVars>
          <dgm:chMax/>
          <dgm:chPref/>
          <dgm:dir/>
        </dgm:presLayoutVars>
      </dgm:prSet>
      <dgm:spPr/>
    </dgm:pt>
    <dgm:pt modelId="{04B4BF85-B073-4F0D-90B8-B05052A1C8B6}" type="pres">
      <dgm:prSet presAssocID="{40A1BAC4-76B5-417E-8F05-1F478E33B032}" presName="composite" presStyleCnt="0"/>
      <dgm:spPr/>
    </dgm:pt>
    <dgm:pt modelId="{EEABF6C4-8225-4D5D-927C-F303C290B1F2}" type="pres">
      <dgm:prSet presAssocID="{40A1BAC4-76B5-417E-8F05-1F478E33B032}" presName="Accent" presStyleLbl="alignNode1" presStyleIdx="0" presStyleCnt="1" custLinFactNeighborX="23467" custLinFactNeighborY="-620">
        <dgm:presLayoutVars>
          <dgm:chMax val="0"/>
          <dgm:chPref val="0"/>
        </dgm:presLayoutVars>
      </dgm:prSet>
      <dgm:spPr/>
    </dgm:pt>
    <dgm:pt modelId="{2397C4DF-DB7B-4F50-830E-5D4587003BCA}" type="pres">
      <dgm:prSet presAssocID="{40A1BAC4-76B5-417E-8F05-1F478E33B032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C:\Users\stansmith\AppData\Local\Microsoft\Windows\Temporary Internet Files\Content.IE5\4739N7I8\MC900358967[1].wmf"/>
        </a:ext>
      </dgm:extLst>
    </dgm:pt>
    <dgm:pt modelId="{CD27130B-FFCF-4E83-83D9-EB721D50A772}" type="pres">
      <dgm:prSet presAssocID="{40A1BAC4-76B5-417E-8F05-1F478E33B032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30EE-DE0D-4EE2-98E2-DB39C2834E8D}" type="pres">
      <dgm:prSet presAssocID="{40A1BAC4-76B5-417E-8F05-1F478E33B032}" presName="Space" presStyleCnt="0">
        <dgm:presLayoutVars>
          <dgm:chMax val="0"/>
          <dgm:chPref val="0"/>
        </dgm:presLayoutVars>
      </dgm:prSet>
      <dgm:spPr/>
    </dgm:pt>
  </dgm:ptLst>
  <dgm:cxnLst>
    <dgm:cxn modelId="{D38D83D8-24BD-48DC-9E09-86F58036D4C9}" srcId="{CB2BEC53-6885-4779-B31C-4B6E068797E9}" destId="{40A1BAC4-76B5-417E-8F05-1F478E33B032}" srcOrd="0" destOrd="0" parTransId="{7691AE96-0682-4969-B4A0-70BF094AB789}" sibTransId="{EEAE361C-8056-485B-BC1B-3EF4A0F2C79F}"/>
    <dgm:cxn modelId="{A886019D-43FC-457C-A150-90B4C890F7F6}" type="presOf" srcId="{40A1BAC4-76B5-417E-8F05-1F478E33B032}" destId="{CD27130B-FFCF-4E83-83D9-EB721D50A772}" srcOrd="0" destOrd="0" presId="urn:microsoft.com/office/officeart/2008/layout/AlternatingPictureCircles"/>
    <dgm:cxn modelId="{17958C98-3B83-4E0E-A39F-54073EAD0AE0}" type="presOf" srcId="{CB2BEC53-6885-4779-B31C-4B6E068797E9}" destId="{AB2785D8-E269-4033-A7AD-73FC7DC015A2}" srcOrd="0" destOrd="0" presId="urn:microsoft.com/office/officeart/2008/layout/AlternatingPictureCircles"/>
    <dgm:cxn modelId="{B243002D-008E-4517-B793-48891E0B6A71}" type="presParOf" srcId="{AB2785D8-E269-4033-A7AD-73FC7DC015A2}" destId="{04B4BF85-B073-4F0D-90B8-B05052A1C8B6}" srcOrd="0" destOrd="0" presId="urn:microsoft.com/office/officeart/2008/layout/AlternatingPictureCircles"/>
    <dgm:cxn modelId="{BBE08A98-E136-4083-9DAA-0A0821B6AA54}" type="presParOf" srcId="{04B4BF85-B073-4F0D-90B8-B05052A1C8B6}" destId="{EEABF6C4-8225-4D5D-927C-F303C290B1F2}" srcOrd="0" destOrd="0" presId="urn:microsoft.com/office/officeart/2008/layout/AlternatingPictureCircles"/>
    <dgm:cxn modelId="{5859977F-6AC9-4E45-BC03-0707C49ED6E8}" type="presParOf" srcId="{04B4BF85-B073-4F0D-90B8-B05052A1C8B6}" destId="{2397C4DF-DB7B-4F50-830E-5D4587003BCA}" srcOrd="1" destOrd="0" presId="urn:microsoft.com/office/officeart/2008/layout/AlternatingPictureCircles"/>
    <dgm:cxn modelId="{8B068D0F-06DA-4F26-BF86-D5ED73ED5265}" type="presParOf" srcId="{04B4BF85-B073-4F0D-90B8-B05052A1C8B6}" destId="{CD27130B-FFCF-4E83-83D9-EB721D50A772}" srcOrd="2" destOrd="0" presId="urn:microsoft.com/office/officeart/2008/layout/AlternatingPictureCircles"/>
    <dgm:cxn modelId="{210EE17C-46F6-438A-857C-6EBFE4E37C5A}" type="presParOf" srcId="{04B4BF85-B073-4F0D-90B8-B05052A1C8B6}" destId="{B40F30EE-DE0D-4EE2-98E2-DB39C2834E8D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BF6C4-8225-4D5D-927C-F303C290B1F2}">
      <dsp:nvSpPr>
        <dsp:cNvPr id="0" name=""/>
        <dsp:cNvSpPr/>
      </dsp:nvSpPr>
      <dsp:spPr>
        <a:xfrm>
          <a:off x="3009913" y="533391"/>
          <a:ext cx="3086086" cy="3085951"/>
        </a:xfrm>
        <a:prstGeom prst="donut">
          <a:avLst>
            <a:gd name="adj" fmla="val 110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7C4DF-DB7B-4F50-830E-5D4587003BCA}">
      <dsp:nvSpPr>
        <dsp:cNvPr id="0" name=""/>
        <dsp:cNvSpPr/>
      </dsp:nvSpPr>
      <dsp:spPr>
        <a:xfrm>
          <a:off x="314" y="660527"/>
          <a:ext cx="3795587" cy="2869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7130B-FFCF-4E83-83D9-EB721D50A772}">
      <dsp:nvSpPr>
        <dsp:cNvPr id="0" name=""/>
        <dsp:cNvSpPr/>
      </dsp:nvSpPr>
      <dsp:spPr>
        <a:xfrm>
          <a:off x="3349111" y="891964"/>
          <a:ext cx="2407061" cy="240695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Discussion?</a:t>
          </a:r>
          <a:endParaRPr lang="en-US" sz="2300" kern="1200" dirty="0"/>
        </a:p>
      </dsp:txBody>
      <dsp:txXfrm>
        <a:off x="3701617" y="1244455"/>
        <a:ext cx="1702049" cy="1701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-- Into to ISO Developer’s Toolkit</a:t>
            </a:r>
            <a:r>
              <a:rPr lang="en-US" sz="1600" baseline="0" dirty="0" smtClean="0"/>
              <a:t> in pictures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Talk about all the tools in the Toolkit and how they relate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Some will be discussed in more detail in later segments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or web application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mdTools is hosted at </a:t>
            </a:r>
            <a:r>
              <a:rPr lang="en-US" u="sng" baseline="0" dirty="0" smtClean="0"/>
              <a:t>http://www.adiwg.org/mdTools/#viewer-page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use mdTools to validate and POST to mdTranslator and catch result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using</a:t>
            </a:r>
            <a:r>
              <a:rPr lang="en-US" baseline="0" dirty="0" smtClean="0"/>
              <a:t> mdTools means: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no code to write</a:t>
            </a:r>
          </a:p>
          <a:p>
            <a:r>
              <a:rPr lang="en-US" baseline="0" dirty="0" smtClean="0"/>
              <a:t>---- always current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5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or web application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mdTools is hosted at </a:t>
            </a:r>
            <a:r>
              <a:rPr lang="en-US" u="sng" baseline="0" dirty="0" smtClean="0"/>
              <a:t>???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using</a:t>
            </a:r>
            <a:r>
              <a:rPr lang="en-US" baseline="0" dirty="0" smtClean="0"/>
              <a:t> mdEditor means: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no code to write</a:t>
            </a:r>
          </a:p>
          <a:p>
            <a:r>
              <a:rPr lang="en-US" baseline="0" dirty="0" smtClean="0"/>
              <a:t>---- always current </a:t>
            </a:r>
          </a:p>
          <a:p>
            <a:r>
              <a:rPr lang="en-US" baseline="0" dirty="0" smtClean="0"/>
              <a:t>---- assembly and editing of mdJson metadata content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16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or web application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mdTools is hosted at </a:t>
            </a:r>
            <a:r>
              <a:rPr lang="en-US" u="sng" baseline="0" dirty="0" smtClean="0"/>
              <a:t>???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using</a:t>
            </a:r>
            <a:r>
              <a:rPr lang="en-US" baseline="0" dirty="0" smtClean="0"/>
              <a:t> mdEditor means: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no code to write</a:t>
            </a:r>
          </a:p>
          <a:p>
            <a:r>
              <a:rPr lang="en-US" baseline="0" dirty="0" smtClean="0"/>
              <a:t>---- always current </a:t>
            </a:r>
          </a:p>
          <a:p>
            <a:r>
              <a:rPr lang="en-US" baseline="0" dirty="0" smtClean="0"/>
              <a:t>---- assembly and editing of mdJson metadata content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16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or web application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mdTools is hosted at </a:t>
            </a:r>
            <a:r>
              <a:rPr lang="en-US" u="sng" baseline="0" dirty="0" smtClean="0"/>
              <a:t>???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using</a:t>
            </a:r>
            <a:r>
              <a:rPr lang="en-US" baseline="0" dirty="0" smtClean="0"/>
              <a:t> mdEditor means: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no code to write</a:t>
            </a:r>
          </a:p>
          <a:p>
            <a:r>
              <a:rPr lang="en-US" baseline="0" dirty="0" smtClean="0"/>
              <a:t>---- always current </a:t>
            </a:r>
          </a:p>
          <a:p>
            <a:r>
              <a:rPr lang="en-US" baseline="0" dirty="0" smtClean="0"/>
              <a:t>---- assembly and editing of mdJson metadata content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16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Why mdJson?</a:t>
            </a:r>
            <a:r>
              <a:rPr lang="en-US" baseline="0" dirty="0" smtClean="0"/>
              <a:t>  Is this just another standard? </a:t>
            </a:r>
          </a:p>
          <a:p>
            <a:r>
              <a:rPr lang="en-US" baseline="0" dirty="0" smtClean="0"/>
              <a:t>---- yes.</a:t>
            </a:r>
          </a:p>
          <a:p>
            <a:r>
              <a:rPr lang="en-US" baseline="0" dirty="0" smtClean="0"/>
              <a:t>---- JSON is simple to read and write </a:t>
            </a:r>
          </a:p>
          <a:p>
            <a:r>
              <a:rPr lang="en-US" baseline="0" dirty="0" smtClean="0"/>
              <a:t>---- supported by most computer languages</a:t>
            </a:r>
          </a:p>
          <a:p>
            <a:r>
              <a:rPr lang="en-US" baseline="0" dirty="0" smtClean="0"/>
              <a:t>---- native to moving data to and from browsers </a:t>
            </a:r>
          </a:p>
          <a:p>
            <a:r>
              <a:rPr lang="en-US" baseline="0" dirty="0" smtClean="0"/>
              <a:t>---- native to JavaScript, the language of browsers</a:t>
            </a:r>
            <a:endParaRPr lang="en-US" dirty="0" smtClean="0"/>
          </a:p>
          <a:p>
            <a:r>
              <a:rPr lang="en-US" dirty="0" smtClean="0"/>
              <a:t>-- How do we get our metadata content into mdJson? </a:t>
            </a:r>
          </a:p>
          <a:p>
            <a:r>
              <a:rPr lang="en-US" dirty="0" smtClean="0"/>
              <a:t>---- no</a:t>
            </a:r>
            <a:r>
              <a:rPr lang="en-US" baseline="0" dirty="0" smtClean="0"/>
              <a:t> Toolkit component to build mdJson yet</a:t>
            </a:r>
          </a:p>
          <a:p>
            <a:r>
              <a:rPr lang="en-US" baseline="0" dirty="0" smtClean="0"/>
              <a:t>---- mdTools support documentation and validation of mdJson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26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Start with the mdJson template </a:t>
            </a:r>
          </a:p>
          <a:p>
            <a:r>
              <a:rPr lang="en-US" baseline="0" dirty="0" smtClean="0"/>
              <a:t>-- use JSON editor to edit in metadata content</a:t>
            </a:r>
          </a:p>
          <a:p>
            <a:r>
              <a:rPr lang="en-US" baseline="0" dirty="0" smtClean="0"/>
              <a:t>---- notepad++ with JSON plugins</a:t>
            </a:r>
          </a:p>
          <a:p>
            <a:r>
              <a:rPr lang="en-US" baseline="0" dirty="0" smtClean="0"/>
              <a:t>---- most any IDE will support JSON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05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If your metadata content is already collected in a database</a:t>
            </a:r>
          </a:p>
          <a:p>
            <a:r>
              <a:rPr lang="en-US" dirty="0" smtClean="0"/>
              <a:t>---- write queries to</a:t>
            </a:r>
            <a:r>
              <a:rPr lang="en-US" baseline="0" dirty="0" smtClean="0"/>
              <a:t> gather content and format in mdJson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41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Addition</a:t>
            </a:r>
            <a:r>
              <a:rPr lang="en-US" baseline="0" dirty="0" smtClean="0"/>
              <a:t> of mdEditor will  complete version 1 of the ISO Developer’s Toolkit </a:t>
            </a:r>
          </a:p>
          <a:p>
            <a:r>
              <a:rPr lang="en-US" baseline="0" dirty="0" smtClean="0"/>
              <a:t>-- hosted online mdJson creator and editor</a:t>
            </a:r>
          </a:p>
          <a:p>
            <a:r>
              <a:rPr lang="en-US" baseline="0" dirty="0" smtClean="0"/>
              <a:t>-- ambitious JavaScript application running local</a:t>
            </a:r>
          </a:p>
          <a:p>
            <a:r>
              <a:rPr lang="en-US" baseline="0" dirty="0" smtClean="0"/>
              <a:t>-- all file storage will be local </a:t>
            </a:r>
          </a:p>
          <a:p>
            <a:r>
              <a:rPr lang="en-US" baseline="0" dirty="0" smtClean="0"/>
              <a:t>-- will interface with mdTranslator </a:t>
            </a:r>
          </a:p>
          <a:p>
            <a:r>
              <a:rPr lang="en-US" baseline="0" dirty="0" smtClean="0"/>
              <a:t>-- nothing to install and no development needed start to finish </a:t>
            </a:r>
          </a:p>
          <a:p>
            <a:r>
              <a:rPr lang="en-US" baseline="0" dirty="0" smtClean="0"/>
              <a:t>-- prototype due fall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76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8 components of the ISO Developer’s Toolkit</a:t>
            </a:r>
          </a:p>
          <a:p>
            <a:r>
              <a:rPr lang="en-US" baseline="0" dirty="0" smtClean="0"/>
              <a:t>-- each has its own GitHub repository</a:t>
            </a:r>
          </a:p>
          <a:p>
            <a:r>
              <a:rPr lang="en-US" baseline="0" dirty="0" smtClean="0"/>
              <a:t>-- all are open source</a:t>
            </a:r>
          </a:p>
          <a:p>
            <a:r>
              <a:rPr lang="en-US" baseline="0" dirty="0" smtClean="0"/>
              <a:t>-- those with public exposure get nice icons</a:t>
            </a:r>
          </a:p>
          <a:p>
            <a:r>
              <a:rPr lang="en-US" baseline="0" dirty="0" smtClean="0"/>
              <a:t>-- all components will be covered during the workshop to varying degrees</a:t>
            </a:r>
          </a:p>
          <a:p>
            <a:r>
              <a:rPr lang="en-US" baseline="0" dirty="0" smtClean="0"/>
              <a:t>-- mention each tool </a:t>
            </a:r>
          </a:p>
          <a:p>
            <a:r>
              <a:rPr lang="en-US" baseline="0" dirty="0" smtClean="0"/>
              <a:t>-- also mdWorkshop repository has all our workshop presentation materials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93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mdTranslator</a:t>
            </a:r>
            <a:r>
              <a:rPr lang="en-US" baseline="0" dirty="0" smtClean="0"/>
              <a:t> is the core of the ISO Developer’s Toolkit </a:t>
            </a:r>
          </a:p>
          <a:p>
            <a:r>
              <a:rPr lang="en-US" baseline="0" dirty="0" smtClean="0"/>
              <a:t>-- accepts input in any supported format (mdJson for now)</a:t>
            </a:r>
          </a:p>
          <a:p>
            <a:r>
              <a:rPr lang="en-US" baseline="0" dirty="0" smtClean="0"/>
              <a:t>-- input is validated using the toolkit component ‘mdJson-schemas’ </a:t>
            </a:r>
          </a:p>
          <a:p>
            <a:r>
              <a:rPr lang="en-US" baseline="0" dirty="0" smtClean="0"/>
              <a:t>-- if passes validation, sent to mdJson reader to write the metadata content to the ‘internal data store’</a:t>
            </a:r>
          </a:p>
          <a:p>
            <a:r>
              <a:rPr lang="en-US" baseline="0" dirty="0" smtClean="0"/>
              <a:t>-- if the write succeeds, control passes to the requested writer (ISO 19115-2 in example)</a:t>
            </a:r>
          </a:p>
          <a:p>
            <a:r>
              <a:rPr lang="en-US" baseline="0" dirty="0" smtClean="0"/>
              <a:t>-- other supported metadata writer standards in blue</a:t>
            </a:r>
          </a:p>
          <a:p>
            <a:r>
              <a:rPr lang="en-US" baseline="0" dirty="0" smtClean="0"/>
              <a:t>-- planned metadata writer standards in aqua</a:t>
            </a:r>
          </a:p>
          <a:p>
            <a:r>
              <a:rPr lang="en-US" baseline="0" dirty="0" smtClean="0"/>
              <a:t>-- newly structured metadata passed back to requestor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1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mdTranslator</a:t>
            </a:r>
            <a:r>
              <a:rPr lang="en-US" baseline="0" dirty="0" smtClean="0"/>
              <a:t> is the core of the ISO Developer’s Toolkit </a:t>
            </a:r>
          </a:p>
          <a:p>
            <a:r>
              <a:rPr lang="en-US" baseline="0" dirty="0" smtClean="0"/>
              <a:t>-- accepts input in any supported format (mdJson for now)</a:t>
            </a:r>
          </a:p>
          <a:p>
            <a:r>
              <a:rPr lang="en-US" baseline="0" dirty="0" smtClean="0"/>
              <a:t>-- input is validated using the toolkit component ‘mdJson-schemas’ </a:t>
            </a:r>
          </a:p>
          <a:p>
            <a:r>
              <a:rPr lang="en-US" baseline="0" dirty="0" smtClean="0"/>
              <a:t>-- if passes validation, sent to mdJson reader to write the metadata content to the ‘internal data store’</a:t>
            </a:r>
          </a:p>
          <a:p>
            <a:r>
              <a:rPr lang="en-US" baseline="0" dirty="0" smtClean="0"/>
              <a:t>-- if the write succeeds, control passes to the requested writer (ISO 19115-2 in example)</a:t>
            </a:r>
          </a:p>
          <a:p>
            <a:r>
              <a:rPr lang="en-US" baseline="0" dirty="0" smtClean="0"/>
              <a:t>-- other supported metadata writer standards in blue</a:t>
            </a:r>
          </a:p>
          <a:p>
            <a:r>
              <a:rPr lang="en-US" baseline="0" dirty="0" smtClean="0"/>
              <a:t>-- planned metadata writer standards in aqua</a:t>
            </a:r>
          </a:p>
          <a:p>
            <a:r>
              <a:rPr lang="en-US" baseline="0" dirty="0" smtClean="0"/>
              <a:t>-- newly structured metadata passed back to requestor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14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Install</a:t>
            </a:r>
            <a:r>
              <a:rPr lang="en-US" baseline="0" dirty="0" smtClean="0"/>
              <a:t> a local Ruby environment</a:t>
            </a:r>
            <a:endParaRPr lang="en-US" dirty="0" smtClean="0"/>
          </a:p>
          <a:p>
            <a:r>
              <a:rPr lang="en-US" dirty="0" smtClean="0"/>
              <a:t>-- download mdTranslator code repository from GitHub</a:t>
            </a:r>
          </a:p>
          <a:p>
            <a:r>
              <a:rPr lang="en-US" dirty="0" smtClean="0"/>
              <a:t>-- write a program or use the mdTranslator CLI to pass your mdJson to the Ruby code and catch the result</a:t>
            </a:r>
          </a:p>
          <a:p>
            <a:r>
              <a:rPr lang="en-US" dirty="0" smtClean="0"/>
              <a:t>-- using</a:t>
            </a:r>
            <a:r>
              <a:rPr lang="en-US" baseline="0" dirty="0" smtClean="0"/>
              <a:t> the GitHub repository code means:</a:t>
            </a:r>
          </a:p>
          <a:p>
            <a:r>
              <a:rPr lang="en-US" baseline="0" dirty="0" smtClean="0"/>
              <a:t>---- you can modify the mdTranslator behavior</a:t>
            </a:r>
          </a:p>
          <a:p>
            <a:r>
              <a:rPr lang="en-US" baseline="0" dirty="0" smtClean="0"/>
              <a:t>---- all the maintenance is yours</a:t>
            </a:r>
          </a:p>
          <a:p>
            <a:r>
              <a:rPr lang="en-US" baseline="0" dirty="0" smtClean="0"/>
              <a:t>---- updates to the repository will have to carefully merged into your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42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Install</a:t>
            </a:r>
            <a:r>
              <a:rPr lang="en-US" baseline="0" dirty="0" smtClean="0"/>
              <a:t> a local Ruby environment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install ‘adiwg-mdtranslator’ gem from rubygems.org</a:t>
            </a:r>
          </a:p>
          <a:p>
            <a:r>
              <a:rPr lang="en-US" baseline="0" dirty="0" smtClean="0"/>
              <a:t>-- write program </a:t>
            </a:r>
            <a:r>
              <a:rPr lang="en-US" dirty="0" smtClean="0"/>
              <a:t>to pass your mdJson to the Ruby code and catch the result</a:t>
            </a:r>
          </a:p>
          <a:p>
            <a:r>
              <a:rPr lang="en-US" dirty="0" smtClean="0"/>
              <a:t>-- using</a:t>
            </a:r>
            <a:r>
              <a:rPr lang="en-US" baseline="0" dirty="0" smtClean="0"/>
              <a:t> the RubyGem means:</a:t>
            </a:r>
          </a:p>
          <a:p>
            <a:r>
              <a:rPr lang="en-US" baseline="0" dirty="0" smtClean="0"/>
              <a:t>---- write a simpler program to interface with mdTranslator</a:t>
            </a:r>
          </a:p>
          <a:p>
            <a:r>
              <a:rPr lang="en-US" baseline="0" dirty="0" smtClean="0"/>
              <a:t>---- all dependent code is automatically installed by the gem installer</a:t>
            </a:r>
          </a:p>
          <a:p>
            <a:r>
              <a:rPr lang="en-US" baseline="0" dirty="0" smtClean="0"/>
              <a:t>---- all updates and enhancements to adiwg-mdtranslator are merged by a single command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2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write simple web application </a:t>
            </a:r>
            <a:r>
              <a:rPr lang="en-US" dirty="0" smtClean="0"/>
              <a:t>to POST your mdJson to the Ruby code and catch the result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use POST to avoid</a:t>
            </a:r>
            <a:r>
              <a:rPr lang="en-US" baseline="0" dirty="0" smtClean="0"/>
              <a:t> the limitations browsers place on GET (2K)</a:t>
            </a:r>
            <a:endParaRPr lang="en-US" dirty="0" smtClean="0"/>
          </a:p>
          <a:p>
            <a:r>
              <a:rPr lang="en-US" dirty="0" smtClean="0"/>
              <a:t>-- using</a:t>
            </a:r>
            <a:r>
              <a:rPr lang="en-US" baseline="0" dirty="0" smtClean="0"/>
              <a:t> the hosted web service means:</a:t>
            </a:r>
          </a:p>
          <a:p>
            <a:r>
              <a:rPr lang="en-US" baseline="0" dirty="0" smtClean="0"/>
              <a:t>---- write a simple web application to interface with mdTranslator API 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always current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61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write simple web application </a:t>
            </a:r>
            <a:r>
              <a:rPr lang="en-US" dirty="0" smtClean="0"/>
              <a:t>to POST your mdJson to the Ruby code and catch the result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use POST to avoid</a:t>
            </a:r>
            <a:r>
              <a:rPr lang="en-US" baseline="0" dirty="0" smtClean="0"/>
              <a:t> the limitations browsers place on GET (2K)</a:t>
            </a:r>
            <a:endParaRPr lang="en-US" dirty="0" smtClean="0"/>
          </a:p>
          <a:p>
            <a:r>
              <a:rPr lang="en-US" dirty="0" smtClean="0"/>
              <a:t>-- using</a:t>
            </a:r>
            <a:r>
              <a:rPr lang="en-US" baseline="0" dirty="0" smtClean="0"/>
              <a:t> the hosted web service means:</a:t>
            </a:r>
          </a:p>
          <a:p>
            <a:r>
              <a:rPr lang="en-US" baseline="0" dirty="0" smtClean="0"/>
              <a:t>---- write a simple web application to interface with mdTranslator API 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always current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61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No</a:t>
            </a:r>
            <a:r>
              <a:rPr lang="en-US" baseline="0" dirty="0" smtClean="0"/>
              <a:t> local Ruby or web application environment needed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mdTranslator is hosted at </a:t>
            </a:r>
            <a:r>
              <a:rPr lang="en-US" u="sng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http://mdtranslator.adiwg.org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mdTools is hosted at </a:t>
            </a:r>
            <a:r>
              <a:rPr lang="en-US" u="sng" baseline="0" dirty="0" smtClean="0"/>
              <a:t>http://www.adiwg.org/mdTools/#viewer-page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use mdTools to validate and POST to mdTranslator and catch result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using</a:t>
            </a:r>
            <a:r>
              <a:rPr lang="en-US" baseline="0" dirty="0" smtClean="0"/>
              <a:t> mdTools means:</a:t>
            </a:r>
          </a:p>
          <a:p>
            <a:r>
              <a:rPr lang="en-US" baseline="0" dirty="0" smtClean="0"/>
              <a:t>---- no local dev environment</a:t>
            </a:r>
          </a:p>
          <a:p>
            <a:r>
              <a:rPr lang="en-US" baseline="0" dirty="0" smtClean="0"/>
              <a:t>---- no code to write</a:t>
            </a:r>
          </a:p>
          <a:p>
            <a:r>
              <a:rPr lang="en-US" baseline="0" dirty="0" smtClean="0"/>
              <a:t>---- always current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5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5/8/2015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diwg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Intro to ISO Toolkit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in mdTools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2" name="Cloud 81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3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84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5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6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118" name="Folded Corner 117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119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0" name="Group 119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121" name="Rounded Rectangle 120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40" name="Rectangle 13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25" name="TextBox 124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sp>
        <p:nvSpPr>
          <p:cNvPr id="147" name="Right Arrow 146"/>
          <p:cNvSpPr/>
          <p:nvPr/>
        </p:nvSpPr>
        <p:spPr>
          <a:xfrm rot="19523346">
            <a:off x="4716570" y="5035965"/>
            <a:ext cx="1253921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580737" y="4329774"/>
            <a:ext cx="3392784" cy="1737838"/>
            <a:chOff x="1833416" y="4204215"/>
            <a:chExt cx="3392784" cy="1737838"/>
          </a:xfrm>
        </p:grpSpPr>
        <p:sp>
          <p:nvSpPr>
            <p:cNvPr id="149" name="Rounded Rectangle 148"/>
            <p:cNvSpPr/>
            <p:nvPr/>
          </p:nvSpPr>
          <p:spPr>
            <a:xfrm>
              <a:off x="1833416" y="4204215"/>
              <a:ext cx="3392784" cy="173783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0" name="Picture 2" descr="Inline image 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2007" y="4204215"/>
              <a:ext cx="1075267" cy="355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Rounded Rectangle 150"/>
            <p:cNvSpPr/>
            <p:nvPr/>
          </p:nvSpPr>
          <p:spPr>
            <a:xfrm>
              <a:off x="2047762" y="4632867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Document mdJson</a:t>
              </a: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2055743" y="5013867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Validate mdJson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2047762" y="5410200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Submit &amp; Capture</a:t>
              </a:r>
            </a:p>
          </p:txBody>
        </p:sp>
      </p:grpSp>
      <p:sp>
        <p:nvSpPr>
          <p:cNvPr id="154" name="Right Arrow 153"/>
          <p:cNvSpPr/>
          <p:nvPr/>
        </p:nvSpPr>
        <p:spPr>
          <a:xfrm rot="4282443">
            <a:off x="3132244" y="3566761"/>
            <a:ext cx="1355177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</a:t>
            </a:r>
          </a:p>
        </p:txBody>
      </p:sp>
      <p:sp>
        <p:nvSpPr>
          <p:cNvPr id="155" name="TextBox 154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863946" y="1447800"/>
            <a:ext cx="95545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Browser</a:t>
            </a:r>
          </a:p>
        </p:txBody>
      </p:sp>
      <p:sp>
        <p:nvSpPr>
          <p:cNvPr id="81" name="Oval Callout 80"/>
          <p:cNvSpPr/>
          <p:nvPr/>
        </p:nvSpPr>
        <p:spPr>
          <a:xfrm>
            <a:off x="5429251" y="5695825"/>
            <a:ext cx="2268126" cy="519351"/>
          </a:xfrm>
          <a:prstGeom prst="wedgeEllipseCallout">
            <a:avLst>
              <a:gd name="adj1" fmla="val -75922"/>
              <a:gd name="adj2" fmla="val -189972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mdTools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with mdEditor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5" name="Cloud 74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6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77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111" name="Rounded Rectangle 110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30" name="Rectangle 12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sp>
        <p:nvSpPr>
          <p:cNvPr id="137" name="Right Arrow 136"/>
          <p:cNvSpPr/>
          <p:nvPr/>
        </p:nvSpPr>
        <p:spPr>
          <a:xfrm rot="1702398">
            <a:off x="3942477" y="2534608"/>
            <a:ext cx="166548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2689328" y="1405703"/>
            <a:ext cx="2425719" cy="1092953"/>
            <a:chOff x="2680293" y="1372800"/>
            <a:chExt cx="1975160" cy="825964"/>
          </a:xfrm>
        </p:grpSpPr>
        <p:sp>
          <p:nvSpPr>
            <p:cNvPr id="139" name="Rounded Rectangle 138"/>
            <p:cNvSpPr/>
            <p:nvPr/>
          </p:nvSpPr>
          <p:spPr>
            <a:xfrm>
              <a:off x="2680293" y="1372800"/>
              <a:ext cx="1975160" cy="82596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0" name="Picture 4" descr="Inline imag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223" y="1414505"/>
              <a:ext cx="1257300" cy="3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1" name="TextBox 140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863946" y="1447800"/>
            <a:ext cx="95545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6875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with mdEditor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5" name="Cloud 74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6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77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111" name="Rounded Rectangle 110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30" name="Rectangle 12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sp>
        <p:nvSpPr>
          <p:cNvPr id="137" name="Right Arrow 136"/>
          <p:cNvSpPr/>
          <p:nvPr/>
        </p:nvSpPr>
        <p:spPr>
          <a:xfrm rot="1702398">
            <a:off x="3942477" y="2534608"/>
            <a:ext cx="166548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2689328" y="1405703"/>
            <a:ext cx="2425719" cy="1092953"/>
            <a:chOff x="2680293" y="1372800"/>
            <a:chExt cx="1975160" cy="825964"/>
          </a:xfrm>
        </p:grpSpPr>
        <p:sp>
          <p:nvSpPr>
            <p:cNvPr id="139" name="Rounded Rectangle 138"/>
            <p:cNvSpPr/>
            <p:nvPr/>
          </p:nvSpPr>
          <p:spPr>
            <a:xfrm>
              <a:off x="2680293" y="1372800"/>
              <a:ext cx="1975160" cy="82596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0" name="Picture 4" descr="Inline imag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223" y="1414505"/>
              <a:ext cx="1257300" cy="3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1" name="TextBox 140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863946" y="1447800"/>
            <a:ext cx="95545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Browser</a:t>
            </a:r>
          </a:p>
        </p:txBody>
      </p:sp>
      <p:sp>
        <p:nvSpPr>
          <p:cNvPr id="74" name="Oval Callout 73"/>
          <p:cNvSpPr/>
          <p:nvPr/>
        </p:nvSpPr>
        <p:spPr>
          <a:xfrm>
            <a:off x="5389301" y="941538"/>
            <a:ext cx="2268126" cy="519351"/>
          </a:xfrm>
          <a:prstGeom prst="wedgeEllipseCallout">
            <a:avLst>
              <a:gd name="adj1" fmla="val -69836"/>
              <a:gd name="adj2" fmla="val 112329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mdEditor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43" name="Oval Callout 142"/>
          <p:cNvSpPr/>
          <p:nvPr/>
        </p:nvSpPr>
        <p:spPr>
          <a:xfrm>
            <a:off x="2672147" y="4682226"/>
            <a:ext cx="2268126" cy="519351"/>
          </a:xfrm>
          <a:prstGeom prst="wedgeEllipseCallout">
            <a:avLst>
              <a:gd name="adj1" fmla="val 29812"/>
              <a:gd name="adj2" fmla="val -540444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mdCodes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74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with mdEditor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5" name="Cloud 74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6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77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111" name="Rounded Rectangle 110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30" name="Rectangle 12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sp>
        <p:nvSpPr>
          <p:cNvPr id="137" name="Right Arrow 136"/>
          <p:cNvSpPr/>
          <p:nvPr/>
        </p:nvSpPr>
        <p:spPr>
          <a:xfrm rot="1702398">
            <a:off x="3942477" y="2534608"/>
            <a:ext cx="166548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2689328" y="1405703"/>
            <a:ext cx="2425719" cy="1092953"/>
            <a:chOff x="2680293" y="1372800"/>
            <a:chExt cx="1975160" cy="825964"/>
          </a:xfrm>
        </p:grpSpPr>
        <p:sp>
          <p:nvSpPr>
            <p:cNvPr id="139" name="Rounded Rectangle 138"/>
            <p:cNvSpPr/>
            <p:nvPr/>
          </p:nvSpPr>
          <p:spPr>
            <a:xfrm>
              <a:off x="2680293" y="1372800"/>
              <a:ext cx="1975160" cy="82596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0" name="Picture 4" descr="Inline imag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223" y="1414505"/>
              <a:ext cx="1257300" cy="3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1" name="TextBox 140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863946" y="1447800"/>
            <a:ext cx="95545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Browser</a:t>
            </a:r>
          </a:p>
        </p:txBody>
      </p:sp>
      <p:sp>
        <p:nvSpPr>
          <p:cNvPr id="144" name="Oval Callout 143"/>
          <p:cNvSpPr/>
          <p:nvPr/>
        </p:nvSpPr>
        <p:spPr>
          <a:xfrm>
            <a:off x="616750" y="5123300"/>
            <a:ext cx="2268126" cy="519351"/>
          </a:xfrm>
          <a:prstGeom prst="wedgeEllipseCallout">
            <a:avLst>
              <a:gd name="adj1" fmla="val 29812"/>
              <a:gd name="adj2" fmla="val -553732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mdBook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37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mdJson file?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121400" y="2227291"/>
            <a:ext cx="1268319" cy="1321296"/>
            <a:chOff x="3117416" y="2758769"/>
            <a:chExt cx="1268319" cy="1321296"/>
          </a:xfrm>
        </p:grpSpPr>
        <p:sp>
          <p:nvSpPr>
            <p:cNvPr id="46" name="Folded Corner 45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47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49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2" name="Right Arrow 81"/>
          <p:cNvSpPr/>
          <p:nvPr/>
        </p:nvSpPr>
        <p:spPr>
          <a:xfrm rot="507830">
            <a:off x="3392707" y="2523918"/>
            <a:ext cx="2525603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647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mdJson template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121400" y="2227291"/>
            <a:ext cx="1268319" cy="1321296"/>
            <a:chOff x="3117416" y="2758769"/>
            <a:chExt cx="1268319" cy="1321296"/>
          </a:xfrm>
        </p:grpSpPr>
        <p:sp>
          <p:nvSpPr>
            <p:cNvPr id="49" name="Folded Corner 48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50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52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316648" y="2958362"/>
            <a:ext cx="951626" cy="1321296"/>
            <a:chOff x="3039126" y="2971406"/>
            <a:chExt cx="951626" cy="1321296"/>
          </a:xfrm>
        </p:grpSpPr>
        <p:sp>
          <p:nvSpPr>
            <p:cNvPr id="86" name="Folded Corner 85"/>
            <p:cNvSpPr/>
            <p:nvPr/>
          </p:nvSpPr>
          <p:spPr>
            <a:xfrm flipV="1">
              <a:off x="3039126" y="2971406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39647" y="3068247"/>
              <a:ext cx="9428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empty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mdJson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template</a:t>
              </a:r>
            </a:p>
          </p:txBody>
        </p:sp>
      </p:grpSp>
      <p:sp>
        <p:nvSpPr>
          <p:cNvPr id="88" name="Right Arrow 87"/>
          <p:cNvSpPr/>
          <p:nvPr/>
        </p:nvSpPr>
        <p:spPr>
          <a:xfrm rot="20495936">
            <a:off x="4070627" y="3327325"/>
            <a:ext cx="2525603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in md content</a:t>
            </a:r>
          </a:p>
        </p:txBody>
      </p:sp>
    </p:spTree>
    <p:extLst>
      <p:ext uri="{BB962C8B-B14F-4D97-AF65-F5344CB8AC3E}">
        <p14:creationId xmlns:p14="http://schemas.microsoft.com/office/powerpoint/2010/main" val="31030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mdJson from </a:t>
            </a:r>
            <a:r>
              <a:rPr lang="en-US" dirty="0" err="1" smtClean="0"/>
              <a:t>db</a:t>
            </a:r>
            <a:r>
              <a:rPr lang="en-US" dirty="0" smtClean="0"/>
              <a:t> query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121400" y="2227291"/>
            <a:ext cx="1268319" cy="1321296"/>
            <a:chOff x="3117416" y="2758769"/>
            <a:chExt cx="1268319" cy="1321296"/>
          </a:xfrm>
        </p:grpSpPr>
        <p:sp>
          <p:nvSpPr>
            <p:cNvPr id="49" name="Folded Corner 48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50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52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5" name="Can 84"/>
          <p:cNvSpPr/>
          <p:nvPr/>
        </p:nvSpPr>
        <p:spPr>
          <a:xfrm>
            <a:off x="3200400" y="3274438"/>
            <a:ext cx="1066800" cy="809571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metadata</a:t>
            </a:r>
          </a:p>
        </p:txBody>
      </p:sp>
      <p:sp>
        <p:nvSpPr>
          <p:cNvPr id="86" name="Flowchart: Predefined Process 85"/>
          <p:cNvSpPr/>
          <p:nvPr/>
        </p:nvSpPr>
        <p:spPr>
          <a:xfrm>
            <a:off x="4731184" y="3913820"/>
            <a:ext cx="1289511" cy="683255"/>
          </a:xfrm>
          <a:prstGeom prst="flowChartPredefinedProcess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mdJson</a:t>
            </a:r>
          </a:p>
        </p:txBody>
      </p:sp>
      <p:sp>
        <p:nvSpPr>
          <p:cNvPr id="87" name="Right Arrow 86"/>
          <p:cNvSpPr/>
          <p:nvPr/>
        </p:nvSpPr>
        <p:spPr>
          <a:xfrm rot="1345558">
            <a:off x="3919836" y="3772772"/>
            <a:ext cx="1076191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</a:t>
            </a:r>
          </a:p>
        </p:txBody>
      </p:sp>
      <p:sp>
        <p:nvSpPr>
          <p:cNvPr id="88" name="Right Arrow 87"/>
          <p:cNvSpPr/>
          <p:nvPr/>
        </p:nvSpPr>
        <p:spPr>
          <a:xfrm rot="18679164">
            <a:off x="5638669" y="3432163"/>
            <a:ext cx="1137059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260126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mdJson from mdEditor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159650" y="1929357"/>
            <a:ext cx="1268319" cy="1321296"/>
            <a:chOff x="3117416" y="2758769"/>
            <a:chExt cx="1268319" cy="1321296"/>
          </a:xfrm>
        </p:grpSpPr>
        <p:sp>
          <p:nvSpPr>
            <p:cNvPr id="48" name="Folded Corner 47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49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51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689328" y="1403159"/>
            <a:ext cx="2425719" cy="1092953"/>
            <a:chOff x="2680293" y="1372800"/>
            <a:chExt cx="1975160" cy="825964"/>
          </a:xfrm>
        </p:grpSpPr>
        <p:sp>
          <p:nvSpPr>
            <p:cNvPr id="85" name="Rounded Rectangle 84"/>
            <p:cNvSpPr/>
            <p:nvPr/>
          </p:nvSpPr>
          <p:spPr>
            <a:xfrm>
              <a:off x="2680293" y="1372800"/>
              <a:ext cx="1975160" cy="82596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6" name="Picture 4" descr="Inline imag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223" y="1414505"/>
              <a:ext cx="1257300" cy="3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18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DFB75-B4A1-4E54-8AFD-FBCAC108816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88620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75234961"/>
              </p:ext>
            </p:extLst>
          </p:nvPr>
        </p:nvGraphicFramePr>
        <p:xfrm>
          <a:off x="1524000" y="1333500"/>
          <a:ext cx="6096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79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27452" y="5221069"/>
            <a:ext cx="2775119" cy="61555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Code available on GitHub: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Toolkit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4267200" cy="4800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mdJson</a:t>
            </a:r>
          </a:p>
          <a:p>
            <a:pPr lvl="1"/>
            <a:r>
              <a:rPr lang="en-US" sz="1400" dirty="0" smtClean="0"/>
              <a:t>Standard for encoding project and </a:t>
            </a:r>
            <a:br>
              <a:rPr lang="en-US" sz="1400" dirty="0" smtClean="0"/>
            </a:br>
            <a:r>
              <a:rPr lang="en-US" sz="1400" dirty="0" smtClean="0"/>
              <a:t>data metadata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dirty="0" smtClean="0"/>
              <a:t>mdTranslator</a:t>
            </a:r>
          </a:p>
          <a:p>
            <a:pPr lvl="1"/>
            <a:r>
              <a:rPr lang="en-US" sz="1400" dirty="0"/>
              <a:t>Provides translation </a:t>
            </a:r>
            <a:r>
              <a:rPr lang="en-US" sz="1400" dirty="0" smtClean="0"/>
              <a:t>to established </a:t>
            </a:r>
            <a:br>
              <a:rPr lang="en-US" sz="1400" dirty="0" smtClean="0"/>
            </a:br>
            <a:r>
              <a:rPr lang="en-US" sz="1400" dirty="0" smtClean="0"/>
              <a:t>metadata standards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dirty="0" smtClean="0"/>
              <a:t>mdTools</a:t>
            </a:r>
            <a:r>
              <a:rPr lang="en-US" sz="3200" dirty="0" smtClean="0"/>
              <a:t> </a:t>
            </a:r>
            <a:endParaRPr lang="en-US" sz="3200" dirty="0"/>
          </a:p>
          <a:p>
            <a:pPr lvl="1"/>
            <a:r>
              <a:rPr lang="en-US" sz="1400" dirty="0" smtClean="0"/>
              <a:t>Groups documentation, validation, </a:t>
            </a:r>
            <a:br>
              <a:rPr lang="en-US" sz="1400" dirty="0" smtClean="0"/>
            </a:br>
            <a:r>
              <a:rPr lang="en-US" sz="1400" dirty="0" smtClean="0"/>
              <a:t>and translator interface tools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dirty="0" smtClean="0"/>
              <a:t>mdEditor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sz="1400" dirty="0"/>
              <a:t>Online preparation and </a:t>
            </a:r>
            <a:r>
              <a:rPr lang="en-US" sz="1400" dirty="0" smtClean="0"/>
              <a:t>editing of mdJson files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mdBook</a:t>
            </a:r>
          </a:p>
          <a:p>
            <a:pPr lvl="1"/>
            <a:r>
              <a:rPr lang="en-US" sz="1400" dirty="0" smtClean="0"/>
              <a:t>Online documentation for all tools</a:t>
            </a:r>
            <a:br>
              <a:rPr lang="en-US" sz="1400" dirty="0" smtClean="0"/>
            </a:br>
            <a:r>
              <a:rPr lang="en-US" sz="1400" dirty="0" smtClean="0"/>
              <a:t>in the ISO Metadata Developer’s Toolkit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mdCodes</a:t>
            </a:r>
          </a:p>
          <a:p>
            <a:pPr lvl="1"/>
            <a:r>
              <a:rPr lang="en-US" sz="1400" dirty="0" smtClean="0"/>
              <a:t>Standard ISO </a:t>
            </a:r>
            <a:r>
              <a:rPr lang="en-US" sz="1400" dirty="0" err="1" smtClean="0"/>
              <a:t>codelists</a:t>
            </a:r>
            <a:r>
              <a:rPr lang="en-US" sz="1400" dirty="0" smtClean="0"/>
              <a:t> for populating metadata editors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mdJson-schemas</a:t>
            </a:r>
          </a:p>
          <a:p>
            <a:pPr lvl="1"/>
            <a:r>
              <a:rPr lang="en-US" sz="1400" dirty="0" smtClean="0"/>
              <a:t>Schema definition for mdJson for validating mdJson </a:t>
            </a:r>
            <a:br>
              <a:rPr lang="en-US" sz="1400" dirty="0" smtClean="0"/>
            </a:br>
            <a:r>
              <a:rPr lang="en-US" sz="1400" dirty="0" smtClean="0"/>
              <a:t>file structure and content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mdTranslator-rails</a:t>
            </a:r>
          </a:p>
          <a:p>
            <a:pPr lvl="1"/>
            <a:r>
              <a:rPr lang="en-US" sz="1400" dirty="0" smtClean="0"/>
              <a:t>Ruby on Rails website for public access to hosted mdTranslator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476531-560A-4F2E-8EF9-929E0AC618A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61" y="1942261"/>
            <a:ext cx="1605251" cy="419939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pic>
        <p:nvPicPr>
          <p:cNvPr id="2050" name="Picture 2" descr="Inline imag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124" y="2498895"/>
            <a:ext cx="1579924" cy="52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Inline imag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368" y="3197145"/>
            <a:ext cx="1609436" cy="38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nline imag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569" y="1295400"/>
            <a:ext cx="1327035" cy="52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stansmith\Desktop\mdbook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224" y="3749311"/>
            <a:ext cx="861724" cy="112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28050" y="5496949"/>
            <a:ext cx="277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hlinkClick r:id="rId8"/>
              </a:rPr>
              <a:t>https://github.com/adiwg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hlinkClick r:id="rId8"/>
              </a:rPr>
              <a:t>/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45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Core: mdTranslator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286000" y="1964267"/>
            <a:ext cx="4521200" cy="3445933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514601" y="3927848"/>
            <a:ext cx="1447799" cy="1130297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60597" y="2032841"/>
            <a:ext cx="2377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ADIwg mdTranslator</a:t>
            </a:r>
            <a:endParaRPr lang="en-US" sz="1600" b="1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515275" y="3175731"/>
            <a:ext cx="1447125" cy="752118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577897" y="2452176"/>
            <a:ext cx="2026737" cy="106690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571999" y="3928535"/>
            <a:ext cx="2032635" cy="112961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74944" y="2651175"/>
            <a:ext cx="978153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ISO 19115-2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Writer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575367" y="3529189"/>
            <a:ext cx="2029794" cy="399345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972108" y="2452177"/>
            <a:ext cx="605790" cy="2605967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604860" y="3378890"/>
            <a:ext cx="976540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mdJson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Reader</a:t>
            </a:r>
          </a:p>
        </p:txBody>
      </p:sp>
      <p:sp>
        <p:nvSpPr>
          <p:cNvPr id="100" name="TextBox 99"/>
          <p:cNvSpPr txBox="1"/>
          <p:nvPr/>
        </p:nvSpPr>
        <p:spPr>
          <a:xfrm rot="5400000">
            <a:off x="3157301" y="3649860"/>
            <a:ext cx="2212340" cy="246221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Internal Data Store</a:t>
            </a:r>
          </a:p>
        </p:txBody>
      </p:sp>
      <p:sp>
        <p:nvSpPr>
          <p:cNvPr id="101" name="Left Arrow 100"/>
          <p:cNvSpPr/>
          <p:nvPr/>
        </p:nvSpPr>
        <p:spPr>
          <a:xfrm rot="10800000">
            <a:off x="4484139" y="2714321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02" name="Left Arrow 101"/>
          <p:cNvSpPr/>
          <p:nvPr/>
        </p:nvSpPr>
        <p:spPr>
          <a:xfrm rot="10800000">
            <a:off x="3772461" y="3429000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572000" y="3175730"/>
            <a:ext cx="2032635" cy="7738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5391868" y="3232123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HTML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5345107" y="3183468"/>
            <a:ext cx="5827" cy="744337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06" name="Straight Connector 105"/>
          <p:cNvCxnSpPr/>
          <p:nvPr/>
        </p:nvCxnSpPr>
        <p:spPr>
          <a:xfrm>
            <a:off x="5983663" y="3191634"/>
            <a:ext cx="0" cy="73617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>
            <a:off x="4604268" y="4707468"/>
            <a:ext cx="2032337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5117325" y="4021668"/>
            <a:ext cx="10951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Future writers: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730068" y="4402668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FGDC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5350934" y="4334935"/>
            <a:ext cx="0" cy="723209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5453957" y="3605384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SQL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15275" y="2455420"/>
            <a:ext cx="1447124" cy="720310"/>
          </a:xfrm>
          <a:prstGeom prst="rect">
            <a:avLst/>
          </a:prstGeom>
          <a:gradFill rotWithShape="1">
            <a:gsLst>
              <a:gs pos="0">
                <a:srgbClr val="EEECE1">
                  <a:lumMod val="75000"/>
                </a:srgbClr>
              </a:gs>
              <a:gs pos="35000">
                <a:srgbClr val="EEECE1">
                  <a:lumMod val="90000"/>
                </a:srgbClr>
              </a:gs>
              <a:gs pos="100000">
                <a:srgbClr val="EEECE1"/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04860" y="2645196"/>
            <a:ext cx="976540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mdJson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Validator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669501" y="3241727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19110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07786" y="3605384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19115-1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5983663" y="4334935"/>
            <a:ext cx="10736" cy="700272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2709093" y="4021668"/>
            <a:ext cx="1133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Future readers: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2506808" y="4707468"/>
            <a:ext cx="147939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2641075" y="4766047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FGDC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261941" y="4334935"/>
            <a:ext cx="0" cy="711198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2609014" y="4407984"/>
            <a:ext cx="595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prstClr val="black"/>
                </a:solidFill>
                <a:latin typeface="Lucida Sans" panose="020B0602030504020204" pitchFamily="34" charset="0"/>
              </a:rPr>
              <a:t>sbJson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2514600" y="4334935"/>
            <a:ext cx="147939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23" name="Straight Connector 122"/>
          <p:cNvCxnSpPr/>
          <p:nvPr/>
        </p:nvCxnSpPr>
        <p:spPr>
          <a:xfrm>
            <a:off x="4572000" y="4326468"/>
            <a:ext cx="2032337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pic>
        <p:nvPicPr>
          <p:cNvPr id="124" name="Picture 1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596" y="5088468"/>
            <a:ext cx="1075404" cy="281330"/>
          </a:xfrm>
          <a:prstGeom prst="rect">
            <a:avLst/>
          </a:prstGeom>
        </p:spPr>
      </p:pic>
      <p:sp>
        <p:nvSpPr>
          <p:cNvPr id="125" name="Folded Corner 124"/>
          <p:cNvSpPr/>
          <p:nvPr/>
        </p:nvSpPr>
        <p:spPr>
          <a:xfrm flipV="1">
            <a:off x="990600" y="1905000"/>
            <a:ext cx="914400" cy="1269610"/>
          </a:xfrm>
          <a:prstGeom prst="foldedCorne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26" name="Right Arrow 125"/>
          <p:cNvSpPr/>
          <p:nvPr/>
        </p:nvSpPr>
        <p:spPr>
          <a:xfrm>
            <a:off x="1676400" y="2602880"/>
            <a:ext cx="890132" cy="470030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06997" y="221221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mdJson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8" name="Folded Corner 127"/>
          <p:cNvSpPr/>
          <p:nvPr/>
        </p:nvSpPr>
        <p:spPr>
          <a:xfrm flipV="1">
            <a:off x="7103534" y="2599658"/>
            <a:ext cx="914400" cy="1269610"/>
          </a:xfrm>
          <a:prstGeom prst="foldedCorner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086599" y="3132669"/>
            <a:ext cx="957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alibri"/>
              </a:rPr>
              <a:t>ISO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Calibri"/>
              </a:rPr>
              <a:t>19115-2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0" name="Right Arrow 129"/>
          <p:cNvSpPr/>
          <p:nvPr/>
        </p:nvSpPr>
        <p:spPr>
          <a:xfrm>
            <a:off x="6521138" y="2713438"/>
            <a:ext cx="870261" cy="470030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47" name="Left Arrow 46"/>
          <p:cNvSpPr/>
          <p:nvPr/>
        </p:nvSpPr>
        <p:spPr>
          <a:xfrm rot="16200000">
            <a:off x="3546181" y="3054340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77038" y="3235906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none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1600200" y="1600200"/>
            <a:ext cx="762000" cy="612018"/>
          </a:xfrm>
          <a:prstGeom prst="wedgeEllipseCallou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Core: mdTranslator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286000" y="1964267"/>
            <a:ext cx="4521200" cy="3445933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514601" y="3927848"/>
            <a:ext cx="1447799" cy="1130297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60597" y="2032841"/>
            <a:ext cx="2377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ADIwg mdTranslator</a:t>
            </a:r>
            <a:endParaRPr lang="en-US" sz="1600" b="1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515275" y="3175731"/>
            <a:ext cx="1447125" cy="752118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577897" y="2452176"/>
            <a:ext cx="2026737" cy="106690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571999" y="3928535"/>
            <a:ext cx="2032635" cy="112961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74944" y="2651175"/>
            <a:ext cx="978153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ISO 19115-2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Writer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575367" y="3529189"/>
            <a:ext cx="2029794" cy="399345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972108" y="2452177"/>
            <a:ext cx="605790" cy="2605967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604860" y="3378890"/>
            <a:ext cx="976540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mdJson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Reader</a:t>
            </a:r>
          </a:p>
        </p:txBody>
      </p:sp>
      <p:sp>
        <p:nvSpPr>
          <p:cNvPr id="100" name="TextBox 99"/>
          <p:cNvSpPr txBox="1"/>
          <p:nvPr/>
        </p:nvSpPr>
        <p:spPr>
          <a:xfrm rot="5400000">
            <a:off x="3157301" y="3649860"/>
            <a:ext cx="2212340" cy="246221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Internal Data Store</a:t>
            </a:r>
          </a:p>
        </p:txBody>
      </p:sp>
      <p:sp>
        <p:nvSpPr>
          <p:cNvPr id="101" name="Left Arrow 100"/>
          <p:cNvSpPr/>
          <p:nvPr/>
        </p:nvSpPr>
        <p:spPr>
          <a:xfrm rot="10800000">
            <a:off x="4484139" y="2714321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02" name="Left Arrow 101"/>
          <p:cNvSpPr/>
          <p:nvPr/>
        </p:nvSpPr>
        <p:spPr>
          <a:xfrm rot="10800000">
            <a:off x="3772461" y="3429000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572000" y="3175730"/>
            <a:ext cx="2032635" cy="7738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5391868" y="3232123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HTML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5345107" y="3183468"/>
            <a:ext cx="5827" cy="744337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06" name="Straight Connector 105"/>
          <p:cNvCxnSpPr/>
          <p:nvPr/>
        </p:nvCxnSpPr>
        <p:spPr>
          <a:xfrm>
            <a:off x="5983663" y="3191634"/>
            <a:ext cx="0" cy="73617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>
            <a:off x="4604268" y="4707468"/>
            <a:ext cx="2032337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5117325" y="4021668"/>
            <a:ext cx="10951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Future writers: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730068" y="4402668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FGDC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5350934" y="4334935"/>
            <a:ext cx="0" cy="723209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5453957" y="3605384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SQL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15275" y="2455420"/>
            <a:ext cx="1447124" cy="720310"/>
          </a:xfrm>
          <a:prstGeom prst="rect">
            <a:avLst/>
          </a:prstGeom>
          <a:gradFill rotWithShape="1">
            <a:gsLst>
              <a:gs pos="0">
                <a:srgbClr val="EEECE1">
                  <a:lumMod val="75000"/>
                </a:srgbClr>
              </a:gs>
              <a:gs pos="35000">
                <a:srgbClr val="EEECE1">
                  <a:lumMod val="90000"/>
                </a:srgbClr>
              </a:gs>
              <a:gs pos="100000">
                <a:srgbClr val="EEECE1"/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04860" y="2645196"/>
            <a:ext cx="976540" cy="400110"/>
          </a:xfrm>
          <a:prstGeom prst="rect">
            <a:avLst/>
          </a:prstGeom>
          <a:solidFill>
            <a:sysClr val="window" lastClr="FFFFFF">
              <a:alpha val="58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mdJson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</a:rPr>
              <a:t>Validator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669501" y="3241727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19110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07786" y="3605384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19115-1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5983663" y="4334935"/>
            <a:ext cx="10736" cy="700272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2709093" y="4021668"/>
            <a:ext cx="1133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Future readers: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2506808" y="4707468"/>
            <a:ext cx="147939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2641075" y="4766047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FGDC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261941" y="4334935"/>
            <a:ext cx="0" cy="711198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2609014" y="4407984"/>
            <a:ext cx="595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prstClr val="black"/>
                </a:solidFill>
                <a:latin typeface="Lucida Sans" panose="020B0602030504020204" pitchFamily="34" charset="0"/>
              </a:rPr>
              <a:t>sbJson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2514600" y="4334935"/>
            <a:ext cx="1479394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cxnSp>
        <p:nvCxnSpPr>
          <p:cNvPr id="123" name="Straight Connector 122"/>
          <p:cNvCxnSpPr/>
          <p:nvPr/>
        </p:nvCxnSpPr>
        <p:spPr>
          <a:xfrm>
            <a:off x="4572000" y="4326468"/>
            <a:ext cx="2032337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Dot"/>
          </a:ln>
          <a:effectLst/>
        </p:spPr>
      </p:cxnSp>
      <p:pic>
        <p:nvPicPr>
          <p:cNvPr id="124" name="Picture 1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596" y="5088468"/>
            <a:ext cx="1075404" cy="281330"/>
          </a:xfrm>
          <a:prstGeom prst="rect">
            <a:avLst/>
          </a:prstGeom>
        </p:spPr>
      </p:pic>
      <p:sp>
        <p:nvSpPr>
          <p:cNvPr id="125" name="Folded Corner 124"/>
          <p:cNvSpPr/>
          <p:nvPr/>
        </p:nvSpPr>
        <p:spPr>
          <a:xfrm flipV="1">
            <a:off x="990600" y="1905000"/>
            <a:ext cx="914400" cy="1269610"/>
          </a:xfrm>
          <a:prstGeom prst="foldedCorne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26" name="Right Arrow 125"/>
          <p:cNvSpPr/>
          <p:nvPr/>
        </p:nvSpPr>
        <p:spPr>
          <a:xfrm>
            <a:off x="1676400" y="2602880"/>
            <a:ext cx="890132" cy="470030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06997" y="221221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mdJson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8" name="Folded Corner 127"/>
          <p:cNvSpPr/>
          <p:nvPr/>
        </p:nvSpPr>
        <p:spPr>
          <a:xfrm flipV="1">
            <a:off x="7103534" y="2599658"/>
            <a:ext cx="914400" cy="1269610"/>
          </a:xfrm>
          <a:prstGeom prst="foldedCorner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086599" y="3132669"/>
            <a:ext cx="957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Calibri"/>
              </a:rPr>
              <a:t>ISO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Calibri"/>
              </a:rPr>
              <a:t>19115-2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0" name="Right Arrow 129"/>
          <p:cNvSpPr/>
          <p:nvPr/>
        </p:nvSpPr>
        <p:spPr>
          <a:xfrm>
            <a:off x="6521138" y="2713438"/>
            <a:ext cx="870261" cy="470030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47" name="Left Arrow 46"/>
          <p:cNvSpPr/>
          <p:nvPr/>
        </p:nvSpPr>
        <p:spPr>
          <a:xfrm rot="16200000">
            <a:off x="3546181" y="3054340"/>
            <a:ext cx="392661" cy="287376"/>
          </a:xfrm>
          <a:prstGeom prst="lef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3C26"/>
              </a:gs>
              <a:gs pos="100000">
                <a:srgbClr val="BE2E2A"/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 panose="020B0602030504020204" pitchFamily="34" charset="0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77038" y="3235906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  <a:latin typeface="Lucida Sans" panose="020B0602030504020204" pitchFamily="34" charset="0"/>
              </a:rPr>
              <a:t>none</a:t>
            </a:r>
            <a:endParaRPr lang="en-US" sz="1000" dirty="0">
              <a:solidFill>
                <a:prstClr val="black"/>
              </a:solidFill>
              <a:latin typeface="Lucida Sans" panose="020B0602030504020204" pitchFamily="34" charset="0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1600200" y="1600200"/>
            <a:ext cx="762000" cy="612018"/>
          </a:xfrm>
          <a:prstGeom prst="wedgeEllipseCallou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1840974" y="1340524"/>
            <a:ext cx="1600201" cy="519351"/>
          </a:xfrm>
          <a:prstGeom prst="wedgeEllipseCallout">
            <a:avLst>
              <a:gd name="adj1" fmla="val -60859"/>
              <a:gd name="adj2" fmla="val 130601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mdJson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53" name="Oval Callout 52"/>
          <p:cNvSpPr/>
          <p:nvPr/>
        </p:nvSpPr>
        <p:spPr>
          <a:xfrm>
            <a:off x="4058250" y="1340523"/>
            <a:ext cx="3060134" cy="519351"/>
          </a:xfrm>
          <a:prstGeom prst="wedgeEllipseCallout">
            <a:avLst>
              <a:gd name="adj1" fmla="val -61853"/>
              <a:gd name="adj2" fmla="val 213651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mdJson-schemas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54" name="Oval Callout 53"/>
          <p:cNvSpPr/>
          <p:nvPr/>
        </p:nvSpPr>
        <p:spPr>
          <a:xfrm>
            <a:off x="5221291" y="5654615"/>
            <a:ext cx="2511417" cy="519351"/>
          </a:xfrm>
          <a:prstGeom prst="wedgeEllipseCallout">
            <a:avLst>
              <a:gd name="adj1" fmla="val -49524"/>
              <a:gd name="adj2" fmla="val -126854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mdTranslator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1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as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99" name="Picture 2" descr="C:\Users\stansmith\Desktop\github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11" y="1458225"/>
            <a:ext cx="1267438" cy="74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0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01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3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4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5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6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8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9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0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1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2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3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995930" y="2329173"/>
            <a:ext cx="2209800" cy="1943452"/>
            <a:chOff x="5715000" y="2464480"/>
            <a:chExt cx="2209800" cy="1943452"/>
          </a:xfrm>
        </p:grpSpPr>
        <p:sp>
          <p:nvSpPr>
            <p:cNvPr id="235" name="Rounded Rectangle 234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38" name="Rectangle 23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45" name="Straight Connector 24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46" name="Straight Connector 24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50" name="Rectangle 24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51" name="Straight Connector 25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56" name="Picture 25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37" name="TextBox 236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2939615" y="1939921"/>
            <a:ext cx="1268319" cy="1321296"/>
            <a:chOff x="3117416" y="2758769"/>
            <a:chExt cx="1268319" cy="1321296"/>
          </a:xfrm>
        </p:grpSpPr>
        <p:sp>
          <p:nvSpPr>
            <p:cNvPr id="258" name="Folded Corner 257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259" name="Picture 2" descr="Inline imag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0" name="Right Arrow 259"/>
          <p:cNvSpPr/>
          <p:nvPr/>
        </p:nvSpPr>
        <p:spPr>
          <a:xfrm rot="839417">
            <a:off x="3917719" y="2932557"/>
            <a:ext cx="2198716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 call or CLI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752600" y="1411069"/>
            <a:ext cx="1261756" cy="64633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Ruby install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 program</a:t>
            </a:r>
          </a:p>
        </p:txBody>
      </p:sp>
      <p:sp>
        <p:nvSpPr>
          <p:cNvPr id="262" name="Right Arrow 261"/>
          <p:cNvSpPr/>
          <p:nvPr/>
        </p:nvSpPr>
        <p:spPr>
          <a:xfrm rot="2199502">
            <a:off x="6022262" y="2052429"/>
            <a:ext cx="558506" cy="341471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0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as gem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05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06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8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9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0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1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2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3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4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8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5843530" y="2129080"/>
            <a:ext cx="2514600" cy="2553146"/>
            <a:chOff x="5562600" y="2264387"/>
            <a:chExt cx="2514600" cy="2553146"/>
          </a:xfrm>
        </p:grpSpPr>
        <p:sp>
          <p:nvSpPr>
            <p:cNvPr id="240" name="Rounded Rectangle 239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52" name="Straight Connector 251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57" name="Rectangle 256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1" name="Straight Connector 260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63" name="Picture 26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43" name="TextBox 242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265" name="Folded Corner 264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266" name="Picture 2" descr="Inline imag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7" name="Right Arrow 266"/>
          <p:cNvSpPr/>
          <p:nvPr/>
        </p:nvSpPr>
        <p:spPr>
          <a:xfrm rot="839417">
            <a:off x="3780920" y="2894070"/>
            <a:ext cx="2163357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 call or CLI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1752600" y="1411069"/>
            <a:ext cx="1261756" cy="64633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Ruby install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 program</a:t>
            </a:r>
          </a:p>
        </p:txBody>
      </p:sp>
      <p:pic>
        <p:nvPicPr>
          <p:cNvPr id="269" name="Picture 2" descr="C:\Users\stansmith\Desktop\rub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116" y="1524000"/>
            <a:ext cx="1685192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" name="Right Arrow 269"/>
          <p:cNvSpPr/>
          <p:nvPr/>
        </p:nvSpPr>
        <p:spPr>
          <a:xfrm rot="2199502">
            <a:off x="6022262" y="1887772"/>
            <a:ext cx="558506" cy="341471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3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as web service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11" name="Cloud 210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2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13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4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8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9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0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1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2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3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4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5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247" name="Rounded Rectangle 246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54" name="Rectangle 253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61" name="Straight Connector 260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2" name="Straight Connector 261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66" name="Rectangle 265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72" name="Picture 27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51" name="TextBox 250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274" name="Folded Corner 273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275" name="Picture 2" descr="Inline imag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" name="Right Arrow 275"/>
          <p:cNvSpPr/>
          <p:nvPr/>
        </p:nvSpPr>
        <p:spPr>
          <a:xfrm rot="839417">
            <a:off x="3927686" y="2851321"/>
            <a:ext cx="152666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</a:p>
        </p:txBody>
      </p:sp>
      <p:sp>
        <p:nvSpPr>
          <p:cNvPr id="277" name="TextBox 276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600200" y="1447800"/>
            <a:ext cx="173188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42358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as web service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11" name="Cloud 210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2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13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4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8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9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0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1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2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3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4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5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247" name="Rounded Rectangle 246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54" name="Rectangle 253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61" name="Straight Connector 260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2" name="Straight Connector 261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66" name="Rectangle 265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72" name="Picture 27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51" name="TextBox 250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274" name="Folded Corner 273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275" name="Picture 2" descr="Inline imag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" name="Right Arrow 275"/>
          <p:cNvSpPr/>
          <p:nvPr/>
        </p:nvSpPr>
        <p:spPr>
          <a:xfrm rot="839417">
            <a:off x="3927686" y="2851321"/>
            <a:ext cx="152666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</a:p>
        </p:txBody>
      </p:sp>
      <p:sp>
        <p:nvSpPr>
          <p:cNvPr id="277" name="TextBox 276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600200" y="1447800"/>
            <a:ext cx="173188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 Application</a:t>
            </a:r>
          </a:p>
        </p:txBody>
      </p:sp>
      <p:sp>
        <p:nvSpPr>
          <p:cNvPr id="74" name="Oval Callout 73"/>
          <p:cNvSpPr/>
          <p:nvPr/>
        </p:nvSpPr>
        <p:spPr>
          <a:xfrm>
            <a:off x="2333680" y="5143175"/>
            <a:ext cx="3381320" cy="519351"/>
          </a:xfrm>
          <a:prstGeom prst="wedgeEllipseCallout">
            <a:avLst>
              <a:gd name="adj1" fmla="val 53640"/>
              <a:gd name="adj2" fmla="val -96956"/>
            </a:avLst>
          </a:prstGeom>
          <a:solidFill>
            <a:schemeClr val="bg1">
              <a:alpha val="47000"/>
            </a:schemeClr>
          </a:solidFill>
          <a:ln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mdTranslator-rails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48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in mdTools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2" name="Cloud 81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3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84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5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6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118" name="Folded Corner 117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119" name="Picture 2" descr="Inline imag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0" name="Group 119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121" name="Rounded Rectangle 120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40" name="Rectangle 139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25" name="TextBox 124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sp>
        <p:nvSpPr>
          <p:cNvPr id="147" name="Right Arrow 146"/>
          <p:cNvSpPr/>
          <p:nvPr/>
        </p:nvSpPr>
        <p:spPr>
          <a:xfrm rot="19523346">
            <a:off x="4716570" y="5035965"/>
            <a:ext cx="1253921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580737" y="4329774"/>
            <a:ext cx="3392784" cy="1737838"/>
            <a:chOff x="1833416" y="4204215"/>
            <a:chExt cx="3392784" cy="1737838"/>
          </a:xfrm>
        </p:grpSpPr>
        <p:sp>
          <p:nvSpPr>
            <p:cNvPr id="149" name="Rounded Rectangle 148"/>
            <p:cNvSpPr/>
            <p:nvPr/>
          </p:nvSpPr>
          <p:spPr>
            <a:xfrm>
              <a:off x="1833416" y="4204215"/>
              <a:ext cx="3392784" cy="173783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0" name="Picture 2" descr="Inline image 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2007" y="4204215"/>
              <a:ext cx="1075267" cy="355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Rounded Rectangle 150"/>
            <p:cNvSpPr/>
            <p:nvPr/>
          </p:nvSpPr>
          <p:spPr>
            <a:xfrm>
              <a:off x="2047762" y="4632867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Document mdJson</a:t>
              </a: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2055743" y="5013867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Validate mdJson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2047762" y="5410200"/>
              <a:ext cx="2981438" cy="32013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Submit &amp; Capture</a:t>
              </a:r>
            </a:p>
          </p:txBody>
        </p:sp>
      </p:grpSp>
      <p:sp>
        <p:nvSpPr>
          <p:cNvPr id="154" name="Right Arrow 153"/>
          <p:cNvSpPr/>
          <p:nvPr/>
        </p:nvSpPr>
        <p:spPr>
          <a:xfrm rot="4282443">
            <a:off x="3132244" y="3566761"/>
            <a:ext cx="1355177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</a:t>
            </a:r>
          </a:p>
        </p:txBody>
      </p:sp>
      <p:sp>
        <p:nvSpPr>
          <p:cNvPr id="155" name="TextBox 154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863946" y="1447800"/>
            <a:ext cx="95545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032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7740</TotalTime>
  <Words>1348</Words>
  <Application>Microsoft Office PowerPoint</Application>
  <PresentationFormat>On-screen Show (4:3)</PresentationFormat>
  <Paragraphs>347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ADIwgTheme</vt:lpstr>
      <vt:lpstr>Flow</vt:lpstr>
      <vt:lpstr>ISO Developer’s Toolkit - Intro to ISO Toolkit  2015 CDI Workshop</vt:lpstr>
      <vt:lpstr>ISO Toolkit Components</vt:lpstr>
      <vt:lpstr>Core: mdTranslator</vt:lpstr>
      <vt:lpstr>Core: mdTranslator</vt:lpstr>
      <vt:lpstr>mdTranslator as code</vt:lpstr>
      <vt:lpstr>mdTranslator as gem</vt:lpstr>
      <vt:lpstr>mdTranslator as web service</vt:lpstr>
      <vt:lpstr>mdTranslator as web service</vt:lpstr>
      <vt:lpstr>mdTranslator in mdTools</vt:lpstr>
      <vt:lpstr>mdTranslator in mdTools</vt:lpstr>
      <vt:lpstr>mdTranslator with mdEditor</vt:lpstr>
      <vt:lpstr>mdTranslator with mdEditor</vt:lpstr>
      <vt:lpstr>mdTranslator with mdEditor</vt:lpstr>
      <vt:lpstr>mdJson file?</vt:lpstr>
      <vt:lpstr>mdJson template</vt:lpstr>
      <vt:lpstr>mdJson from db query</vt:lpstr>
      <vt:lpstr>mdJson from mdEditor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Stan Smith Privileged</cp:lastModifiedBy>
  <cp:revision>454</cp:revision>
  <cp:lastPrinted>2015-04-06T19:15:32Z</cp:lastPrinted>
  <dcterms:created xsi:type="dcterms:W3CDTF">2012-08-27T16:53:10Z</dcterms:created>
  <dcterms:modified xsi:type="dcterms:W3CDTF">2015-05-08T17:04:17Z</dcterms:modified>
</cp:coreProperties>
</file>