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30"/>
  </p:notesMasterIdLst>
  <p:sldIdLst>
    <p:sldId id="335" r:id="rId3"/>
    <p:sldId id="361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2" r:id="rId19"/>
    <p:sldId id="353" r:id="rId20"/>
    <p:sldId id="351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12" r:id="rId29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73D"/>
    <a:srgbClr val="6C7DB0"/>
    <a:srgbClr val="566A88"/>
    <a:srgbClr val="566AA3"/>
    <a:srgbClr val="009AD0"/>
    <a:srgbClr val="5DD5FF"/>
    <a:srgbClr val="C03C26"/>
    <a:srgbClr val="BE2E2A"/>
    <a:srgbClr val="D5F4FF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202" autoAdjust="0"/>
  </p:normalViewPr>
  <p:slideViewPr>
    <p:cSldViewPr>
      <p:cViewPr varScale="1">
        <p:scale>
          <a:sx n="116" d="100"/>
          <a:sy n="116" d="100"/>
        </p:scale>
        <p:origin x="-149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BEC53-6885-4779-B31C-4B6E068797E9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0_3" csCatId="mainScheme" phldr="1"/>
      <dgm:spPr/>
    </dgm:pt>
    <dgm:pt modelId="{40A1BAC4-76B5-417E-8F05-1F478E33B032}">
      <dgm:prSet phldrT="[Text]"/>
      <dgm:spPr/>
      <dgm:t>
        <a:bodyPr/>
        <a:lstStyle/>
        <a:p>
          <a:r>
            <a:rPr lang="en-US" dirty="0" smtClean="0"/>
            <a:t>Discussion?</a:t>
          </a:r>
          <a:endParaRPr lang="en-US" dirty="0"/>
        </a:p>
      </dgm:t>
    </dgm:pt>
    <dgm:pt modelId="{7691AE96-0682-4969-B4A0-70BF094AB789}" type="parTrans" cxnId="{D38D83D8-24BD-48DC-9E09-86F58036D4C9}">
      <dgm:prSet/>
      <dgm:spPr/>
      <dgm:t>
        <a:bodyPr/>
        <a:lstStyle/>
        <a:p>
          <a:endParaRPr lang="en-US"/>
        </a:p>
      </dgm:t>
    </dgm:pt>
    <dgm:pt modelId="{EEAE361C-8056-485B-BC1B-3EF4A0F2C79F}" type="sibTrans" cxnId="{D38D83D8-24BD-48DC-9E09-86F58036D4C9}">
      <dgm:prSet/>
      <dgm:spPr/>
      <dgm:t>
        <a:bodyPr/>
        <a:lstStyle/>
        <a:p>
          <a:endParaRPr lang="en-US"/>
        </a:p>
      </dgm:t>
    </dgm:pt>
    <dgm:pt modelId="{AB2785D8-E269-4033-A7AD-73FC7DC015A2}" type="pres">
      <dgm:prSet presAssocID="{CB2BEC53-6885-4779-B31C-4B6E068797E9}" presName="Name0" presStyleCnt="0">
        <dgm:presLayoutVars>
          <dgm:chMax/>
          <dgm:chPref/>
          <dgm:dir/>
        </dgm:presLayoutVars>
      </dgm:prSet>
      <dgm:spPr/>
    </dgm:pt>
    <dgm:pt modelId="{04B4BF85-B073-4F0D-90B8-B05052A1C8B6}" type="pres">
      <dgm:prSet presAssocID="{40A1BAC4-76B5-417E-8F05-1F478E33B032}" presName="composite" presStyleCnt="0"/>
      <dgm:spPr/>
    </dgm:pt>
    <dgm:pt modelId="{EEABF6C4-8225-4D5D-927C-F303C290B1F2}" type="pres">
      <dgm:prSet presAssocID="{40A1BAC4-76B5-417E-8F05-1F478E33B032}" presName="Accent" presStyleLbl="alignNode1" presStyleIdx="0" presStyleCnt="1" custLinFactNeighborX="23467" custLinFactNeighborY="-620">
        <dgm:presLayoutVars>
          <dgm:chMax val="0"/>
          <dgm:chPref val="0"/>
        </dgm:presLayoutVars>
      </dgm:prSet>
      <dgm:spPr/>
    </dgm:pt>
    <dgm:pt modelId="{2397C4DF-DB7B-4F50-830E-5D4587003BCA}" type="pres">
      <dgm:prSet presAssocID="{40A1BAC4-76B5-417E-8F05-1F478E33B032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C:\Users\stansmith\AppData\Local\Microsoft\Windows\Temporary Internet Files\Content.IE5\4739N7I8\MC900358967[1].wmf"/>
        </a:ext>
      </dgm:extLst>
    </dgm:pt>
    <dgm:pt modelId="{CD27130B-FFCF-4E83-83D9-EB721D50A772}" type="pres">
      <dgm:prSet presAssocID="{40A1BAC4-76B5-417E-8F05-1F478E33B032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30EE-DE0D-4EE2-98E2-DB39C2834E8D}" type="pres">
      <dgm:prSet presAssocID="{40A1BAC4-76B5-417E-8F05-1F478E33B032}" presName="Space" presStyleCnt="0">
        <dgm:presLayoutVars>
          <dgm:chMax val="0"/>
          <dgm:chPref val="0"/>
        </dgm:presLayoutVars>
      </dgm:prSet>
      <dgm:spPr/>
    </dgm:pt>
  </dgm:ptLst>
  <dgm:cxnLst>
    <dgm:cxn modelId="{D38D83D8-24BD-48DC-9E09-86F58036D4C9}" srcId="{CB2BEC53-6885-4779-B31C-4B6E068797E9}" destId="{40A1BAC4-76B5-417E-8F05-1F478E33B032}" srcOrd="0" destOrd="0" parTransId="{7691AE96-0682-4969-B4A0-70BF094AB789}" sibTransId="{EEAE361C-8056-485B-BC1B-3EF4A0F2C79F}"/>
    <dgm:cxn modelId="{A886019D-43FC-457C-A150-90B4C890F7F6}" type="presOf" srcId="{40A1BAC4-76B5-417E-8F05-1F478E33B032}" destId="{CD27130B-FFCF-4E83-83D9-EB721D50A772}" srcOrd="0" destOrd="0" presId="urn:microsoft.com/office/officeart/2008/layout/AlternatingPictureCircles"/>
    <dgm:cxn modelId="{17958C98-3B83-4E0E-A39F-54073EAD0AE0}" type="presOf" srcId="{CB2BEC53-6885-4779-B31C-4B6E068797E9}" destId="{AB2785D8-E269-4033-A7AD-73FC7DC015A2}" srcOrd="0" destOrd="0" presId="urn:microsoft.com/office/officeart/2008/layout/AlternatingPictureCircles"/>
    <dgm:cxn modelId="{B243002D-008E-4517-B793-48891E0B6A71}" type="presParOf" srcId="{AB2785D8-E269-4033-A7AD-73FC7DC015A2}" destId="{04B4BF85-B073-4F0D-90B8-B05052A1C8B6}" srcOrd="0" destOrd="0" presId="urn:microsoft.com/office/officeart/2008/layout/AlternatingPictureCircles"/>
    <dgm:cxn modelId="{BBE08A98-E136-4083-9DAA-0A0821B6AA54}" type="presParOf" srcId="{04B4BF85-B073-4F0D-90B8-B05052A1C8B6}" destId="{EEABF6C4-8225-4D5D-927C-F303C290B1F2}" srcOrd="0" destOrd="0" presId="urn:microsoft.com/office/officeart/2008/layout/AlternatingPictureCircles"/>
    <dgm:cxn modelId="{5859977F-6AC9-4E45-BC03-0707C49ED6E8}" type="presParOf" srcId="{04B4BF85-B073-4F0D-90B8-B05052A1C8B6}" destId="{2397C4DF-DB7B-4F50-830E-5D4587003BCA}" srcOrd="1" destOrd="0" presId="urn:microsoft.com/office/officeart/2008/layout/AlternatingPictureCircles"/>
    <dgm:cxn modelId="{8B068D0F-06DA-4F26-BF86-D5ED73ED5265}" type="presParOf" srcId="{04B4BF85-B073-4F0D-90B8-B05052A1C8B6}" destId="{CD27130B-FFCF-4E83-83D9-EB721D50A772}" srcOrd="2" destOrd="0" presId="urn:microsoft.com/office/officeart/2008/layout/AlternatingPictureCircles"/>
    <dgm:cxn modelId="{210EE17C-46F6-438A-857C-6EBFE4E37C5A}" type="presParOf" srcId="{04B4BF85-B073-4F0D-90B8-B05052A1C8B6}" destId="{B40F30EE-DE0D-4EE2-98E2-DB39C2834E8D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BF6C4-8225-4D5D-927C-F303C290B1F2}">
      <dsp:nvSpPr>
        <dsp:cNvPr id="0" name=""/>
        <dsp:cNvSpPr/>
      </dsp:nvSpPr>
      <dsp:spPr>
        <a:xfrm>
          <a:off x="3009913" y="533391"/>
          <a:ext cx="3086086" cy="3085951"/>
        </a:xfrm>
        <a:prstGeom prst="donut">
          <a:avLst>
            <a:gd name="adj" fmla="val 110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7C4DF-DB7B-4F50-830E-5D4587003BCA}">
      <dsp:nvSpPr>
        <dsp:cNvPr id="0" name=""/>
        <dsp:cNvSpPr/>
      </dsp:nvSpPr>
      <dsp:spPr>
        <a:xfrm>
          <a:off x="314" y="660527"/>
          <a:ext cx="3795587" cy="2869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7130B-FFCF-4E83-83D9-EB721D50A772}">
      <dsp:nvSpPr>
        <dsp:cNvPr id="0" name=""/>
        <dsp:cNvSpPr/>
      </dsp:nvSpPr>
      <dsp:spPr>
        <a:xfrm>
          <a:off x="3349111" y="891964"/>
          <a:ext cx="2407061" cy="240695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Discussion?</a:t>
          </a:r>
          <a:endParaRPr lang="en-US" sz="2300" kern="1200" dirty="0"/>
        </a:p>
      </dsp:txBody>
      <dsp:txXfrm>
        <a:off x="3701617" y="1244455"/>
        <a:ext cx="1702049" cy="1701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-- presentation covers all the steps to install and validate Ruby and Ruby</a:t>
            </a:r>
            <a:r>
              <a:rPr lang="en-US" sz="1600" baseline="0" dirty="0" smtClean="0"/>
              <a:t> on Rails installations on Windows 7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and I think 8 as well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will not discuss every step, take too long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all steps are on the slides for those who want to do this latter, or even try and keep up in the workshop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try to walk you around the pitfalls and recover from the install issues</a:t>
            </a: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why choose the Ruby language (points on the slide)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</a:t>
            </a:r>
            <a:r>
              <a:rPr lang="en-US" dirty="0" smtClean="0"/>
              <a:t>Ruby runs on Linux, Windows, and iOS</a:t>
            </a:r>
          </a:p>
          <a:p>
            <a:r>
              <a:rPr lang="en-US" dirty="0" smtClean="0"/>
              <a:t>-- developed on</a:t>
            </a:r>
            <a:r>
              <a:rPr lang="en-US" baseline="0" dirty="0" smtClean="0"/>
              <a:t> both Windows and Linux to be sure our software worked properly in both environments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58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next 7 slides step</a:t>
            </a:r>
            <a:r>
              <a:rPr lang="en-US" baseline="0" dirty="0" smtClean="0"/>
              <a:t> a Ruby installation on Windows 7 x64 </a:t>
            </a:r>
          </a:p>
          <a:p>
            <a:r>
              <a:rPr lang="en-US" baseline="0" dirty="0" smtClean="0"/>
              <a:t>-- the steps also cover validating the installation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43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Ruby does not use</a:t>
            </a:r>
            <a:r>
              <a:rPr lang="en-US" baseline="0" dirty="0" smtClean="0"/>
              <a:t> the Windows registry other than for the installer (so you can uninstall)</a:t>
            </a:r>
          </a:p>
          <a:p>
            <a:r>
              <a:rPr lang="en-US" baseline="0" dirty="0" smtClean="0"/>
              <a:t>-- Ruby can downloaded and unzipped in directory, </a:t>
            </a:r>
          </a:p>
          <a:p>
            <a:r>
              <a:rPr lang="en-US" baseline="0" dirty="0" smtClean="0"/>
              <a:t>---- manually add the PATH to your environment variable </a:t>
            </a:r>
          </a:p>
          <a:p>
            <a:r>
              <a:rPr lang="en-US" baseline="0" dirty="0" smtClean="0"/>
              <a:t>---- and you are ready to 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1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old screenshot, versions are now 1.1.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04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5/8/2015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rubygem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Click/RubyInstaller/wiki/Development-Kit" TargetMode="External"/><Relationship Id="rId2" Type="http://schemas.openxmlformats.org/officeDocument/2006/relationships/hyperlink" Target="http://rubyinstaller.org/download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b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ubyinstaller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Installing on Windows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Windows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2"/>
            </a:pPr>
            <a:r>
              <a:rPr lang="en-US" sz="1800" dirty="0"/>
              <a:t>Ruby gets </a:t>
            </a:r>
            <a:r>
              <a:rPr lang="en-US" sz="1800" dirty="0" smtClean="0"/>
              <a:t>much of its power from </a:t>
            </a:r>
            <a:r>
              <a:rPr lang="en-US" sz="1800" dirty="0"/>
              <a:t>the rich repository of </a:t>
            </a:r>
            <a:r>
              <a:rPr lang="en-US" sz="1800" dirty="0" smtClean="0"/>
              <a:t>RubyGems or </a:t>
            </a:r>
            <a:r>
              <a:rPr lang="en-US" sz="1800" dirty="0"/>
              <a:t>code </a:t>
            </a:r>
            <a:r>
              <a:rPr lang="en-US" sz="1800" dirty="0" smtClean="0"/>
              <a:t>libraries.  These are </a:t>
            </a:r>
            <a:r>
              <a:rPr lang="en-US" sz="1800" dirty="0"/>
              <a:t>written to easily plug into and be consumed by Ruby programs.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Check the gems </a:t>
            </a:r>
            <a:r>
              <a:rPr lang="en-US" sz="1800" dirty="0"/>
              <a:t>installed with the Ruby </a:t>
            </a:r>
            <a:r>
              <a:rPr lang="en-US" sz="1800" dirty="0" smtClean="0"/>
              <a:t>installation: </a:t>
            </a:r>
            <a:br>
              <a:rPr lang="en-US" sz="1800" dirty="0" smtClean="0"/>
            </a:br>
            <a:r>
              <a:rPr lang="en-US" sz="1800" dirty="0" smtClean="0"/>
              <a:t>&gt; gem </a:t>
            </a:r>
            <a:r>
              <a:rPr lang="en-US" sz="1800" dirty="0"/>
              <a:t>list </a:t>
            </a:r>
            <a:endParaRPr lang="en-US" sz="1800" dirty="0" smtClean="0"/>
          </a:p>
          <a:p>
            <a:pPr marL="457200" lvl="0" indent="-457200">
              <a:buFont typeface="+mj-lt"/>
              <a:buAutoNum type="arabicPeriod" startAt="12"/>
            </a:pPr>
            <a:r>
              <a:rPr lang="en-US" sz="1800" dirty="0"/>
              <a:t>Note that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RubyGem </a:t>
            </a:r>
            <a:br>
              <a:rPr lang="en-US" sz="1800" dirty="0" smtClean="0"/>
            </a:br>
            <a:r>
              <a:rPr lang="en-US" sz="1800" dirty="0" smtClean="0"/>
              <a:t>‘</a:t>
            </a:r>
            <a:r>
              <a:rPr lang="en-US" sz="1800" dirty="0"/>
              <a:t>gem’ </a:t>
            </a:r>
            <a:r>
              <a:rPr lang="en-US" sz="1800" dirty="0" smtClean="0"/>
              <a:t>was also </a:t>
            </a:r>
            <a:br>
              <a:rPr lang="en-US" sz="1800" dirty="0" smtClean="0"/>
            </a:br>
            <a:r>
              <a:rPr lang="en-US" sz="1800" dirty="0" smtClean="0"/>
              <a:t>installed </a:t>
            </a:r>
            <a:br>
              <a:rPr lang="en-US" sz="1800" dirty="0" smtClean="0"/>
            </a:br>
            <a:r>
              <a:rPr lang="en-US" sz="1800" dirty="0" smtClean="0"/>
              <a:t>although </a:t>
            </a:r>
            <a:r>
              <a:rPr lang="en-US" sz="1800" dirty="0"/>
              <a:t>not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listed</a:t>
            </a:r>
            <a:r>
              <a:rPr lang="en-US" sz="1800" dirty="0"/>
              <a:t>.  </a:t>
            </a:r>
          </a:p>
          <a:p>
            <a:pPr marL="457200" indent="-457200">
              <a:buFont typeface="+mj-lt"/>
              <a:buAutoNum type="arabicPeriod" startAt="12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2971800"/>
            <a:ext cx="5943600" cy="269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336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adiwg-mdtranslator gem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4"/>
            </a:pPr>
            <a:r>
              <a:rPr lang="en-US" sz="1800" dirty="0"/>
              <a:t>Thousands </a:t>
            </a:r>
            <a:r>
              <a:rPr lang="en-US" sz="1800" dirty="0" smtClean="0"/>
              <a:t>of</a:t>
            </a:r>
            <a:br>
              <a:rPr lang="en-US" sz="1800" dirty="0" smtClean="0"/>
            </a:br>
            <a:r>
              <a:rPr lang="en-US" sz="1800" dirty="0" smtClean="0"/>
              <a:t>RubyGems </a:t>
            </a:r>
            <a:r>
              <a:rPr lang="en-US" sz="1800" dirty="0"/>
              <a:t>are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available </a:t>
            </a:r>
            <a:r>
              <a:rPr lang="en-US" sz="1800" dirty="0"/>
              <a:t>for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download at </a:t>
            </a:r>
            <a:br>
              <a:rPr lang="en-US" sz="1800" dirty="0" smtClean="0"/>
            </a:b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://rubygems.org/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 smtClean="0"/>
              <a:t>including </a:t>
            </a:r>
            <a:r>
              <a:rPr lang="en-US" sz="1800" dirty="0"/>
              <a:t>those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written by </a:t>
            </a:r>
            <a:r>
              <a:rPr lang="en-US" sz="1800" dirty="0"/>
              <a:t>ADIwg.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Enter </a:t>
            </a:r>
            <a:r>
              <a:rPr lang="en-US" sz="1800" dirty="0"/>
              <a:t>‘</a:t>
            </a:r>
            <a:r>
              <a:rPr lang="en-US" sz="1800" dirty="0" err="1"/>
              <a:t>adiwg</a:t>
            </a:r>
            <a:r>
              <a:rPr lang="en-US" sz="1800" dirty="0"/>
              <a:t>’ and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press </a:t>
            </a:r>
            <a:r>
              <a:rPr lang="en-US" sz="1800" dirty="0"/>
              <a:t>‘Enter’.</a:t>
            </a:r>
          </a:p>
          <a:p>
            <a:pPr marL="457200" indent="-457200">
              <a:buFont typeface="+mj-lt"/>
              <a:buAutoNum type="arabicPeriod" startAt="14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581400" y="1524000"/>
            <a:ext cx="5292664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57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adiwg-mdtranslator 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5"/>
            </a:pPr>
            <a:r>
              <a:rPr lang="en-US" sz="1800" dirty="0"/>
              <a:t>The ADIwg gems available are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listed </a:t>
            </a:r>
            <a:r>
              <a:rPr lang="en-US" sz="1800" dirty="0"/>
              <a:t>along with their current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download </a:t>
            </a:r>
            <a:r>
              <a:rPr lang="en-US" sz="1800" dirty="0"/>
              <a:t>counts.  </a:t>
            </a:r>
            <a:endParaRPr lang="en-US" sz="1800" dirty="0" smtClean="0"/>
          </a:p>
          <a:p>
            <a:pPr marL="457200" lvl="0" indent="-457200">
              <a:buFont typeface="+mj-lt"/>
              <a:buAutoNum type="arabicPeriod" startAt="15"/>
            </a:pPr>
            <a:r>
              <a:rPr lang="en-US" sz="1800" dirty="0"/>
              <a:t>In this case we want to install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‘adiwg-mdtranslator’ gem.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From </a:t>
            </a:r>
            <a:r>
              <a:rPr lang="en-US" sz="1800" dirty="0"/>
              <a:t>the command line type: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gem </a:t>
            </a:r>
            <a:r>
              <a:rPr lang="en-US" sz="1800" dirty="0"/>
              <a:t>install adiwg-mdtranslator</a:t>
            </a:r>
          </a:p>
          <a:p>
            <a:pPr marL="457200" indent="-457200">
              <a:buFont typeface="+mj-lt"/>
              <a:buAutoNum type="arabicPeriod" startAt="15"/>
            </a:pPr>
            <a:endParaRPr lang="en-US" sz="1800" dirty="0"/>
          </a:p>
          <a:p>
            <a:pPr marL="457200" indent="-457200">
              <a:buFont typeface="+mj-lt"/>
              <a:buAutoNum type="arabicPeriod" startAt="15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876800" y="914400"/>
            <a:ext cx="3623627" cy="5210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8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adiwg-mdtranslator 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7"/>
            </a:pPr>
            <a:r>
              <a:rPr lang="en-US" sz="1800" dirty="0"/>
              <a:t>The adiwg-mdtranslator gem will install along with all its other RubyGem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dependencies</a:t>
            </a:r>
            <a:r>
              <a:rPr lang="en-US" sz="1800" dirty="0"/>
              <a:t>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Notice </a:t>
            </a:r>
            <a:r>
              <a:rPr lang="en-US" sz="1800" dirty="0"/>
              <a:t>6 gems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were </a:t>
            </a:r>
            <a:r>
              <a:rPr lang="en-US" sz="1800" dirty="0"/>
              <a:t>installed. 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  <a:p>
            <a:pPr marL="457200" indent="-457200">
              <a:buFont typeface="+mj-lt"/>
              <a:buAutoNum type="arabicPeriod" startAt="17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1981200"/>
            <a:ext cx="5943600" cy="439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544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adiwg-mdtranslator 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8"/>
            </a:pPr>
            <a:r>
              <a:rPr lang="en-US" sz="1800" dirty="0"/>
              <a:t>Since the adiwg-mdtranslator gem provides a Command Line Interface (CLI) we can check its installation by typing: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mdtranslator </a:t>
            </a:r>
            <a:r>
              <a:rPr lang="en-US" sz="1800" dirty="0"/>
              <a:t>help</a:t>
            </a:r>
          </a:p>
          <a:p>
            <a:pPr marL="457200" indent="-457200">
              <a:buFont typeface="+mj-lt"/>
              <a:buAutoNum type="arabicPeriod" startAt="1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5943600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245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adiwg-mdtranslator 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9"/>
            </a:pPr>
            <a:r>
              <a:rPr lang="en-US" sz="1800" dirty="0" smtClean="0"/>
              <a:t>We can </a:t>
            </a:r>
            <a:r>
              <a:rPr lang="en-US" sz="1800" dirty="0"/>
              <a:t>check </a:t>
            </a:r>
            <a:br>
              <a:rPr lang="en-US" sz="1800" dirty="0"/>
            </a:br>
            <a:r>
              <a:rPr lang="en-US" sz="1800" dirty="0" smtClean="0"/>
              <a:t>the version </a:t>
            </a:r>
            <a:r>
              <a:rPr lang="en-US" sz="1800" dirty="0"/>
              <a:t>and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get </a:t>
            </a:r>
            <a:r>
              <a:rPr lang="en-US" sz="1800" dirty="0"/>
              <a:t>more help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on </a:t>
            </a:r>
            <a:r>
              <a:rPr lang="en-US" sz="1800" dirty="0"/>
              <a:t>commands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such </a:t>
            </a:r>
            <a:r>
              <a:rPr lang="en-US" sz="1800" dirty="0"/>
              <a:t>as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‘</a:t>
            </a:r>
            <a:r>
              <a:rPr lang="en-US" sz="1800" dirty="0"/>
              <a:t>translate’. </a:t>
            </a:r>
            <a:endParaRPr lang="en-US" sz="1800" dirty="0" smtClean="0"/>
          </a:p>
          <a:p>
            <a:pPr marL="457200" lvl="0" indent="-457200">
              <a:buFont typeface="+mj-lt"/>
              <a:buAutoNum type="arabicPeriod" startAt="19"/>
            </a:pPr>
            <a:r>
              <a:rPr lang="en-US" sz="1800" dirty="0"/>
              <a:t>Installation of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Ruby </a:t>
            </a:r>
            <a:r>
              <a:rPr lang="en-US" sz="1800" dirty="0"/>
              <a:t>and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mdTranslator </a:t>
            </a:r>
            <a:br>
              <a:rPr lang="en-US" sz="1800" dirty="0" smtClean="0"/>
            </a:br>
            <a:r>
              <a:rPr lang="en-US" sz="1800" dirty="0" smtClean="0"/>
              <a:t>are </a:t>
            </a:r>
            <a:r>
              <a:rPr lang="en-US" sz="1800" dirty="0"/>
              <a:t>complete.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We </a:t>
            </a:r>
            <a:r>
              <a:rPr lang="en-US" sz="1800" dirty="0"/>
              <a:t>could use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mdTranslator </a:t>
            </a:r>
            <a:br>
              <a:rPr lang="en-US" sz="1800" dirty="0" smtClean="0"/>
            </a:br>
            <a:r>
              <a:rPr lang="en-US" sz="1800" dirty="0" smtClean="0"/>
              <a:t>from </a:t>
            </a:r>
            <a:r>
              <a:rPr lang="en-US" sz="1800" dirty="0"/>
              <a:t>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command </a:t>
            </a:r>
            <a:r>
              <a:rPr lang="en-US" sz="1800" dirty="0"/>
              <a:t>line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pipe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result </a:t>
            </a:r>
            <a:r>
              <a:rPr lang="en-US" sz="1800" dirty="0"/>
              <a:t>to a file.  </a:t>
            </a:r>
          </a:p>
          <a:p>
            <a:pPr marL="457200" indent="-457200">
              <a:buFont typeface="+mj-lt"/>
              <a:buAutoNum type="arabicPeriod" startAt="19"/>
            </a:pPr>
            <a:endParaRPr lang="en-US" sz="1800" dirty="0"/>
          </a:p>
          <a:p>
            <a:pPr marL="457200" indent="-457200">
              <a:buFont typeface="+mj-lt"/>
              <a:buAutoNum type="arabicPeriod" startAt="19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19400" y="1600200"/>
            <a:ext cx="5943600" cy="439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61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on Windows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21"/>
            </a:pPr>
            <a:r>
              <a:rPr lang="en-US" sz="1800" dirty="0"/>
              <a:t>If we wish to </a:t>
            </a:r>
            <a:r>
              <a:rPr lang="en-US" sz="1800" dirty="0" smtClean="0"/>
              <a:t>use mdTranslator within </a:t>
            </a:r>
            <a:r>
              <a:rPr lang="en-US" sz="1800" dirty="0"/>
              <a:t>a local web service we </a:t>
            </a:r>
            <a:r>
              <a:rPr lang="en-US" sz="1800" dirty="0" smtClean="0"/>
              <a:t>need </a:t>
            </a:r>
            <a:r>
              <a:rPr lang="en-US" sz="1800" dirty="0"/>
              <a:t>to install Ruby on Rails (Rails).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sz="1800" dirty="0"/>
              <a:t>With Ruby </a:t>
            </a:r>
            <a:br>
              <a:rPr lang="en-US" sz="1800" dirty="0"/>
            </a:br>
            <a:r>
              <a:rPr lang="en-US" sz="1800" dirty="0" smtClean="0"/>
              <a:t>install, </a:t>
            </a:r>
            <a:br>
              <a:rPr lang="en-US" sz="1800" dirty="0" smtClean="0"/>
            </a:br>
            <a:r>
              <a:rPr lang="en-US" sz="1800" dirty="0" smtClean="0"/>
              <a:t>use </a:t>
            </a:r>
            <a:r>
              <a:rPr lang="en-US" sz="1800" dirty="0"/>
              <a:t>Gem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to do the </a:t>
            </a:r>
            <a:br>
              <a:rPr lang="en-US" sz="1800" dirty="0" smtClean="0"/>
            </a:br>
            <a:r>
              <a:rPr lang="en-US" sz="1800" dirty="0" smtClean="0"/>
              <a:t>work </a:t>
            </a:r>
            <a:r>
              <a:rPr lang="en-US" sz="1800" dirty="0"/>
              <a:t>for us</a:t>
            </a:r>
            <a:r>
              <a:rPr lang="en-US" sz="1800" dirty="0" smtClean="0"/>
              <a:t>.  </a:t>
            </a:r>
            <a:br>
              <a:rPr lang="en-US" sz="1800" dirty="0" smtClean="0"/>
            </a:br>
            <a:r>
              <a:rPr lang="en-US" sz="1800" dirty="0" smtClean="0"/>
              <a:t>&gt; gem </a:t>
            </a:r>
            <a:r>
              <a:rPr lang="en-US" sz="1800" dirty="0"/>
              <a:t>install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rails.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sz="1800" dirty="0" smtClean="0"/>
              <a:t>Notice Rails</a:t>
            </a:r>
            <a:br>
              <a:rPr lang="en-US" sz="1800" dirty="0" smtClean="0"/>
            </a:br>
            <a:r>
              <a:rPr lang="en-US" sz="1800" dirty="0" smtClean="0"/>
              <a:t>installed </a:t>
            </a:r>
            <a:br>
              <a:rPr lang="en-US" sz="1800" dirty="0" smtClean="0"/>
            </a:br>
            <a:r>
              <a:rPr lang="en-US" sz="1800" dirty="0" smtClean="0"/>
              <a:t>another 32 </a:t>
            </a:r>
            <a:br>
              <a:rPr lang="en-US" sz="1800" dirty="0" smtClean="0"/>
            </a:br>
            <a:r>
              <a:rPr lang="en-US" sz="1800" dirty="0" smtClean="0"/>
              <a:t>gems.</a:t>
            </a:r>
            <a:endParaRPr lang="en-US" sz="1800" dirty="0"/>
          </a:p>
          <a:p>
            <a:pPr marL="457200" indent="-457200">
              <a:buFont typeface="+mj-lt"/>
              <a:buAutoNum type="arabicPeriod" startAt="21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800" y="2286000"/>
            <a:ext cx="5943600" cy="2941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3048000"/>
            <a:ext cx="5943600" cy="2941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06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24"/>
            </a:pPr>
            <a:r>
              <a:rPr lang="en-US" sz="1800" dirty="0"/>
              <a:t>To test </a:t>
            </a:r>
            <a:r>
              <a:rPr lang="en-US" sz="1800" dirty="0" smtClean="0"/>
              <a:t>the Rails installation, ask </a:t>
            </a:r>
            <a:r>
              <a:rPr lang="en-US" sz="1800" dirty="0"/>
              <a:t>rails to create a new </a:t>
            </a:r>
            <a:r>
              <a:rPr lang="en-US" sz="1800" dirty="0" smtClean="0"/>
              <a:t>website for us.  </a:t>
            </a:r>
          </a:p>
          <a:p>
            <a:pPr marL="571500" lvl="1" indent="-171450"/>
            <a:r>
              <a:rPr lang="en-US" sz="1400" dirty="0" smtClean="0"/>
              <a:t>Navigate to the folder to hold your new website.</a:t>
            </a:r>
          </a:p>
          <a:p>
            <a:pPr marL="571500" lvl="1" indent="-171450"/>
            <a:r>
              <a:rPr lang="en-US" sz="1400" dirty="0" smtClean="0"/>
              <a:t>From </a:t>
            </a:r>
            <a:r>
              <a:rPr lang="en-US" sz="1400" dirty="0"/>
              <a:t>the command line type: </a:t>
            </a:r>
            <a:r>
              <a:rPr lang="en-US" sz="1400" dirty="0" smtClean="0"/>
              <a:t>&gt; rails </a:t>
            </a:r>
            <a:r>
              <a:rPr lang="en-US" sz="1400" dirty="0"/>
              <a:t>new </a:t>
            </a:r>
            <a:r>
              <a:rPr lang="en-US" sz="1400" dirty="0" err="1"/>
              <a:t>firstApp</a:t>
            </a:r>
            <a:r>
              <a:rPr lang="en-US" sz="1400" dirty="0"/>
              <a:t>.  </a:t>
            </a:r>
            <a:endParaRPr lang="en-US" sz="1400" dirty="0" smtClean="0"/>
          </a:p>
          <a:p>
            <a:pPr marL="571500" lvl="1" indent="-171450"/>
            <a:r>
              <a:rPr lang="en-US" sz="1400" dirty="0" smtClean="0"/>
              <a:t>Rails will create a new directory named ‘</a:t>
            </a:r>
            <a:r>
              <a:rPr lang="en-US" sz="1400" dirty="0" err="1" smtClean="0"/>
              <a:t>firstApp</a:t>
            </a:r>
            <a:r>
              <a:rPr lang="en-US" sz="1400" dirty="0"/>
              <a:t>’ </a:t>
            </a:r>
            <a:r>
              <a:rPr lang="en-US" sz="1400" dirty="0" smtClean="0"/>
              <a:t>and install all the code for a new website</a:t>
            </a:r>
            <a:endParaRPr lang="en-US" sz="1400" dirty="0"/>
          </a:p>
          <a:p>
            <a:pPr marL="457200" indent="-457200">
              <a:buFont typeface="+mj-lt"/>
              <a:buAutoNum type="arabicPeriod" startAt="24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2819400"/>
            <a:ext cx="5943600" cy="2455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90800" y="3581400"/>
            <a:ext cx="5943600" cy="2455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07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25"/>
            </a:pPr>
            <a:r>
              <a:rPr lang="en-US" sz="1800" dirty="0"/>
              <a:t>After many lines </a:t>
            </a:r>
            <a:r>
              <a:rPr lang="en-US" sz="1800" dirty="0" smtClean="0"/>
              <a:t> are reported </a:t>
            </a:r>
            <a:r>
              <a:rPr lang="en-US" sz="1800" dirty="0"/>
              <a:t>back the web site failed to complete because the </a:t>
            </a:r>
            <a:r>
              <a:rPr lang="en-US" sz="1800" dirty="0" smtClean="0"/>
              <a:t>‘</a:t>
            </a:r>
            <a:r>
              <a:rPr lang="en-US" sz="1800" dirty="0" err="1" smtClean="0"/>
              <a:t>json</a:t>
            </a:r>
            <a:r>
              <a:rPr lang="en-US" sz="1800" dirty="0" smtClean="0"/>
              <a:t>’ </a:t>
            </a:r>
            <a:r>
              <a:rPr lang="en-US" sz="1800" dirty="0"/>
              <a:t>gem version 1.8.2 </a:t>
            </a:r>
            <a:r>
              <a:rPr lang="en-US" sz="1800" dirty="0" smtClean="0"/>
              <a:t>did not </a:t>
            </a:r>
            <a:r>
              <a:rPr lang="en-US" sz="1800" dirty="0"/>
              <a:t>provided </a:t>
            </a:r>
            <a:r>
              <a:rPr lang="en-US" sz="1800" dirty="0" smtClean="0"/>
              <a:t>a version compiled </a:t>
            </a:r>
            <a:r>
              <a:rPr lang="en-US" sz="1800" dirty="0"/>
              <a:t>for Windows.  Unfortunately, glitches are common on Windows installations and the installation of </a:t>
            </a:r>
            <a:r>
              <a:rPr lang="en-US" sz="1800" dirty="0" err="1"/>
              <a:t>DevKit</a:t>
            </a:r>
            <a:r>
              <a:rPr lang="en-US" sz="1800" dirty="0"/>
              <a:t> will generally be required at some </a:t>
            </a:r>
            <a:r>
              <a:rPr lang="en-US" sz="1800" dirty="0" smtClean="0"/>
              <a:t>point.  </a:t>
            </a:r>
            <a:r>
              <a:rPr lang="en-US" sz="1800" dirty="0"/>
              <a:t>Best </a:t>
            </a:r>
            <a:r>
              <a:rPr lang="en-US" sz="1800" dirty="0" smtClean="0"/>
              <a:t>do </a:t>
            </a:r>
            <a:r>
              <a:rPr lang="en-US" sz="1800" dirty="0"/>
              <a:t>it </a:t>
            </a:r>
            <a:r>
              <a:rPr lang="en-US" sz="1800" dirty="0" smtClean="0"/>
              <a:t>now! </a:t>
            </a:r>
            <a:endParaRPr lang="en-US" sz="1800" dirty="0"/>
          </a:p>
          <a:p>
            <a:pPr marL="457200" indent="-457200">
              <a:buFont typeface="+mj-lt"/>
              <a:buAutoNum type="arabicPeriod" startAt="25"/>
            </a:pPr>
            <a:r>
              <a:rPr lang="en-US" sz="1800" dirty="0"/>
              <a:t>Download the appropriate version of </a:t>
            </a:r>
            <a:r>
              <a:rPr lang="en-US" sz="1800" dirty="0" err="1"/>
              <a:t>DevKit</a:t>
            </a:r>
            <a:r>
              <a:rPr lang="en-US" sz="1800" dirty="0"/>
              <a:t> from </a:t>
            </a:r>
            <a:r>
              <a:rPr lang="en-US" sz="1800" dirty="0">
                <a:hlinkClick r:id="rId2"/>
              </a:rPr>
              <a:t>http://rubyinstaller.org/downloads/</a:t>
            </a:r>
            <a:r>
              <a:rPr lang="en-US" sz="1800" dirty="0"/>
              <a:t> .  </a:t>
            </a:r>
            <a:endParaRPr lang="en-US" sz="1800" dirty="0" smtClean="0"/>
          </a:p>
          <a:p>
            <a:pPr marL="457200" indent="-457200">
              <a:buFont typeface="+mj-lt"/>
              <a:buAutoNum type="arabicPeriod" startAt="25"/>
            </a:pPr>
            <a:r>
              <a:rPr lang="en-US" sz="1800" dirty="0"/>
              <a:t>I also install </a:t>
            </a:r>
            <a:r>
              <a:rPr lang="en-US" sz="1800" dirty="0" err="1"/>
              <a:t>DevKit</a:t>
            </a:r>
            <a:r>
              <a:rPr lang="en-US" sz="1800" dirty="0"/>
              <a:t> at the root of the C:\ directory</a:t>
            </a:r>
            <a:r>
              <a:rPr lang="en-US" sz="1800" dirty="0" smtClean="0"/>
              <a:t>. </a:t>
            </a:r>
            <a:br>
              <a:rPr lang="en-US" sz="1800" dirty="0" smtClean="0"/>
            </a:br>
            <a:r>
              <a:rPr lang="en-US" sz="1800" dirty="0" smtClean="0"/>
              <a:t>More </a:t>
            </a:r>
            <a:r>
              <a:rPr lang="en-US" sz="1800" dirty="0"/>
              <a:t>information about installing </a:t>
            </a:r>
            <a:r>
              <a:rPr lang="en-US" sz="1800" dirty="0" err="1"/>
              <a:t>DevKit</a:t>
            </a:r>
            <a:r>
              <a:rPr lang="en-US" sz="1800" dirty="0"/>
              <a:t> can be found at </a:t>
            </a:r>
            <a:r>
              <a:rPr lang="en-US" sz="1800" dirty="0">
                <a:hlinkClick r:id="rId3"/>
              </a:rPr>
              <a:t>https://github.com/OneClick/RubyInstaller/wiki/Development-Kit</a:t>
            </a:r>
            <a:r>
              <a:rPr lang="en-US" sz="1800" dirty="0"/>
              <a:t> 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88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28"/>
            </a:pPr>
            <a:r>
              <a:rPr lang="en-US" sz="1800" dirty="0"/>
              <a:t>To </a:t>
            </a:r>
            <a:r>
              <a:rPr lang="en-US" sz="1800" dirty="0" smtClean="0"/>
              <a:t>connect </a:t>
            </a:r>
            <a:r>
              <a:rPr lang="en-US" sz="1800" dirty="0" err="1" smtClean="0"/>
              <a:t>DevKit</a:t>
            </a:r>
            <a:r>
              <a:rPr lang="en-US" sz="1800" dirty="0" smtClean="0"/>
              <a:t> to the Ruby installation, navigate to the directory where </a:t>
            </a:r>
            <a:r>
              <a:rPr lang="en-US" sz="1800" dirty="0" err="1" smtClean="0"/>
              <a:t>DevKit</a:t>
            </a:r>
            <a:r>
              <a:rPr lang="en-US" sz="1800" dirty="0" smtClean="0"/>
              <a:t> installed.</a:t>
            </a:r>
            <a:endParaRPr lang="en-US" sz="1800" dirty="0"/>
          </a:p>
          <a:p>
            <a:pPr marL="457200" indent="-457200">
              <a:buFont typeface="+mj-lt"/>
              <a:buAutoNum type="arabicPeriod" startAt="28"/>
            </a:pPr>
            <a:r>
              <a:rPr lang="en-US" sz="1800" dirty="0"/>
              <a:t>From the command line type: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ruby </a:t>
            </a:r>
            <a:r>
              <a:rPr lang="en-US" sz="1800" dirty="0" err="1"/>
              <a:t>dk.rb</a:t>
            </a:r>
            <a:r>
              <a:rPr lang="en-US" sz="1800" dirty="0"/>
              <a:t> </a:t>
            </a:r>
            <a:r>
              <a:rPr lang="en-US" sz="1800" dirty="0" err="1"/>
              <a:t>init</a:t>
            </a:r>
            <a:endParaRPr lang="en-US" sz="1800" dirty="0"/>
          </a:p>
          <a:p>
            <a:pPr marL="457200" indent="-457200">
              <a:buFont typeface="+mj-lt"/>
              <a:buAutoNum type="arabicPeriod" startAt="28"/>
            </a:pPr>
            <a:r>
              <a:rPr lang="en-US" sz="1800" dirty="0"/>
              <a:t>Next type: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ruby </a:t>
            </a:r>
            <a:r>
              <a:rPr lang="en-US" sz="1800" dirty="0" err="1"/>
              <a:t>dk.rb</a:t>
            </a:r>
            <a:r>
              <a:rPr lang="en-US" sz="1800" dirty="0"/>
              <a:t> install</a:t>
            </a:r>
          </a:p>
          <a:p>
            <a:pPr marL="457200" indent="-457200">
              <a:buFont typeface="+mj-lt"/>
              <a:buAutoNum type="arabicPeriod" startAt="2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800" y="3505200"/>
            <a:ext cx="5943600" cy="2334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51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need to install 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I will need to install Ruby if …</a:t>
            </a:r>
          </a:p>
          <a:p>
            <a:pPr lvl="1"/>
            <a:r>
              <a:rPr lang="en-US" sz="1800" dirty="0" smtClean="0"/>
              <a:t>… I want to participate in extending the ISO Metadata Toolkit</a:t>
            </a:r>
          </a:p>
          <a:p>
            <a:pPr lvl="1"/>
            <a:r>
              <a:rPr lang="en-US" sz="1800" dirty="0" smtClean="0"/>
              <a:t>… I want to customize the mdTranslator for my own purpose</a:t>
            </a:r>
          </a:p>
          <a:p>
            <a:pPr lvl="1"/>
            <a:r>
              <a:rPr lang="en-US" sz="1800" dirty="0" smtClean="0"/>
              <a:t>… I want to integrate the </a:t>
            </a:r>
            <a:r>
              <a:rPr lang="en-US" sz="1800" dirty="0" err="1" smtClean="0"/>
              <a:t>adiwg-mdTranslator</a:t>
            </a:r>
            <a:r>
              <a:rPr lang="en-US" sz="1800" dirty="0" smtClean="0"/>
              <a:t> gem into local systems (either by code or CLI)</a:t>
            </a:r>
          </a:p>
          <a:p>
            <a:pPr lvl="1"/>
            <a:r>
              <a:rPr lang="en-US" sz="1800" dirty="0" smtClean="0"/>
              <a:t>… I want to host the mdTranslator as a local web service</a:t>
            </a:r>
          </a:p>
          <a:p>
            <a:pPr lvl="1"/>
            <a:endParaRPr lang="en-US" sz="2000" dirty="0"/>
          </a:p>
          <a:p>
            <a:r>
              <a:rPr lang="en-US" sz="2000" dirty="0" smtClean="0"/>
              <a:t>I do not need to install Ruby if …</a:t>
            </a:r>
          </a:p>
          <a:p>
            <a:pPr lvl="1"/>
            <a:r>
              <a:rPr lang="en-US" sz="1800" dirty="0" smtClean="0"/>
              <a:t>… I will use the publicly hosted mdTranslator API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843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1"/>
            </a:pPr>
            <a:r>
              <a:rPr lang="en-US" sz="1800" dirty="0"/>
              <a:t>With </a:t>
            </a:r>
            <a:r>
              <a:rPr lang="en-US" sz="1800" dirty="0" err="1"/>
              <a:t>DevKit</a:t>
            </a:r>
            <a:r>
              <a:rPr lang="en-US" sz="1800" dirty="0"/>
              <a:t> installed, </a:t>
            </a:r>
            <a:r>
              <a:rPr lang="en-US" sz="1800" dirty="0" smtClean="0"/>
              <a:t>check </a:t>
            </a:r>
            <a:r>
              <a:rPr lang="en-US" sz="1800" dirty="0"/>
              <a:t>that the PATH variable was properly updated.</a:t>
            </a:r>
          </a:p>
          <a:p>
            <a:pPr marL="457200" indent="-457200">
              <a:buFont typeface="+mj-lt"/>
              <a:buAutoNum type="arabicPeriod" startAt="31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343400" y="1981200"/>
            <a:ext cx="3752850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38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2"/>
            </a:pPr>
            <a:r>
              <a:rPr lang="en-US" sz="1800" dirty="0"/>
              <a:t>With the </a:t>
            </a:r>
            <a:r>
              <a:rPr lang="en-US" sz="1800" dirty="0" err="1" smtClean="0"/>
              <a:t>DevKit</a:t>
            </a:r>
            <a:r>
              <a:rPr lang="en-US" sz="1800" dirty="0" smtClean="0"/>
              <a:t> PATH </a:t>
            </a:r>
            <a:r>
              <a:rPr lang="en-US" sz="1800" dirty="0"/>
              <a:t>now defined to </a:t>
            </a:r>
            <a:r>
              <a:rPr lang="en-US" sz="1800" dirty="0" smtClean="0"/>
              <a:t>Ruby, </a:t>
            </a:r>
            <a:r>
              <a:rPr lang="en-US" sz="1800" dirty="0"/>
              <a:t>try for a properly installed version of the </a:t>
            </a:r>
            <a:r>
              <a:rPr lang="en-US" sz="1800" dirty="0" err="1"/>
              <a:t>json</a:t>
            </a:r>
            <a:r>
              <a:rPr lang="en-US" sz="1800" dirty="0"/>
              <a:t> gem.  From the command line type: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gem </a:t>
            </a:r>
            <a:r>
              <a:rPr lang="en-US" sz="1800" dirty="0"/>
              <a:t>install </a:t>
            </a:r>
            <a:r>
              <a:rPr lang="en-US" sz="1800" dirty="0" err="1" smtClean="0"/>
              <a:t>json</a:t>
            </a:r>
            <a:endParaRPr lang="en-US" sz="1800" dirty="0" smtClean="0"/>
          </a:p>
          <a:p>
            <a:pPr marL="457200" indent="-457200">
              <a:buFont typeface="+mj-lt"/>
              <a:buAutoNum type="arabicPeriod" startAt="32"/>
            </a:pPr>
            <a:r>
              <a:rPr lang="en-US" sz="1800" dirty="0" smtClean="0"/>
              <a:t>And this time it works!</a:t>
            </a:r>
            <a:endParaRPr lang="en-US" sz="1800" dirty="0"/>
          </a:p>
          <a:p>
            <a:pPr marL="457200" indent="-457200">
              <a:buFont typeface="+mj-lt"/>
              <a:buAutoNum type="arabicPeriod" startAt="32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481072" y="3124200"/>
            <a:ext cx="5943600" cy="2541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56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4"/>
            </a:pPr>
            <a:r>
              <a:rPr lang="en-US" sz="1800" dirty="0" smtClean="0"/>
              <a:t>Try </a:t>
            </a:r>
            <a:r>
              <a:rPr lang="en-US" sz="1800" dirty="0"/>
              <a:t>again to have Rails build a new web site.  From the command </a:t>
            </a:r>
            <a:r>
              <a:rPr lang="en-US" sz="1800" dirty="0" smtClean="0"/>
              <a:t>line:</a:t>
            </a:r>
            <a:br>
              <a:rPr lang="en-US" sz="1800" dirty="0" smtClean="0"/>
            </a:br>
            <a:r>
              <a:rPr lang="en-US" sz="1800" dirty="0" smtClean="0"/>
              <a:t>&gt; rails </a:t>
            </a:r>
            <a:r>
              <a:rPr lang="en-US" sz="1800" dirty="0"/>
              <a:t>new </a:t>
            </a:r>
            <a:r>
              <a:rPr lang="en-US" sz="1800" dirty="0" err="1" smtClean="0"/>
              <a:t>firstApp</a:t>
            </a:r>
            <a:endParaRPr lang="en-US" sz="1800" dirty="0" smtClean="0"/>
          </a:p>
          <a:p>
            <a:pPr marL="457200" indent="-457200">
              <a:buFont typeface="+mj-lt"/>
              <a:buAutoNum type="arabicPeriod" startAt="34"/>
            </a:pPr>
            <a:r>
              <a:rPr lang="en-US" sz="1800" dirty="0"/>
              <a:t>After many lines you should see a successful </a:t>
            </a:r>
            <a:r>
              <a:rPr lang="en-US" sz="1800" dirty="0" smtClean="0"/>
              <a:t>completion.</a:t>
            </a:r>
            <a:endParaRPr lang="en-US" sz="1800" dirty="0"/>
          </a:p>
          <a:p>
            <a:pPr marL="457200" indent="-457200">
              <a:buFont typeface="+mj-lt"/>
              <a:buAutoNum type="arabicPeriod" startAt="34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667000" y="2667000"/>
            <a:ext cx="5943600" cy="320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2607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6"/>
            </a:pPr>
            <a:r>
              <a:rPr lang="en-US" sz="1800" dirty="0"/>
              <a:t>To test </a:t>
            </a:r>
            <a:r>
              <a:rPr lang="en-US" sz="1800" dirty="0" smtClean="0"/>
              <a:t>our new </a:t>
            </a:r>
            <a:r>
              <a:rPr lang="en-US" sz="1800" dirty="0"/>
              <a:t>web </a:t>
            </a:r>
            <a:r>
              <a:rPr lang="en-US" sz="1800" dirty="0" smtClean="0"/>
              <a:t>site, </a:t>
            </a:r>
            <a:r>
              <a:rPr lang="en-US" sz="1800" dirty="0"/>
              <a:t>navigate to its directory and start the rails server.  From the command line type: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rails </a:t>
            </a:r>
            <a:r>
              <a:rPr lang="en-US" sz="1800" dirty="0"/>
              <a:t>server</a:t>
            </a:r>
          </a:p>
          <a:p>
            <a:pPr marL="457200" indent="-457200">
              <a:buFont typeface="+mj-lt"/>
              <a:buAutoNum type="arabicPeriod" startAt="36"/>
            </a:pPr>
            <a:r>
              <a:rPr lang="en-US" sz="1800" dirty="0"/>
              <a:t>Rails will start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its </a:t>
            </a:r>
            <a:r>
              <a:rPr lang="en-US" sz="1800" dirty="0"/>
              <a:t>default web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server </a:t>
            </a:r>
            <a:br>
              <a:rPr lang="en-US" sz="1800" dirty="0" smtClean="0"/>
            </a:br>
            <a:r>
              <a:rPr lang="en-US" sz="1800" dirty="0" smtClean="0"/>
              <a:t>‘</a:t>
            </a:r>
            <a:r>
              <a:rPr lang="en-US" sz="1800" dirty="0" err="1"/>
              <a:t>WEBrick</a:t>
            </a:r>
            <a:r>
              <a:rPr lang="en-US" sz="1800" dirty="0"/>
              <a:t>’ on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localhost </a:t>
            </a:r>
            <a:br>
              <a:rPr lang="en-US" sz="1800" dirty="0" smtClean="0"/>
            </a:br>
            <a:r>
              <a:rPr lang="en-US" sz="1800" dirty="0" smtClean="0"/>
              <a:t>port 3000.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2438400"/>
            <a:ext cx="5943600" cy="3253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44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8"/>
            </a:pPr>
            <a:r>
              <a:rPr lang="en-US" sz="1800" dirty="0"/>
              <a:t>Open you browser and navigate to </a:t>
            </a:r>
            <a:r>
              <a:rPr lang="en-US" sz="1800" dirty="0">
                <a:hlinkClick r:id="rId2"/>
              </a:rPr>
              <a:t>http://localhost:3000</a:t>
            </a:r>
            <a:r>
              <a:rPr lang="en-US" sz="1800" dirty="0"/>
              <a:t>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You </a:t>
            </a:r>
            <a:r>
              <a:rPr lang="en-US" sz="1800" dirty="0"/>
              <a:t>should see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Rails </a:t>
            </a:r>
            <a:r>
              <a:rPr lang="en-US" sz="1800" dirty="0"/>
              <a:t>‘Welcome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aboard</a:t>
            </a:r>
            <a:r>
              <a:rPr lang="en-US" sz="1800" dirty="0"/>
              <a:t>’ page.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389738" y="1981200"/>
            <a:ext cx="5284362" cy="4288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9"/>
            </a:pPr>
            <a:r>
              <a:rPr lang="en-US" sz="1800" dirty="0"/>
              <a:t>For more information about the installation click the ‘About </a:t>
            </a:r>
            <a:r>
              <a:rPr lang="en-US" sz="1800" dirty="0" smtClean="0"/>
              <a:t>your </a:t>
            </a:r>
            <a:r>
              <a:rPr lang="en-US" sz="1800" dirty="0"/>
              <a:t>application’s environment’ and Rails will display information about the software and </a:t>
            </a:r>
            <a:r>
              <a:rPr lang="en-US" sz="1800" dirty="0" smtClean="0"/>
              <a:t>version used. </a:t>
            </a:r>
          </a:p>
          <a:p>
            <a:pPr marL="457200" lvl="0" indent="-457200">
              <a:buFont typeface="+mj-lt"/>
              <a:buAutoNum type="arabicPeriod" startAt="39"/>
            </a:pPr>
            <a:r>
              <a:rPr lang="en-US" sz="1800" dirty="0"/>
              <a:t>Time to start developing</a:t>
            </a:r>
            <a:r>
              <a:rPr lang="en-US" sz="1800" dirty="0" smtClean="0"/>
              <a:t>!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-- Almost --</a:t>
            </a:r>
            <a:endParaRPr lang="en-US" sz="1800" dirty="0"/>
          </a:p>
          <a:p>
            <a:pPr marL="457200" indent="-457200">
              <a:buFont typeface="+mj-lt"/>
              <a:buAutoNum type="arabicPeriod" startAt="39"/>
            </a:pPr>
            <a:endParaRPr lang="en-US" sz="1800" dirty="0"/>
          </a:p>
          <a:p>
            <a:pPr marL="457200" indent="-457200">
              <a:buFont typeface="+mj-lt"/>
              <a:buAutoNum type="arabicPeriod" startAt="39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724400" y="2362200"/>
            <a:ext cx="3652332" cy="3696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67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41"/>
            </a:pPr>
            <a:r>
              <a:rPr lang="en-US" sz="1800" dirty="0"/>
              <a:t>Another common problem with Rails on Windows x64 is </a:t>
            </a:r>
            <a:r>
              <a:rPr lang="en-US" sz="1800" dirty="0" smtClean="0"/>
              <a:t>the gem </a:t>
            </a:r>
            <a:r>
              <a:rPr lang="en-US" sz="1800" dirty="0"/>
              <a:t>‘</a:t>
            </a:r>
            <a:r>
              <a:rPr lang="en-US" sz="1800" dirty="0" err="1"/>
              <a:t>tzinfo</a:t>
            </a:r>
            <a:r>
              <a:rPr lang="en-US" sz="1800" dirty="0"/>
              <a:t>’.  Windows does not include a time-zone table with the operating system so </a:t>
            </a:r>
            <a:r>
              <a:rPr lang="en-US" sz="1800" dirty="0" smtClean="0"/>
              <a:t>one needs to be downloaded.  </a:t>
            </a:r>
            <a:r>
              <a:rPr lang="en-US" sz="1800" dirty="0" err="1" smtClean="0"/>
              <a:t>tzinfo</a:t>
            </a:r>
            <a:r>
              <a:rPr lang="en-US" sz="1800" dirty="0" smtClean="0"/>
              <a:t> will </a:t>
            </a:r>
            <a:r>
              <a:rPr lang="en-US" sz="1800" dirty="0"/>
              <a:t>automatically set one up for Windows x32 but not x64.  </a:t>
            </a:r>
            <a:r>
              <a:rPr lang="en-US" sz="1800" dirty="0" smtClean="0"/>
              <a:t>Find the </a:t>
            </a:r>
            <a:r>
              <a:rPr lang="en-US" sz="1800" dirty="0"/>
              <a:t>‘</a:t>
            </a:r>
            <a:r>
              <a:rPr lang="en-US" sz="1800" dirty="0" err="1"/>
              <a:t>Gemfile</a:t>
            </a:r>
            <a:r>
              <a:rPr lang="en-US" sz="1800" dirty="0"/>
              <a:t>’ line </a:t>
            </a:r>
            <a:r>
              <a:rPr lang="en-US" sz="1800" dirty="0" smtClean="0"/>
              <a:t>…</a:t>
            </a:r>
          </a:p>
          <a:p>
            <a:pPr marL="458788" lvl="1" indent="0">
              <a:buNone/>
            </a:pPr>
            <a:r>
              <a:rPr lang="en-US" sz="1600" dirty="0"/>
              <a:t>	</a:t>
            </a:r>
            <a:r>
              <a:rPr lang="en-US" sz="1600" i="1" dirty="0" smtClean="0"/>
              <a:t>gem </a:t>
            </a:r>
            <a:r>
              <a:rPr lang="en-US" sz="1600" i="1" dirty="0"/>
              <a:t>'</a:t>
            </a:r>
            <a:r>
              <a:rPr lang="en-US" sz="1600" i="1" dirty="0" err="1"/>
              <a:t>tzinfo</a:t>
            </a:r>
            <a:r>
              <a:rPr lang="en-US" sz="1600" i="1" dirty="0"/>
              <a:t>-data', platforms: [:</a:t>
            </a:r>
            <a:r>
              <a:rPr lang="en-US" sz="1600" i="1" dirty="0" err="1"/>
              <a:t>mingw</a:t>
            </a:r>
            <a:r>
              <a:rPr lang="en-US" sz="1600" i="1" dirty="0"/>
              <a:t>, :</a:t>
            </a:r>
            <a:r>
              <a:rPr lang="en-US" sz="1600" i="1" dirty="0" err="1"/>
              <a:t>mswin</a:t>
            </a:r>
            <a:r>
              <a:rPr lang="en-US" sz="1600" i="1" dirty="0"/>
              <a:t>] </a:t>
            </a:r>
            <a:endParaRPr lang="en-US" sz="1600" i="1" dirty="0" smtClean="0"/>
          </a:p>
          <a:p>
            <a:pPr marL="400050" lvl="1" indent="0">
              <a:buNone/>
            </a:pPr>
            <a:r>
              <a:rPr lang="en-US" sz="1600" dirty="0" smtClean="0"/>
              <a:t>edit to </a:t>
            </a:r>
            <a:r>
              <a:rPr lang="en-US" sz="1600" dirty="0" smtClean="0"/>
              <a:t>tell </a:t>
            </a:r>
            <a:r>
              <a:rPr lang="en-US" sz="1600" dirty="0" err="1" smtClean="0"/>
              <a:t>tzinfo</a:t>
            </a:r>
            <a:r>
              <a:rPr lang="en-US" sz="1600" dirty="0" smtClean="0"/>
              <a:t> to include </a:t>
            </a:r>
            <a:r>
              <a:rPr lang="en-US" sz="1600" dirty="0" smtClean="0"/>
              <a:t>support for Windows x64</a:t>
            </a:r>
          </a:p>
          <a:p>
            <a:pPr marL="917575" lvl="2" indent="0">
              <a:buNone/>
            </a:pPr>
            <a:r>
              <a:rPr lang="en-US" sz="1600" i="1" dirty="0"/>
              <a:t>gem '</a:t>
            </a:r>
            <a:r>
              <a:rPr lang="en-US" sz="1600" i="1" dirty="0" err="1"/>
              <a:t>tzinfo</a:t>
            </a:r>
            <a:r>
              <a:rPr lang="en-US" sz="1600" i="1" dirty="0"/>
              <a:t>-data', platforms: [:</a:t>
            </a:r>
            <a:r>
              <a:rPr lang="en-US" sz="1600" i="1" dirty="0" err="1"/>
              <a:t>mingw</a:t>
            </a:r>
            <a:r>
              <a:rPr lang="en-US" sz="1600" i="1" dirty="0"/>
              <a:t>, :</a:t>
            </a:r>
            <a:r>
              <a:rPr lang="en-US" sz="1600" i="1" dirty="0" err="1"/>
              <a:t>mswin</a:t>
            </a:r>
            <a:r>
              <a:rPr lang="en-US" sz="1600" i="1" dirty="0"/>
              <a:t>, :x64_mingw]</a:t>
            </a:r>
          </a:p>
          <a:p>
            <a:pPr marL="457200" indent="-457200">
              <a:buFont typeface="+mj-lt"/>
              <a:buAutoNum type="arabicPeriod" startAt="41"/>
            </a:pPr>
            <a:r>
              <a:rPr lang="en-US" sz="1800" dirty="0" smtClean="0"/>
              <a:t>Run another gem installed with Rails, ‘bundler’.  Bundler tell Rails the gems and their versions to use with your Rails web site.  From </a:t>
            </a:r>
            <a:r>
              <a:rPr lang="en-US" sz="1800" dirty="0"/>
              <a:t>the terminal prompt to update the </a:t>
            </a:r>
            <a:r>
              <a:rPr lang="en-US" sz="1800" dirty="0" smtClean="0"/>
              <a:t>web site’s gem files.  Type: &gt; bundle update. </a:t>
            </a:r>
          </a:p>
          <a:p>
            <a:pPr marL="457200" indent="-457200">
              <a:buFont typeface="+mj-lt"/>
              <a:buAutoNum type="arabicPeriod" startAt="41"/>
            </a:pPr>
            <a:r>
              <a:rPr lang="en-US" sz="1800" dirty="0" smtClean="0"/>
              <a:t>Now you are ready.  Really…</a:t>
            </a:r>
            <a:endParaRPr lang="en-US" sz="1800" dirty="0"/>
          </a:p>
          <a:p>
            <a:pPr marL="457200" indent="-457200">
              <a:buFont typeface="+mj-lt"/>
              <a:buAutoNum type="arabicPeriod" startAt="41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DFB75-B4A1-4E54-8AFD-FBCAC108816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88620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75234961"/>
              </p:ext>
            </p:extLst>
          </p:nvPr>
        </p:nvGraphicFramePr>
        <p:xfrm>
          <a:off x="1524000" y="1333500"/>
          <a:ext cx="6096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79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799"/>
          </a:xfrm>
        </p:spPr>
        <p:txBody>
          <a:bodyPr>
            <a:noAutofit/>
          </a:bodyPr>
          <a:lstStyle/>
          <a:p>
            <a:r>
              <a:rPr lang="en-US" sz="2000" dirty="0"/>
              <a:t>Ruby </a:t>
            </a:r>
            <a:r>
              <a:rPr lang="en-US" sz="2000" dirty="0" smtClean="0"/>
              <a:t>is </a:t>
            </a:r>
            <a:r>
              <a:rPr lang="en-US" sz="2000" dirty="0"/>
              <a:t>a dynamic, Object Oriented, cross-platform, open-source, general-purpose programming language written in </a:t>
            </a:r>
            <a:r>
              <a:rPr lang="en-US" sz="2000" dirty="0" smtClean="0"/>
              <a:t>C </a:t>
            </a:r>
            <a:r>
              <a:rPr lang="en-US" sz="2000" dirty="0"/>
              <a:t>(not to be confused with ‘Ruby on Rails’) </a:t>
            </a:r>
            <a:endParaRPr lang="en-US" sz="2000" dirty="0" smtClean="0"/>
          </a:p>
          <a:p>
            <a:r>
              <a:rPr lang="en-US" sz="2000" dirty="0" smtClean="0"/>
              <a:t>Initial development in mid 1990s by Yukihiro Matsumoto</a:t>
            </a:r>
          </a:p>
          <a:p>
            <a:r>
              <a:rPr lang="en-US" sz="2000" dirty="0" smtClean="0"/>
              <a:t>Gained wide acceptance and popularity </a:t>
            </a:r>
          </a:p>
          <a:p>
            <a:r>
              <a:rPr lang="en-US" sz="2000" dirty="0" smtClean="0"/>
              <a:t>Ruby has more than 100,000 Gems available for specialized tasks</a:t>
            </a:r>
            <a:endParaRPr lang="en-US" sz="2000" dirty="0"/>
          </a:p>
          <a:p>
            <a:pPr lvl="0"/>
            <a:r>
              <a:rPr lang="en-US" sz="2000" dirty="0" smtClean="0"/>
              <a:t>Interpretive language</a:t>
            </a:r>
          </a:p>
          <a:p>
            <a:pPr lvl="0"/>
            <a:r>
              <a:rPr lang="en-US" sz="2000" dirty="0" smtClean="0"/>
              <a:t>The </a:t>
            </a:r>
            <a:r>
              <a:rPr lang="en-US" sz="2000" dirty="0" err="1"/>
              <a:t>MinGW</a:t>
            </a:r>
            <a:r>
              <a:rPr lang="en-US" sz="2000" dirty="0"/>
              <a:t> compiler is used for Windows </a:t>
            </a:r>
            <a:r>
              <a:rPr lang="en-US" sz="2000" dirty="0" smtClean="0"/>
              <a:t>installations</a:t>
            </a:r>
          </a:p>
          <a:p>
            <a:pPr marL="0" lvl="0" indent="0">
              <a:buNone/>
            </a:pPr>
            <a:endParaRPr lang="en-US" sz="2000" dirty="0"/>
          </a:p>
          <a:p>
            <a:pPr lvl="0"/>
            <a:r>
              <a:rPr lang="en-US" sz="2000" dirty="0" smtClean="0"/>
              <a:t>Ruby project on GitHub - </a:t>
            </a:r>
            <a:r>
              <a:rPr lang="en-US" sz="2000" u="sng" dirty="0" smtClean="0">
                <a:hlinkClick r:id="rId3"/>
              </a:rPr>
              <a:t>https://github.com/ruby</a:t>
            </a:r>
            <a:endParaRPr lang="en-US" sz="2000" u="sng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4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on Windows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Download the appropriate Windows installer from  </a:t>
            </a:r>
            <a:r>
              <a:rPr lang="en-US" sz="1800" u="sng" dirty="0">
                <a:hlinkClick r:id="rId3"/>
              </a:rPr>
              <a:t>http://rubyinstaller.org/</a:t>
            </a:r>
            <a:r>
              <a:rPr lang="en-US" sz="1800" dirty="0"/>
              <a:t> .   </a:t>
            </a:r>
            <a:r>
              <a:rPr lang="en-US" sz="1800" dirty="0" smtClean="0"/>
              <a:t>In this example we use Ruby </a:t>
            </a:r>
            <a:r>
              <a:rPr lang="en-US" sz="1800" dirty="0"/>
              <a:t>2.1.6 </a:t>
            </a:r>
            <a:r>
              <a:rPr lang="en-US" sz="1800" dirty="0" smtClean="0"/>
              <a:t>x64.  </a:t>
            </a:r>
            <a:r>
              <a:rPr lang="en-US" sz="1800" dirty="0"/>
              <a:t>Version for </a:t>
            </a:r>
            <a:r>
              <a:rPr lang="en-US" sz="1800" dirty="0" smtClean="0"/>
              <a:t>2.2.2 </a:t>
            </a:r>
            <a:r>
              <a:rPr lang="en-US" sz="1800" dirty="0"/>
              <a:t>is </a:t>
            </a:r>
            <a:r>
              <a:rPr lang="en-US" sz="1800" dirty="0" smtClean="0"/>
              <a:t>available </a:t>
            </a:r>
            <a:br>
              <a:rPr lang="en-US" sz="1800" dirty="0" smtClean="0"/>
            </a:br>
            <a:r>
              <a:rPr lang="en-US" sz="1800" dirty="0" smtClean="0"/>
              <a:t>but </a:t>
            </a:r>
            <a:r>
              <a:rPr lang="en-US" sz="1800" dirty="0"/>
              <a:t>I like to </a:t>
            </a:r>
            <a:r>
              <a:rPr lang="en-US" sz="1800" dirty="0" smtClean="0"/>
              <a:t>give time </a:t>
            </a:r>
            <a:r>
              <a:rPr lang="en-US" sz="1800" dirty="0"/>
              <a:t>for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RubyGem providers </a:t>
            </a:r>
            <a:r>
              <a:rPr lang="en-US" sz="1800" dirty="0"/>
              <a:t>to test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against new versions.  </a:t>
            </a:r>
            <a:endParaRPr lang="en-US" sz="1800" dirty="0"/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Navigate to </a:t>
            </a:r>
            <a:r>
              <a:rPr lang="en-US" sz="1800" dirty="0" smtClean="0"/>
              <a:t>the </a:t>
            </a:r>
            <a:br>
              <a:rPr lang="en-US" sz="1800" dirty="0" smtClean="0"/>
            </a:br>
            <a:r>
              <a:rPr lang="en-US" sz="1800" dirty="0" smtClean="0"/>
              <a:t>download </a:t>
            </a:r>
            <a:r>
              <a:rPr lang="en-US" sz="1800" dirty="0"/>
              <a:t>directory and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double-click </a:t>
            </a:r>
            <a:r>
              <a:rPr lang="en-US" sz="1800" dirty="0"/>
              <a:t>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self-extracting </a:t>
            </a:r>
            <a:r>
              <a:rPr lang="en-US" sz="1800" dirty="0"/>
              <a:t>7z file.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Accept the license </a:t>
            </a:r>
            <a:r>
              <a:rPr lang="en-US" sz="1800" dirty="0" smtClean="0"/>
              <a:t>… 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3810000" y="2286000"/>
            <a:ext cx="4886325" cy="3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72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Windows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749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1800" dirty="0"/>
              <a:t>Provide a location for the installation.  I </a:t>
            </a:r>
            <a:r>
              <a:rPr lang="en-US" sz="1800" dirty="0" smtClean="0"/>
              <a:t>use </a:t>
            </a:r>
            <a:r>
              <a:rPr lang="en-US" sz="1800" dirty="0"/>
              <a:t>the root of the C:\ drive to be sure </a:t>
            </a:r>
            <a:r>
              <a:rPr lang="en-US" sz="1800" dirty="0" smtClean="0"/>
              <a:t>the binaries are easy for </a:t>
            </a:r>
            <a:r>
              <a:rPr lang="en-US" sz="1800" dirty="0"/>
              <a:t>all Ruby </a:t>
            </a:r>
            <a:r>
              <a:rPr lang="en-US" sz="1800" dirty="0" smtClean="0"/>
              <a:t>programs to find.  </a:t>
            </a:r>
            <a:r>
              <a:rPr lang="en-US" sz="1800" dirty="0"/>
              <a:t>I also name the folder with the version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of </a:t>
            </a:r>
            <a:r>
              <a:rPr lang="en-US" sz="1800" dirty="0"/>
              <a:t>Ruby being installed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so </a:t>
            </a:r>
            <a:r>
              <a:rPr lang="en-US" sz="1800" dirty="0"/>
              <a:t>I can </a:t>
            </a:r>
            <a:r>
              <a:rPr lang="en-US" sz="1800" dirty="0" smtClean="0"/>
              <a:t>install and </a:t>
            </a:r>
            <a:r>
              <a:rPr lang="en-US" sz="1800" dirty="0"/>
              <a:t>test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newer releases as they </a:t>
            </a:r>
            <a:br>
              <a:rPr lang="en-US" sz="1800" dirty="0" smtClean="0"/>
            </a:br>
            <a:r>
              <a:rPr lang="en-US" sz="1800" dirty="0" smtClean="0"/>
              <a:t>become </a:t>
            </a:r>
            <a:r>
              <a:rPr lang="en-US" sz="1800" dirty="0"/>
              <a:t>available.  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1800" dirty="0"/>
              <a:t>Be sure to choose to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add </a:t>
            </a:r>
            <a:r>
              <a:rPr lang="en-US" sz="1800" dirty="0"/>
              <a:t>Ruby to your PATH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make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association </a:t>
            </a:r>
            <a:r>
              <a:rPr lang="en-US" sz="1800" dirty="0"/>
              <a:t>with .</a:t>
            </a:r>
            <a:r>
              <a:rPr lang="en-US" sz="1800" dirty="0" err="1"/>
              <a:t>rb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.</a:t>
            </a:r>
            <a:r>
              <a:rPr lang="en-US" sz="1800" dirty="0" err="1"/>
              <a:t>rbw</a:t>
            </a:r>
            <a:r>
              <a:rPr lang="en-US" sz="1800" dirty="0"/>
              <a:t> file types</a:t>
            </a:r>
            <a:r>
              <a:rPr lang="en-US" sz="1800" dirty="0" smtClean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1800" dirty="0" smtClean="0"/>
              <a:t>Click ‘Install’ and the </a:t>
            </a:r>
            <a:br>
              <a:rPr lang="en-US" sz="1800" dirty="0" smtClean="0"/>
            </a:br>
            <a:r>
              <a:rPr lang="en-US" sz="1800" dirty="0" smtClean="0"/>
              <a:t>process will complete.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752088" y="2286000"/>
            <a:ext cx="4886325" cy="3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1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Windows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1800" dirty="0" smtClean="0"/>
              <a:t>The installations is complete. </a:t>
            </a:r>
            <a:br>
              <a:rPr lang="en-US" sz="1800" dirty="0" smtClean="0"/>
            </a:br>
            <a:r>
              <a:rPr lang="en-US" sz="1800" dirty="0" smtClean="0"/>
              <a:t>So let’s verify it. </a:t>
            </a:r>
            <a:br>
              <a:rPr lang="en-US" sz="1800" dirty="0" smtClean="0"/>
            </a:br>
            <a:r>
              <a:rPr lang="en-US" sz="1800" dirty="0" smtClean="0"/>
              <a:t>Check </a:t>
            </a:r>
            <a:r>
              <a:rPr lang="en-US" sz="1800" dirty="0"/>
              <a:t>that the path was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added </a:t>
            </a:r>
            <a:r>
              <a:rPr lang="en-US" sz="1800" dirty="0"/>
              <a:t>to the Windows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Environment </a:t>
            </a:r>
            <a:r>
              <a:rPr lang="en-US" sz="1800" dirty="0"/>
              <a:t>Variables.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PATH can be viewed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edited from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‘</a:t>
            </a:r>
            <a:r>
              <a:rPr lang="en-US" sz="1800" dirty="0"/>
              <a:t>Advanced’ tab of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‘</a:t>
            </a:r>
            <a:r>
              <a:rPr lang="en-US" sz="1800" dirty="0"/>
              <a:t>System Properties’. 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Click </a:t>
            </a:r>
            <a:r>
              <a:rPr lang="en-US" sz="1800" dirty="0"/>
              <a:t>the ‘Environment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Variables </a:t>
            </a:r>
            <a:r>
              <a:rPr lang="en-US" sz="1800" dirty="0"/>
              <a:t>…’ button.</a:t>
            </a:r>
          </a:p>
          <a:p>
            <a:pPr marL="457200" indent="-457200">
              <a:buFont typeface="+mj-lt"/>
              <a:buAutoNum type="arabicPeriod" startAt="7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343400" y="1524000"/>
            <a:ext cx="4057650" cy="451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7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Windows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sz="1800" dirty="0"/>
              <a:t>Be sure you see the path to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folder you installed Ruby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in</a:t>
            </a:r>
            <a:r>
              <a:rPr lang="en-US" sz="1800" dirty="0"/>
              <a:t>. </a:t>
            </a:r>
          </a:p>
          <a:p>
            <a:pPr marL="457200" indent="-457200">
              <a:buFont typeface="+mj-lt"/>
              <a:buAutoNum type="arabicPeriod" startAt="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495800" y="1752600"/>
            <a:ext cx="3752850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211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Windows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en-US" sz="1800" dirty="0"/>
              <a:t>With Ruby installed, test that Ruby </a:t>
            </a:r>
            <a:r>
              <a:rPr lang="en-US" sz="1800" dirty="0" smtClean="0"/>
              <a:t>works properly </a:t>
            </a:r>
            <a:r>
              <a:rPr lang="en-US" sz="1800" dirty="0"/>
              <a:t>in your environment.  Start a command window (launch </a:t>
            </a:r>
            <a:r>
              <a:rPr lang="en-US" sz="1800" dirty="0" smtClean="0"/>
              <a:t>cmd.exe from </a:t>
            </a:r>
            <a:r>
              <a:rPr lang="en-US" sz="1800" dirty="0"/>
              <a:t>the start menu). 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1800" dirty="0"/>
              <a:t> From the prompt check the version of Ruby installed: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ruby </a:t>
            </a:r>
            <a:r>
              <a:rPr lang="en-US" sz="1800" dirty="0"/>
              <a:t>–v</a:t>
            </a:r>
          </a:p>
          <a:p>
            <a:pPr marL="457200" indent="-457200">
              <a:buFont typeface="+mj-lt"/>
              <a:buAutoNum type="arabicPeriod" startAt="9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3124200"/>
            <a:ext cx="5943600" cy="269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60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Windows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en-US" sz="1800" dirty="0"/>
              <a:t>You can also start </a:t>
            </a:r>
            <a:r>
              <a:rPr lang="en-US" sz="1800" dirty="0" smtClean="0"/>
              <a:t>the ‘Interactive Ruby’ </a:t>
            </a:r>
            <a:r>
              <a:rPr lang="en-US" sz="1800" dirty="0"/>
              <a:t>console and write a few lines of Ruby code just to see </a:t>
            </a:r>
            <a:r>
              <a:rPr lang="en-US" sz="1800" dirty="0" smtClean="0"/>
              <a:t>that all works </a:t>
            </a:r>
            <a:r>
              <a:rPr lang="en-US" sz="1800" dirty="0"/>
              <a:t>properly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dirty="0" smtClean="0"/>
              <a:t>&gt; </a:t>
            </a:r>
            <a:r>
              <a:rPr lang="en-US" sz="1800" dirty="0" err="1" smtClean="0"/>
              <a:t>irb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a = ‘Hello ‘</a:t>
            </a:r>
            <a:br>
              <a:rPr lang="en-US" sz="1800" dirty="0" smtClean="0"/>
            </a:br>
            <a:r>
              <a:rPr lang="en-US" sz="1800" dirty="0" smtClean="0"/>
              <a:t>&gt; b = ‘World!’</a:t>
            </a:r>
            <a:br>
              <a:rPr lang="en-US" sz="1800" dirty="0" smtClean="0"/>
            </a:br>
            <a:r>
              <a:rPr lang="en-US" sz="1800" dirty="0" smtClean="0"/>
              <a:t>&gt; puts a + b </a:t>
            </a:r>
            <a:br>
              <a:rPr lang="en-US" sz="1800" dirty="0" smtClean="0"/>
            </a:br>
            <a:r>
              <a:rPr lang="en-US" sz="1800" dirty="0" smtClean="0"/>
              <a:t>Hello World!</a:t>
            </a:r>
            <a:endParaRPr lang="en-US" sz="1800" dirty="0"/>
          </a:p>
          <a:p>
            <a:pPr marL="457200" indent="-457200">
              <a:buFont typeface="+mj-lt"/>
              <a:buAutoNum type="arabicPeriod" startAt="11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2514600"/>
            <a:ext cx="5943600" cy="269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8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7633</TotalTime>
  <Words>1087</Words>
  <Application>Microsoft Office PowerPoint</Application>
  <PresentationFormat>On-screen Show (4:3)</PresentationFormat>
  <Paragraphs>196</Paragraphs>
  <Slides>27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ADIwgTheme</vt:lpstr>
      <vt:lpstr>Flow</vt:lpstr>
      <vt:lpstr>ISO Developer’s Toolkit - Installing on Windows  2015 CDI Workshop</vt:lpstr>
      <vt:lpstr>Do I need to install Ruby?</vt:lpstr>
      <vt:lpstr>Why Ruby?</vt:lpstr>
      <vt:lpstr>Ruby on Windows 1</vt:lpstr>
      <vt:lpstr>Ruby on Windows 2</vt:lpstr>
      <vt:lpstr>Ruby on Windows 3</vt:lpstr>
      <vt:lpstr>Ruby on Windows 4</vt:lpstr>
      <vt:lpstr>Ruby on Windows 5</vt:lpstr>
      <vt:lpstr>Ruby on Windows 6</vt:lpstr>
      <vt:lpstr>Ruby on Windows 7</vt:lpstr>
      <vt:lpstr>adiwg-mdtranslator gem</vt:lpstr>
      <vt:lpstr>adiwg-mdtranslator gem</vt:lpstr>
      <vt:lpstr>adiwg-mdtranslator gem</vt:lpstr>
      <vt:lpstr>adiwg-mdtranslator gem</vt:lpstr>
      <vt:lpstr>adiwg-mdtranslator gem</vt:lpstr>
      <vt:lpstr>Rails on Windows 1</vt:lpstr>
      <vt:lpstr>Rails on Windows 2</vt:lpstr>
      <vt:lpstr>Rails on Windows 3</vt:lpstr>
      <vt:lpstr>Rails on Windows 4</vt:lpstr>
      <vt:lpstr>Rails on Windows 5</vt:lpstr>
      <vt:lpstr>Rails on Windows 6</vt:lpstr>
      <vt:lpstr>Rails on Windows 7</vt:lpstr>
      <vt:lpstr>Rails on Windows 8</vt:lpstr>
      <vt:lpstr>Rails on Windows 9</vt:lpstr>
      <vt:lpstr>Rails on Windows 10</vt:lpstr>
      <vt:lpstr>Rails on Windows 11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Stan Smith Privileged</cp:lastModifiedBy>
  <cp:revision>462</cp:revision>
  <cp:lastPrinted>2015-04-06T19:15:32Z</cp:lastPrinted>
  <dcterms:created xsi:type="dcterms:W3CDTF">2012-08-27T16:53:10Z</dcterms:created>
  <dcterms:modified xsi:type="dcterms:W3CDTF">2015-05-08T17:56:38Z</dcterms:modified>
</cp:coreProperties>
</file>