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14"/>
  </p:notesMasterIdLst>
  <p:sldIdLst>
    <p:sldId id="335" r:id="rId3"/>
    <p:sldId id="341" r:id="rId4"/>
    <p:sldId id="342" r:id="rId5"/>
    <p:sldId id="343" r:id="rId6"/>
    <p:sldId id="344" r:id="rId7"/>
    <p:sldId id="345" r:id="rId8"/>
    <p:sldId id="347" r:id="rId9"/>
    <p:sldId id="348" r:id="rId10"/>
    <p:sldId id="349" r:id="rId11"/>
    <p:sldId id="346" r:id="rId12"/>
    <p:sldId id="312" r:id="rId13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73D"/>
    <a:srgbClr val="6C7DB0"/>
    <a:srgbClr val="566A88"/>
    <a:srgbClr val="566AA3"/>
    <a:srgbClr val="009AD0"/>
    <a:srgbClr val="5DD5FF"/>
    <a:srgbClr val="C03C26"/>
    <a:srgbClr val="BE2E2A"/>
    <a:srgbClr val="D5F4FF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202" autoAdjust="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BEC53-6885-4779-B31C-4B6E068797E9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0_3" csCatId="mainScheme" phldr="1"/>
      <dgm:spPr/>
    </dgm:pt>
    <dgm:pt modelId="{40A1BAC4-76B5-417E-8F05-1F478E33B032}">
      <dgm:prSet phldrT="[Text]"/>
      <dgm:spPr/>
      <dgm:t>
        <a:bodyPr/>
        <a:lstStyle/>
        <a:p>
          <a:r>
            <a:rPr lang="en-US" dirty="0" smtClean="0"/>
            <a:t>Discussion?</a:t>
          </a:r>
          <a:endParaRPr lang="en-US" dirty="0"/>
        </a:p>
      </dgm:t>
    </dgm:pt>
    <dgm:pt modelId="{7691AE96-0682-4969-B4A0-70BF094AB789}" type="parTrans" cxnId="{D38D83D8-24BD-48DC-9E09-86F58036D4C9}">
      <dgm:prSet/>
      <dgm:spPr/>
      <dgm:t>
        <a:bodyPr/>
        <a:lstStyle/>
        <a:p>
          <a:endParaRPr lang="en-US"/>
        </a:p>
      </dgm:t>
    </dgm:pt>
    <dgm:pt modelId="{EEAE361C-8056-485B-BC1B-3EF4A0F2C79F}" type="sibTrans" cxnId="{D38D83D8-24BD-48DC-9E09-86F58036D4C9}">
      <dgm:prSet/>
      <dgm:spPr/>
      <dgm:t>
        <a:bodyPr/>
        <a:lstStyle/>
        <a:p>
          <a:endParaRPr lang="en-US"/>
        </a:p>
      </dgm:t>
    </dgm:pt>
    <dgm:pt modelId="{AB2785D8-E269-4033-A7AD-73FC7DC015A2}" type="pres">
      <dgm:prSet presAssocID="{CB2BEC53-6885-4779-B31C-4B6E068797E9}" presName="Name0" presStyleCnt="0">
        <dgm:presLayoutVars>
          <dgm:chMax/>
          <dgm:chPref/>
          <dgm:dir/>
        </dgm:presLayoutVars>
      </dgm:prSet>
      <dgm:spPr/>
    </dgm:pt>
    <dgm:pt modelId="{04B4BF85-B073-4F0D-90B8-B05052A1C8B6}" type="pres">
      <dgm:prSet presAssocID="{40A1BAC4-76B5-417E-8F05-1F478E33B032}" presName="composite" presStyleCnt="0"/>
      <dgm:spPr/>
    </dgm:pt>
    <dgm:pt modelId="{EEABF6C4-8225-4D5D-927C-F303C290B1F2}" type="pres">
      <dgm:prSet presAssocID="{40A1BAC4-76B5-417E-8F05-1F478E33B032}" presName="Accent" presStyleLbl="alignNode1" presStyleIdx="0" presStyleCnt="1" custLinFactNeighborX="23467" custLinFactNeighborY="-620">
        <dgm:presLayoutVars>
          <dgm:chMax val="0"/>
          <dgm:chPref val="0"/>
        </dgm:presLayoutVars>
      </dgm:prSet>
      <dgm:spPr/>
    </dgm:pt>
    <dgm:pt modelId="{2397C4DF-DB7B-4F50-830E-5D4587003BCA}" type="pres">
      <dgm:prSet presAssocID="{40A1BAC4-76B5-417E-8F05-1F478E33B032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C:\Users\stansmith\AppData\Local\Microsoft\Windows\Temporary Internet Files\Content.IE5\4739N7I8\MC900358967[1].wmf"/>
        </a:ext>
      </dgm:extLst>
    </dgm:pt>
    <dgm:pt modelId="{CD27130B-FFCF-4E83-83D9-EB721D50A772}" type="pres">
      <dgm:prSet presAssocID="{40A1BAC4-76B5-417E-8F05-1F478E33B032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30EE-DE0D-4EE2-98E2-DB39C2834E8D}" type="pres">
      <dgm:prSet presAssocID="{40A1BAC4-76B5-417E-8F05-1F478E33B032}" presName="Space" presStyleCnt="0">
        <dgm:presLayoutVars>
          <dgm:chMax val="0"/>
          <dgm:chPref val="0"/>
        </dgm:presLayoutVars>
      </dgm:prSet>
      <dgm:spPr/>
    </dgm:pt>
  </dgm:ptLst>
  <dgm:cxnLst>
    <dgm:cxn modelId="{D38D83D8-24BD-48DC-9E09-86F58036D4C9}" srcId="{CB2BEC53-6885-4779-B31C-4B6E068797E9}" destId="{40A1BAC4-76B5-417E-8F05-1F478E33B032}" srcOrd="0" destOrd="0" parTransId="{7691AE96-0682-4969-B4A0-70BF094AB789}" sibTransId="{EEAE361C-8056-485B-BC1B-3EF4A0F2C79F}"/>
    <dgm:cxn modelId="{A886019D-43FC-457C-A150-90B4C890F7F6}" type="presOf" srcId="{40A1BAC4-76B5-417E-8F05-1F478E33B032}" destId="{CD27130B-FFCF-4E83-83D9-EB721D50A772}" srcOrd="0" destOrd="0" presId="urn:microsoft.com/office/officeart/2008/layout/AlternatingPictureCircles"/>
    <dgm:cxn modelId="{17958C98-3B83-4E0E-A39F-54073EAD0AE0}" type="presOf" srcId="{CB2BEC53-6885-4779-B31C-4B6E068797E9}" destId="{AB2785D8-E269-4033-A7AD-73FC7DC015A2}" srcOrd="0" destOrd="0" presId="urn:microsoft.com/office/officeart/2008/layout/AlternatingPictureCircles"/>
    <dgm:cxn modelId="{B243002D-008E-4517-B793-48891E0B6A71}" type="presParOf" srcId="{AB2785D8-E269-4033-A7AD-73FC7DC015A2}" destId="{04B4BF85-B073-4F0D-90B8-B05052A1C8B6}" srcOrd="0" destOrd="0" presId="urn:microsoft.com/office/officeart/2008/layout/AlternatingPictureCircles"/>
    <dgm:cxn modelId="{BBE08A98-E136-4083-9DAA-0A0821B6AA54}" type="presParOf" srcId="{04B4BF85-B073-4F0D-90B8-B05052A1C8B6}" destId="{EEABF6C4-8225-4D5D-927C-F303C290B1F2}" srcOrd="0" destOrd="0" presId="urn:microsoft.com/office/officeart/2008/layout/AlternatingPictureCircles"/>
    <dgm:cxn modelId="{5859977F-6AC9-4E45-BC03-0707C49ED6E8}" type="presParOf" srcId="{04B4BF85-B073-4F0D-90B8-B05052A1C8B6}" destId="{2397C4DF-DB7B-4F50-830E-5D4587003BCA}" srcOrd="1" destOrd="0" presId="urn:microsoft.com/office/officeart/2008/layout/AlternatingPictureCircles"/>
    <dgm:cxn modelId="{8B068D0F-06DA-4F26-BF86-D5ED73ED5265}" type="presParOf" srcId="{04B4BF85-B073-4F0D-90B8-B05052A1C8B6}" destId="{CD27130B-FFCF-4E83-83D9-EB721D50A772}" srcOrd="2" destOrd="0" presId="urn:microsoft.com/office/officeart/2008/layout/AlternatingPictureCircles"/>
    <dgm:cxn modelId="{210EE17C-46F6-438A-857C-6EBFE4E37C5A}" type="presParOf" srcId="{04B4BF85-B073-4F0D-90B8-B05052A1C8B6}" destId="{B40F30EE-DE0D-4EE2-98E2-DB39C2834E8D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BF6C4-8225-4D5D-927C-F303C290B1F2}">
      <dsp:nvSpPr>
        <dsp:cNvPr id="0" name=""/>
        <dsp:cNvSpPr/>
      </dsp:nvSpPr>
      <dsp:spPr>
        <a:xfrm>
          <a:off x="3009913" y="533391"/>
          <a:ext cx="3086086" cy="3085951"/>
        </a:xfrm>
        <a:prstGeom prst="donut">
          <a:avLst>
            <a:gd name="adj" fmla="val 110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7C4DF-DB7B-4F50-830E-5D4587003BCA}">
      <dsp:nvSpPr>
        <dsp:cNvPr id="0" name=""/>
        <dsp:cNvSpPr/>
      </dsp:nvSpPr>
      <dsp:spPr>
        <a:xfrm>
          <a:off x="314" y="660527"/>
          <a:ext cx="3795587" cy="2869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7130B-FFCF-4E83-83D9-EB721D50A772}">
      <dsp:nvSpPr>
        <dsp:cNvPr id="0" name=""/>
        <dsp:cNvSpPr/>
      </dsp:nvSpPr>
      <dsp:spPr>
        <a:xfrm>
          <a:off x="3349111" y="891964"/>
          <a:ext cx="2407061" cy="240695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Discussion?</a:t>
          </a:r>
          <a:endParaRPr lang="en-US" sz="2300" kern="1200" dirty="0"/>
        </a:p>
      </dsp:txBody>
      <dsp:txXfrm>
        <a:off x="3701617" y="1244455"/>
        <a:ext cx="1702049" cy="1701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0"/>
              </a:spcBef>
              <a:buFont typeface="Wingdings"/>
              <a:buChar char="Ø"/>
            </a:pP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0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5/4/2015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dtranslator.adiw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diwg.org/mdTools/" TargetMode="External"/><Relationship Id="rId3" Type="http://schemas.openxmlformats.org/officeDocument/2006/relationships/hyperlink" Target="http://mdtranslator.adiwg.org/" TargetMode="External"/><Relationship Id="rId7" Type="http://schemas.openxmlformats.org/officeDocument/2006/relationships/hyperlink" Target="http://www.adiwg.org/mdTranslato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dtranslator.adiwg.org/api/writers" TargetMode="External"/><Relationship Id="rId5" Type="http://schemas.openxmlformats.org/officeDocument/2006/relationships/hyperlink" Target="http://mdtranslator.adiwg.org/api/readers" TargetMode="External"/><Relationship Id="rId10" Type="http://schemas.openxmlformats.org/officeDocument/2006/relationships/hyperlink" Target="https://rubygems.org/search?utf8=&#10003;&amp;query=adiwg" TargetMode="External"/><Relationship Id="rId4" Type="http://schemas.openxmlformats.org/officeDocument/2006/relationships/hyperlink" Target="http://mdtranslator.adiwg.org/api/v1" TargetMode="External"/><Relationship Id="rId9" Type="http://schemas.openxmlformats.org/officeDocument/2006/relationships/hyperlink" Target="https://github.com/adiw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dtranslator.adiwg.org/api/v1/ap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</a:t>
            </a:r>
            <a:r>
              <a:rPr lang="en-US" sz="6000" spc="-150" dirty="0" smtClean="0"/>
              <a:t>Using mdTranslator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0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api</a:t>
            </a:r>
            <a:r>
              <a:rPr lang="en-US" sz="3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</a:t>
            </a:r>
            <a:r>
              <a:rPr lang="en-US" sz="30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codelists</a:t>
            </a:r>
            <a:r>
              <a:rPr lang="en-US" sz="3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– use chrome w/ JSON viewer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6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</a:t>
            </a:r>
            <a:r>
              <a:rPr lang="en-US" sz="26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codelists</a:t>
            </a:r>
            <a:r>
              <a:rPr lang="en-US" sz="26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# returns JSON </a:t>
            </a:r>
            <a:r>
              <a:rPr lang="en-US" sz="26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codelist</a:t>
            </a:r>
            <a:r>
              <a:rPr lang="en-US" sz="26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name w/codes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6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</a:t>
            </a:r>
            <a:r>
              <a:rPr lang="en-US" sz="26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codelists?format</a:t>
            </a:r>
            <a:r>
              <a:rPr lang="en-US" sz="26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=</a:t>
            </a:r>
            <a:r>
              <a:rPr lang="en-US" sz="26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json</a:t>
            </a:r>
            <a:r>
              <a:rPr lang="en-US" sz="26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# default (same as above)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6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</a:t>
            </a:r>
            <a:r>
              <a:rPr lang="en-US" sz="26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codelists?format</a:t>
            </a:r>
            <a:r>
              <a:rPr lang="en-US" sz="26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=xml # </a:t>
            </a:r>
            <a:r>
              <a:rPr lang="en-US" sz="26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CT_CodelistCatalogue</a:t>
            </a:r>
            <a:endParaRPr lang="en-US" sz="26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6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</a:t>
            </a:r>
            <a:r>
              <a:rPr lang="en-US" sz="26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codelists?definitions</a:t>
            </a:r>
            <a:r>
              <a:rPr lang="en-US" sz="26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=true # codes and definitions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6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</a:t>
            </a:r>
            <a:r>
              <a:rPr lang="en-US" sz="26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codelists?callback</a:t>
            </a:r>
            <a:r>
              <a:rPr lang="en-US" sz="26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=</a:t>
            </a:r>
            <a:r>
              <a:rPr lang="en-US" sz="26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myCall</a:t>
            </a:r>
            <a:r>
              <a:rPr lang="en-US" sz="26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# </a:t>
            </a:r>
            <a:r>
              <a:rPr lang="en-US" sz="26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JSONp</a:t>
            </a:r>
            <a:r>
              <a:rPr lang="en-US" sz="26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wrapper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77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DFB75-B4A1-4E54-8AFD-FBCAC108816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88620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75234961"/>
              </p:ext>
            </p:extLst>
          </p:nvPr>
        </p:nvGraphicFramePr>
        <p:xfrm>
          <a:off x="1524000" y="1333500"/>
          <a:ext cx="6096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79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11" name="Cloud 210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2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13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4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8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9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0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1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2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3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4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5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247" name="Rounded Rectangle 246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54" name="Rectangle 253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61" name="Straight Connector 260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2" name="Straight Connector 261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66" name="Rectangle 265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72" name="Picture 27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51" name="TextBox 250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274" name="Folded Corner 273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275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" name="Right Arrow 275"/>
          <p:cNvSpPr/>
          <p:nvPr/>
        </p:nvSpPr>
        <p:spPr>
          <a:xfrm rot="839417">
            <a:off x="3927686" y="2851321"/>
            <a:ext cx="152666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</a:p>
        </p:txBody>
      </p:sp>
      <p:sp>
        <p:nvSpPr>
          <p:cNvPr id="277" name="TextBox 276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600200" y="1447800"/>
            <a:ext cx="173188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42358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8" name="Cloud 77"/>
          <p:cNvSpPr/>
          <p:nvPr/>
        </p:nvSpPr>
        <p:spPr>
          <a:xfrm>
            <a:off x="4572000" y="685800"/>
            <a:ext cx="4267200" cy="5181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9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80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0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310130" y="1066800"/>
            <a:ext cx="3200400" cy="4131893"/>
            <a:chOff x="5029200" y="1202107"/>
            <a:chExt cx="3200400" cy="4131893"/>
          </a:xfrm>
        </p:grpSpPr>
        <p:sp>
          <p:nvSpPr>
            <p:cNvPr id="114" name="Rounded Rectangle 113"/>
            <p:cNvSpPr/>
            <p:nvPr/>
          </p:nvSpPr>
          <p:spPr>
            <a:xfrm>
              <a:off x="5029200" y="1202107"/>
              <a:ext cx="3200400" cy="413189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33" name="Rectangle 132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39" name="Picture 13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18" name="TextBox 117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141" name="Folded Corner 140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142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" name="Right Arrow 142"/>
          <p:cNvSpPr/>
          <p:nvPr/>
        </p:nvSpPr>
        <p:spPr>
          <a:xfrm rot="839417">
            <a:off x="3927686" y="2851321"/>
            <a:ext cx="152666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GET/POST</a:t>
            </a:r>
          </a:p>
        </p:txBody>
      </p:sp>
      <p:sp>
        <p:nvSpPr>
          <p:cNvPr id="144" name="TextBox 143"/>
          <p:cNvSpPr txBox="1"/>
          <p:nvPr/>
        </p:nvSpPr>
        <p:spPr>
          <a:xfrm rot="5400000">
            <a:off x="4289957" y="294904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600200" y="1447800"/>
            <a:ext cx="173188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 Application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5843530" y="1245584"/>
            <a:ext cx="2514600" cy="760441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5995930" y="1357619"/>
            <a:ext cx="2209800" cy="274847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mdCodes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523364" y="1642535"/>
            <a:ext cx="115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Ruby Gem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58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Interacting with the hosted mdTranslator</a:t>
            </a:r>
          </a:p>
          <a:p>
            <a:pPr lvl="0"/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Using REST (Representational State Transfer) 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6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Architectural style for scalable web services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6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All functionality is available via unique URLs </a:t>
            </a:r>
            <a:br>
              <a:rPr lang="en-US" sz="26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26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(aka resources or end-points)</a:t>
            </a:r>
          </a:p>
          <a:p>
            <a:pPr lvl="0"/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URLs only support GET and POST operations, </a:t>
            </a:r>
            <a:b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no PUTs (updates) or DELETEs accepted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Root domain is  </a:t>
            </a: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  <a:cs typeface="+mn-cs"/>
                <a:hlinkClick r:id="rId2"/>
              </a:rPr>
              <a:t>http://mdtranslator.adiwg.org/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22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799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Welcome page - </a:t>
            </a:r>
            <a:r>
              <a:rPr lang="en-US" sz="1800" dirty="0" smtClean="0">
                <a:hlinkClick r:id="rId3"/>
              </a:rPr>
              <a:t>http://mdtranslator.adiwg.org/ </a:t>
            </a:r>
            <a:endParaRPr lang="en-US" sz="1800" dirty="0"/>
          </a:p>
          <a:p>
            <a:r>
              <a:rPr lang="en-US" sz="1800" dirty="0"/>
              <a:t>Overview</a:t>
            </a:r>
          </a:p>
          <a:p>
            <a:r>
              <a:rPr lang="en-US" sz="1800" dirty="0"/>
              <a:t>Background</a:t>
            </a:r>
          </a:p>
          <a:p>
            <a:pPr lvl="1"/>
            <a:r>
              <a:rPr lang="en-US" sz="1800" dirty="0"/>
              <a:t>Including description of the six ISO Metadata Developer’s Toolkit components</a:t>
            </a:r>
          </a:p>
          <a:p>
            <a:r>
              <a:rPr lang="en-US" sz="1800" dirty="0"/>
              <a:t>Links</a:t>
            </a:r>
          </a:p>
          <a:p>
            <a:pPr lvl="1"/>
            <a:r>
              <a:rPr lang="en-US" sz="1800" dirty="0"/>
              <a:t>mdTranslator resources</a:t>
            </a:r>
          </a:p>
          <a:p>
            <a:pPr lvl="2">
              <a:tabLst>
                <a:tab pos="2174875" algn="l"/>
              </a:tabLst>
            </a:pPr>
            <a:r>
              <a:rPr lang="en-US" sz="1800" dirty="0"/>
              <a:t>API 	</a:t>
            </a:r>
            <a:r>
              <a:rPr lang="en-US" sz="1800" dirty="0">
                <a:hlinkClick r:id="rId4"/>
              </a:rPr>
              <a:t>.../</a:t>
            </a:r>
            <a:r>
              <a:rPr lang="en-US" sz="1800" dirty="0" err="1">
                <a:hlinkClick r:id="rId4"/>
              </a:rPr>
              <a:t>api</a:t>
            </a:r>
            <a:r>
              <a:rPr lang="en-US" sz="1800" dirty="0">
                <a:hlinkClick r:id="rId4"/>
              </a:rPr>
              <a:t>/v1</a:t>
            </a:r>
            <a:r>
              <a:rPr lang="en-US" sz="1800" dirty="0"/>
              <a:t> </a:t>
            </a:r>
          </a:p>
          <a:p>
            <a:pPr lvl="2">
              <a:tabLst>
                <a:tab pos="2174875" algn="l"/>
              </a:tabLst>
            </a:pPr>
            <a:r>
              <a:rPr lang="en-US" sz="1800" dirty="0"/>
              <a:t>Readers	</a:t>
            </a:r>
            <a:r>
              <a:rPr lang="en-US" sz="1800" dirty="0">
                <a:hlinkClick r:id="rId5"/>
              </a:rPr>
              <a:t>.../</a:t>
            </a:r>
            <a:r>
              <a:rPr lang="en-US" sz="1800" dirty="0" err="1">
                <a:hlinkClick r:id="rId5"/>
              </a:rPr>
              <a:t>api</a:t>
            </a:r>
            <a:r>
              <a:rPr lang="en-US" sz="1800" dirty="0">
                <a:hlinkClick r:id="rId5"/>
              </a:rPr>
              <a:t>/readers</a:t>
            </a:r>
            <a:r>
              <a:rPr lang="en-US" sz="1800" dirty="0"/>
              <a:t> </a:t>
            </a:r>
          </a:p>
          <a:p>
            <a:pPr lvl="2">
              <a:tabLst>
                <a:tab pos="2174875" algn="l"/>
              </a:tabLst>
            </a:pPr>
            <a:r>
              <a:rPr lang="en-US" sz="1800" dirty="0"/>
              <a:t>Writers	</a:t>
            </a:r>
            <a:r>
              <a:rPr lang="en-US" sz="1800" dirty="0">
                <a:hlinkClick r:id="rId6"/>
              </a:rPr>
              <a:t>.../</a:t>
            </a:r>
            <a:r>
              <a:rPr lang="en-US" sz="1800" dirty="0" err="1">
                <a:hlinkClick r:id="rId6"/>
              </a:rPr>
              <a:t>api</a:t>
            </a:r>
            <a:r>
              <a:rPr lang="en-US" sz="1800" dirty="0">
                <a:hlinkClick r:id="rId6"/>
              </a:rPr>
              <a:t>/writers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Related external resources</a:t>
            </a:r>
          </a:p>
          <a:p>
            <a:pPr lvl="2">
              <a:tabLst>
                <a:tab pos="4005263" algn="l"/>
              </a:tabLst>
            </a:pPr>
            <a:r>
              <a:rPr lang="en-US" sz="1800" dirty="0"/>
              <a:t>mdTranslator Home page 	</a:t>
            </a:r>
            <a:r>
              <a:rPr lang="en-US" sz="1800" dirty="0">
                <a:hlinkClick r:id="rId7"/>
              </a:rPr>
              <a:t>http://www.adiwg.org/mdTranslator/</a:t>
            </a:r>
            <a:r>
              <a:rPr lang="en-US" sz="1800" dirty="0"/>
              <a:t> </a:t>
            </a:r>
          </a:p>
          <a:p>
            <a:pPr lvl="2">
              <a:tabLst>
                <a:tab pos="4005263" algn="l"/>
              </a:tabLst>
            </a:pPr>
            <a:r>
              <a:rPr lang="en-US" sz="1800" dirty="0"/>
              <a:t>mdTools 	</a:t>
            </a:r>
            <a:r>
              <a:rPr lang="en-US" sz="1800" dirty="0">
                <a:hlinkClick r:id="rId8"/>
              </a:rPr>
              <a:t>http://www.adiwg.org/mdTools/</a:t>
            </a:r>
            <a:r>
              <a:rPr lang="en-US" sz="1800" dirty="0"/>
              <a:t> </a:t>
            </a:r>
          </a:p>
          <a:p>
            <a:pPr lvl="2">
              <a:tabLst>
                <a:tab pos="4005263" algn="l"/>
              </a:tabLst>
            </a:pPr>
            <a:r>
              <a:rPr lang="en-US" sz="1800" dirty="0"/>
              <a:t>GitHub repository 	</a:t>
            </a:r>
            <a:r>
              <a:rPr lang="en-US" sz="1800" dirty="0">
                <a:hlinkClick r:id="rId9"/>
              </a:rPr>
              <a:t>https://github.com/adiwg</a:t>
            </a:r>
            <a:r>
              <a:rPr lang="en-US" sz="1800" dirty="0"/>
              <a:t> </a:t>
            </a:r>
          </a:p>
          <a:p>
            <a:pPr lvl="2">
              <a:tabLst>
                <a:tab pos="4005263" algn="l"/>
              </a:tabLst>
            </a:pPr>
            <a:r>
              <a:rPr lang="en-US" sz="1800" dirty="0"/>
              <a:t>RubyGems libraries	</a:t>
            </a:r>
            <a:r>
              <a:rPr lang="en-US" sz="1800" dirty="0">
                <a:hlinkClick r:id="rId10"/>
              </a:rPr>
              <a:t>https://rubygems.org/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47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API V1 documentation </a:t>
            </a:r>
            <a:r>
              <a:rPr lang="en-US" dirty="0" smtClean="0">
                <a:hlinkClick r:id="rId2"/>
              </a:rPr>
              <a:t>.../</a:t>
            </a:r>
            <a:r>
              <a:rPr lang="en-US" dirty="0" err="1" smtClean="0">
                <a:hlinkClick r:id="rId2"/>
              </a:rPr>
              <a:t>api</a:t>
            </a:r>
            <a:r>
              <a:rPr lang="en-US" dirty="0" smtClean="0">
                <a:hlinkClick r:id="rId2"/>
              </a:rPr>
              <a:t>/v1/</a:t>
            </a:r>
            <a:r>
              <a:rPr lang="en-US" dirty="0" err="1" smtClean="0">
                <a:hlinkClick r:id="rId2"/>
              </a:rPr>
              <a:t>api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Versioned to support previous versions</a:t>
            </a:r>
          </a:p>
          <a:p>
            <a:pPr lvl="1"/>
            <a:r>
              <a:rPr lang="en-US" dirty="0"/>
              <a:t>Documentation and Lists</a:t>
            </a:r>
          </a:p>
          <a:p>
            <a:pPr lvl="2"/>
            <a:r>
              <a:rPr lang="en-US" dirty="0"/>
              <a:t>GET</a:t>
            </a:r>
          </a:p>
          <a:p>
            <a:pPr lvl="3"/>
            <a:r>
              <a:rPr lang="en-US" dirty="0"/>
              <a:t>Informational web pages</a:t>
            </a:r>
          </a:p>
          <a:p>
            <a:pPr lvl="3"/>
            <a:r>
              <a:rPr lang="en-US" dirty="0"/>
              <a:t>Interacting with </a:t>
            </a:r>
            <a:r>
              <a:rPr lang="en-US" dirty="0" err="1"/>
              <a:t>codeLists</a:t>
            </a:r>
            <a:endParaRPr lang="en-US" dirty="0"/>
          </a:p>
          <a:p>
            <a:pPr lvl="3"/>
            <a:r>
              <a:rPr lang="en-US" dirty="0"/>
              <a:t>API version 1 information, options, and testing</a:t>
            </a:r>
          </a:p>
          <a:p>
            <a:pPr lvl="1"/>
            <a:r>
              <a:rPr lang="en-US" dirty="0"/>
              <a:t>mdTranslator method</a:t>
            </a:r>
          </a:p>
          <a:p>
            <a:pPr lvl="2"/>
            <a:r>
              <a:rPr lang="en-US" dirty="0"/>
              <a:t>GET</a:t>
            </a:r>
          </a:p>
          <a:p>
            <a:pPr lvl="3"/>
            <a:r>
              <a:rPr lang="en-US" dirty="0"/>
              <a:t>Limited application due to URI size limits (2K)</a:t>
            </a:r>
          </a:p>
          <a:p>
            <a:pPr lvl="2"/>
            <a:r>
              <a:rPr lang="en-US" dirty="0"/>
              <a:t>POST </a:t>
            </a:r>
          </a:p>
          <a:p>
            <a:pPr lvl="3"/>
            <a:r>
              <a:rPr lang="en-US" dirty="0"/>
              <a:t>mdTranslator parameters</a:t>
            </a:r>
          </a:p>
          <a:p>
            <a:pPr lvl="3"/>
            <a:r>
              <a:rPr lang="en-US" dirty="0"/>
              <a:t>mdTranslator parameter options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5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</a:t>
            </a:r>
            <a:r>
              <a:rPr lang="en-US" sz="3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api</a:t>
            </a: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/v1/options # returns JSON coded supported options for mdTranslator</a:t>
            </a:r>
          </a:p>
          <a:p>
            <a:pPr lvl="0"/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</a:t>
            </a:r>
            <a:r>
              <a:rPr lang="en-US" sz="3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api</a:t>
            </a: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/v1/demo # html form to test mdTranslator options 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Uses POST from html form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Show in Fiddler?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Demonstrate options from demo page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7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399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Separate </a:t>
            </a:r>
            <a:r>
              <a:rPr lang="en-US" sz="2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Ruby module and gem from mdTranslator</a:t>
            </a:r>
          </a:p>
          <a:p>
            <a:pPr lvl="0"/>
            <a:r>
              <a:rPr lang="en-US" sz="2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To be used by metadata content editors (mdEditor) to load </a:t>
            </a:r>
            <a:r>
              <a:rPr lang="en-US" sz="2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codeList</a:t>
            </a:r>
            <a:r>
              <a:rPr lang="en-US" sz="2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options</a:t>
            </a:r>
          </a:p>
          <a:p>
            <a:pPr lvl="0"/>
            <a:r>
              <a:rPr lang="en-US" sz="2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Each </a:t>
            </a:r>
            <a:r>
              <a:rPr lang="en-US" sz="2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codelist</a:t>
            </a:r>
            <a:r>
              <a:rPr lang="en-US" sz="2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is a separate YAML file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“Yet Another Markup Language” or “YAML </a:t>
            </a:r>
            <a:r>
              <a:rPr lang="en-US" sz="20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Ain’t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Markup Language”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Suited for text editing structured data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Supported in Ruby, Python, Perl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grep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lvl="0"/>
            <a:r>
              <a:rPr lang="en-US" sz="2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Only supporting static </a:t>
            </a:r>
            <a:r>
              <a:rPr lang="en-US" sz="2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codelists</a:t>
            </a:r>
            <a:r>
              <a:rPr lang="en-US" sz="2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at this </a:t>
            </a:r>
            <a:r>
              <a:rPr lang="en-US" sz="2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time</a:t>
            </a:r>
            <a:endParaRPr lang="en-US" sz="2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lvl="0"/>
            <a:r>
              <a:rPr lang="en-US" sz="2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May play a role </a:t>
            </a:r>
            <a:r>
              <a:rPr lang="en-US" sz="2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to provide consistent API for externally maintained hierarchical code lists such as 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GCMD Global Change Master Directory of Earth Science Keywords (NASA)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Several candidates from NOAA </a:t>
            </a:r>
            <a:endParaRPr lang="en-US" sz="2000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ITIS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GNIS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2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31"/>
          <a:stretch/>
        </p:blipFill>
        <p:spPr>
          <a:xfrm>
            <a:off x="457200" y="2057400"/>
            <a:ext cx="8251429" cy="30247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64"/>
          <a:stretch/>
        </p:blipFill>
        <p:spPr>
          <a:xfrm>
            <a:off x="457200" y="5118322"/>
            <a:ext cx="8251429" cy="11300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1"/>
            <a:ext cx="82296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Static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codelist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example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302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7418</TotalTime>
  <Words>345</Words>
  <Application>Microsoft Office PowerPoint</Application>
  <PresentationFormat>On-screen Show (4:3)</PresentationFormat>
  <Paragraphs>111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ADIwgTheme</vt:lpstr>
      <vt:lpstr>Flow</vt:lpstr>
      <vt:lpstr>ISO Developer’s Toolkit - Using mdTranslator  2015 CDI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Smith, Stan</cp:lastModifiedBy>
  <cp:revision>437</cp:revision>
  <cp:lastPrinted>2015-04-06T19:15:32Z</cp:lastPrinted>
  <dcterms:created xsi:type="dcterms:W3CDTF">2012-08-27T16:53:10Z</dcterms:created>
  <dcterms:modified xsi:type="dcterms:W3CDTF">2015-05-04T22:50:05Z</dcterms:modified>
</cp:coreProperties>
</file>