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732" r:id="rId2"/>
  </p:sldMasterIdLst>
  <p:notesMasterIdLst>
    <p:notesMasterId r:id="rId29"/>
  </p:notesMasterIdLst>
  <p:sldIdLst>
    <p:sldId id="335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2" r:id="rId18"/>
    <p:sldId id="353" r:id="rId19"/>
    <p:sldId id="351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12" r:id="rId28"/>
  </p:sldIdLst>
  <p:sldSz cx="9144000" cy="6858000" type="screen4x3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573D"/>
    <a:srgbClr val="6C7DB0"/>
    <a:srgbClr val="566A88"/>
    <a:srgbClr val="566AA3"/>
    <a:srgbClr val="009AD0"/>
    <a:srgbClr val="5DD5FF"/>
    <a:srgbClr val="C03C26"/>
    <a:srgbClr val="BE2E2A"/>
    <a:srgbClr val="D5F4FF"/>
    <a:srgbClr val="93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7202" autoAdjust="0"/>
  </p:normalViewPr>
  <p:slideViewPr>
    <p:cSldViewPr>
      <p:cViewPr varScale="1">
        <p:scale>
          <a:sx n="112" d="100"/>
          <a:sy n="112" d="100"/>
        </p:scale>
        <p:origin x="-15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3" d="100"/>
          <a:sy n="103" d="100"/>
        </p:scale>
        <p:origin x="-3414" y="-102"/>
      </p:cViewPr>
      <p:guideLst>
        <p:guide orient="horz" pos="2851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2BEC53-6885-4779-B31C-4B6E068797E9}" type="doc">
      <dgm:prSet loTypeId="urn:microsoft.com/office/officeart/2008/layout/AlternatingPictureCircles" loCatId="picture" qsTypeId="urn:microsoft.com/office/officeart/2005/8/quickstyle/simple1" qsCatId="simple" csTypeId="urn:microsoft.com/office/officeart/2005/8/colors/accent0_3" csCatId="mainScheme" phldr="1"/>
      <dgm:spPr/>
    </dgm:pt>
    <dgm:pt modelId="{40A1BAC4-76B5-417E-8F05-1F478E33B032}">
      <dgm:prSet phldrT="[Text]"/>
      <dgm:spPr/>
      <dgm:t>
        <a:bodyPr/>
        <a:lstStyle/>
        <a:p>
          <a:r>
            <a:rPr lang="en-US" dirty="0" smtClean="0"/>
            <a:t>Discussion?</a:t>
          </a:r>
          <a:endParaRPr lang="en-US" dirty="0"/>
        </a:p>
      </dgm:t>
    </dgm:pt>
    <dgm:pt modelId="{7691AE96-0682-4969-B4A0-70BF094AB789}" type="parTrans" cxnId="{D38D83D8-24BD-48DC-9E09-86F58036D4C9}">
      <dgm:prSet/>
      <dgm:spPr/>
      <dgm:t>
        <a:bodyPr/>
        <a:lstStyle/>
        <a:p>
          <a:endParaRPr lang="en-US"/>
        </a:p>
      </dgm:t>
    </dgm:pt>
    <dgm:pt modelId="{EEAE361C-8056-485B-BC1B-3EF4A0F2C79F}" type="sibTrans" cxnId="{D38D83D8-24BD-48DC-9E09-86F58036D4C9}">
      <dgm:prSet/>
      <dgm:spPr/>
      <dgm:t>
        <a:bodyPr/>
        <a:lstStyle/>
        <a:p>
          <a:endParaRPr lang="en-US"/>
        </a:p>
      </dgm:t>
    </dgm:pt>
    <dgm:pt modelId="{AB2785D8-E269-4033-A7AD-73FC7DC015A2}" type="pres">
      <dgm:prSet presAssocID="{CB2BEC53-6885-4779-B31C-4B6E068797E9}" presName="Name0" presStyleCnt="0">
        <dgm:presLayoutVars>
          <dgm:chMax/>
          <dgm:chPref/>
          <dgm:dir/>
        </dgm:presLayoutVars>
      </dgm:prSet>
      <dgm:spPr/>
    </dgm:pt>
    <dgm:pt modelId="{04B4BF85-B073-4F0D-90B8-B05052A1C8B6}" type="pres">
      <dgm:prSet presAssocID="{40A1BAC4-76B5-417E-8F05-1F478E33B032}" presName="composite" presStyleCnt="0"/>
      <dgm:spPr/>
    </dgm:pt>
    <dgm:pt modelId="{EEABF6C4-8225-4D5D-927C-F303C290B1F2}" type="pres">
      <dgm:prSet presAssocID="{40A1BAC4-76B5-417E-8F05-1F478E33B032}" presName="Accent" presStyleLbl="alignNode1" presStyleIdx="0" presStyleCnt="1" custLinFactNeighborX="23467" custLinFactNeighborY="-620">
        <dgm:presLayoutVars>
          <dgm:chMax val="0"/>
          <dgm:chPref val="0"/>
        </dgm:presLayoutVars>
      </dgm:prSet>
      <dgm:spPr/>
    </dgm:pt>
    <dgm:pt modelId="{2397C4DF-DB7B-4F50-830E-5D4587003BCA}" type="pres">
      <dgm:prSet presAssocID="{40A1BAC4-76B5-417E-8F05-1F478E33B032}" presName="Image" presStyleLbl="bgImgPlace1" presStyleIdx="0" presStyleCnt="1">
        <dgm:presLayoutVars>
          <dgm:chMax val="0"/>
          <dgm:chPref val="0"/>
          <dgm:bulletEnabled val="1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  <dgm:extLst>
        <a:ext uri="{E40237B7-FDA0-4F09-8148-C483321AD2D9}">
          <dgm14:cNvPr xmlns:dgm14="http://schemas.microsoft.com/office/drawing/2010/diagram" id="0" name="" descr="C:\Users\stansmith\AppData\Local\Microsoft\Windows\Temporary Internet Files\Content.IE5\4739N7I8\MC900358967[1].wmf"/>
        </a:ext>
      </dgm:extLst>
    </dgm:pt>
    <dgm:pt modelId="{CD27130B-FFCF-4E83-83D9-EB721D50A772}" type="pres">
      <dgm:prSet presAssocID="{40A1BAC4-76B5-417E-8F05-1F478E33B032}" presName="Parent" presStyleLbl="fgAccFollow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F30EE-DE0D-4EE2-98E2-DB39C2834E8D}" type="pres">
      <dgm:prSet presAssocID="{40A1BAC4-76B5-417E-8F05-1F478E33B032}" presName="Space" presStyleCnt="0">
        <dgm:presLayoutVars>
          <dgm:chMax val="0"/>
          <dgm:chPref val="0"/>
        </dgm:presLayoutVars>
      </dgm:prSet>
      <dgm:spPr/>
    </dgm:pt>
  </dgm:ptLst>
  <dgm:cxnLst>
    <dgm:cxn modelId="{D38D83D8-24BD-48DC-9E09-86F58036D4C9}" srcId="{CB2BEC53-6885-4779-B31C-4B6E068797E9}" destId="{40A1BAC4-76B5-417E-8F05-1F478E33B032}" srcOrd="0" destOrd="0" parTransId="{7691AE96-0682-4969-B4A0-70BF094AB789}" sibTransId="{EEAE361C-8056-485B-BC1B-3EF4A0F2C79F}"/>
    <dgm:cxn modelId="{A886019D-43FC-457C-A150-90B4C890F7F6}" type="presOf" srcId="{40A1BAC4-76B5-417E-8F05-1F478E33B032}" destId="{CD27130B-FFCF-4E83-83D9-EB721D50A772}" srcOrd="0" destOrd="0" presId="urn:microsoft.com/office/officeart/2008/layout/AlternatingPictureCircles"/>
    <dgm:cxn modelId="{17958C98-3B83-4E0E-A39F-54073EAD0AE0}" type="presOf" srcId="{CB2BEC53-6885-4779-B31C-4B6E068797E9}" destId="{AB2785D8-E269-4033-A7AD-73FC7DC015A2}" srcOrd="0" destOrd="0" presId="urn:microsoft.com/office/officeart/2008/layout/AlternatingPictureCircles"/>
    <dgm:cxn modelId="{B243002D-008E-4517-B793-48891E0B6A71}" type="presParOf" srcId="{AB2785D8-E269-4033-A7AD-73FC7DC015A2}" destId="{04B4BF85-B073-4F0D-90B8-B05052A1C8B6}" srcOrd="0" destOrd="0" presId="urn:microsoft.com/office/officeart/2008/layout/AlternatingPictureCircles"/>
    <dgm:cxn modelId="{BBE08A98-E136-4083-9DAA-0A0821B6AA54}" type="presParOf" srcId="{04B4BF85-B073-4F0D-90B8-B05052A1C8B6}" destId="{EEABF6C4-8225-4D5D-927C-F303C290B1F2}" srcOrd="0" destOrd="0" presId="urn:microsoft.com/office/officeart/2008/layout/AlternatingPictureCircles"/>
    <dgm:cxn modelId="{5859977F-6AC9-4E45-BC03-0707C49ED6E8}" type="presParOf" srcId="{04B4BF85-B073-4F0D-90B8-B05052A1C8B6}" destId="{2397C4DF-DB7B-4F50-830E-5D4587003BCA}" srcOrd="1" destOrd="0" presId="urn:microsoft.com/office/officeart/2008/layout/AlternatingPictureCircles"/>
    <dgm:cxn modelId="{8B068D0F-06DA-4F26-BF86-D5ED73ED5265}" type="presParOf" srcId="{04B4BF85-B073-4F0D-90B8-B05052A1C8B6}" destId="{CD27130B-FFCF-4E83-83D9-EB721D50A772}" srcOrd="2" destOrd="0" presId="urn:microsoft.com/office/officeart/2008/layout/AlternatingPictureCircles"/>
    <dgm:cxn modelId="{210EE17C-46F6-438A-857C-6EBFE4E37C5A}" type="presParOf" srcId="{04B4BF85-B073-4F0D-90B8-B05052A1C8B6}" destId="{B40F30EE-DE0D-4EE2-98E2-DB39C2834E8D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BF6C4-8225-4D5D-927C-F303C290B1F2}">
      <dsp:nvSpPr>
        <dsp:cNvPr id="0" name=""/>
        <dsp:cNvSpPr/>
      </dsp:nvSpPr>
      <dsp:spPr>
        <a:xfrm>
          <a:off x="3009913" y="533391"/>
          <a:ext cx="3086086" cy="3085951"/>
        </a:xfrm>
        <a:prstGeom prst="donut">
          <a:avLst>
            <a:gd name="adj" fmla="val 110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7C4DF-DB7B-4F50-830E-5D4587003BCA}">
      <dsp:nvSpPr>
        <dsp:cNvPr id="0" name=""/>
        <dsp:cNvSpPr/>
      </dsp:nvSpPr>
      <dsp:spPr>
        <a:xfrm>
          <a:off x="314" y="660527"/>
          <a:ext cx="3795587" cy="28698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7130B-FFCF-4E83-83D9-EB721D50A772}">
      <dsp:nvSpPr>
        <dsp:cNvPr id="0" name=""/>
        <dsp:cNvSpPr/>
      </dsp:nvSpPr>
      <dsp:spPr>
        <a:xfrm>
          <a:off x="3349111" y="891964"/>
          <a:ext cx="2407061" cy="2406956"/>
        </a:xfrm>
        <a:prstGeom prst="ellipse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Discussion?</a:t>
          </a:r>
          <a:endParaRPr lang="en-US" sz="2300" kern="1200" dirty="0"/>
        </a:p>
      </dsp:txBody>
      <dsp:txXfrm>
        <a:off x="3701617" y="1244455"/>
        <a:ext cx="1702049" cy="1701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9B522-8390-453B-A8F0-3C96BAC841F8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6350" y="67945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299665"/>
            <a:ext cx="5661660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298D3-FAEC-4429-BBB2-6E24FE792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07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spcBef>
                <a:spcPct val="0"/>
              </a:spcBef>
              <a:buFont typeface="Wingdings"/>
              <a:buChar char="Ø"/>
            </a:pPr>
            <a:endParaRPr lang="en-US" sz="1600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8762F3-5896-4A19-9B9F-3164E0228679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/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8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12419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B92615-72DA-45AC-8024-56AB4791DE71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DBF5F9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F2DEE9-BC62-4D31-AAAC-71B6CE46EC2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1195A1-BE81-43A3-ADA5-D1A1FDBD31AC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5/4/2015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35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D5223F-4B77-4C9A-A8A6-EA15653F517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066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720023-0F68-42AE-B1E7-D25A2D532FCB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5/4/2015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0048-5109-4302-BF20-CE513127FFD9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80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5F4801-B3CA-4814-9E85-66B22D95723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589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D9A885-77B2-4BA6-9D94-27B71642AC3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66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1FCA3B-3E02-4123-84E5-4D5756B88CE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6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35EF7A-0307-4F06-8109-68619942282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41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2D8DED-44C5-4C25-8DCC-DE8B442F998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4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04B51-FB1F-4D2A-963F-BFAF8BFFB91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61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1143D5-F939-40DE-A7E1-55EF8E2D37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343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44C25-391E-4547-B1BB-56BBE9010BC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47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8B191-0B96-4FC2-A149-2BC68DBF7C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8D748D-AF6A-486D-AAB9-06DAD4FEEAA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DB3CDD-DB50-429A-B753-E4C36FDC503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1"/>
            <a:ext cx="4995863" cy="5137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E997D2-FD9C-458E-8FB9-89A254FF5EC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D82B1C-953D-454B-9E18-40CECE67E24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3886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F276A0-FCF5-49CA-9853-3AC88119E77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0"/>
            <a:ext cx="7086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AE4DD19-95FB-4280-9209-E7E1030A9938}" type="datetime1">
              <a:rPr lang="en-US" smtClean="0"/>
              <a:pPr/>
              <a:t>5/4/2015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 </a:t>
            </a:r>
            <a:fld id="{521E745E-8DCD-4372-A04E-1A39D68E21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254" y="28494"/>
            <a:ext cx="1232746" cy="1066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148" y="6308701"/>
            <a:ext cx="2219704" cy="466138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www.adiwg.org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200" kern="1200">
          <a:solidFill>
            <a:srgbClr val="0070C0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DB0EAB-C82E-4E77-AF60-C7A8C450B9FD}" type="datetime1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55720A-3AE2-42BA-B29B-D988DF530A96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17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rubygems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eClick/RubyInstaller/wiki/Development-Kit" TargetMode="External"/><Relationship Id="rId2" Type="http://schemas.openxmlformats.org/officeDocument/2006/relationships/hyperlink" Target="http://rubyinstaller.org/download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b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rubyinstaller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314136"/>
            <a:ext cx="7851648" cy="2257864"/>
          </a:xfrm>
        </p:spPr>
        <p:txBody>
          <a:bodyPr>
            <a:noAutofit/>
          </a:bodyPr>
          <a:lstStyle/>
          <a:p>
            <a:pPr fontAlgn="auto">
              <a:lnSpc>
                <a:spcPts val="5500"/>
              </a:lnSpc>
              <a:spcAft>
                <a:spcPts val="0"/>
              </a:spcAft>
              <a:defRPr/>
            </a:pPr>
            <a:r>
              <a:rPr lang="en-US" sz="6000" spc="-150" dirty="0" smtClean="0"/>
              <a:t>ISO Developer’s Toolkit</a:t>
            </a:r>
            <a:br>
              <a:rPr lang="en-US" sz="6000" spc="-150" dirty="0" smtClean="0"/>
            </a:br>
            <a:r>
              <a:rPr lang="en-US" sz="6000" spc="-150" dirty="0" smtClean="0"/>
              <a:t>- </a:t>
            </a:r>
            <a:r>
              <a:rPr lang="en-US" sz="6000" spc="-150" dirty="0" smtClean="0"/>
              <a:t>Installing </a:t>
            </a:r>
            <a:r>
              <a:rPr lang="en-US" sz="6000" spc="-150" dirty="0" smtClean="0"/>
              <a:t>on Windows</a:t>
            </a:r>
            <a:r>
              <a:rPr lang="en-US" sz="6600" spc="-150" dirty="0" smtClean="0"/>
              <a:t/>
            </a:r>
            <a:br>
              <a:rPr lang="en-US" sz="6600" spc="-150" dirty="0" smtClean="0"/>
            </a:br>
            <a:r>
              <a:rPr lang="en-US" sz="3600" spc="-150" dirty="0" smtClean="0"/>
              <a:t> 2015 CDI Workshop</a:t>
            </a:r>
            <a:endParaRPr sz="4800" spc="-150" dirty="0"/>
          </a:p>
        </p:txBody>
      </p:sp>
      <p:sp>
        <p:nvSpPr>
          <p:cNvPr id="26626" name="Subtitle 4"/>
          <p:cNvSpPr>
            <a:spLocks noGrp="1"/>
          </p:cNvSpPr>
          <p:nvPr>
            <p:ph type="subTitle" idx="1"/>
          </p:nvPr>
        </p:nvSpPr>
        <p:spPr>
          <a:xfrm>
            <a:off x="533400" y="4800600"/>
            <a:ext cx="7854696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11, 2015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 Smith,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USGS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4"/>
            </a:pPr>
            <a:r>
              <a:rPr lang="en-US" sz="1800" dirty="0"/>
              <a:t>Thousands of other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RubyGems </a:t>
            </a:r>
            <a:r>
              <a:rPr lang="en-US" sz="1800" dirty="0"/>
              <a:t>are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available </a:t>
            </a:r>
            <a:r>
              <a:rPr lang="en-US" sz="1800" dirty="0"/>
              <a:t>for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download at </a:t>
            </a:r>
            <a:br>
              <a:rPr lang="en-US" sz="1800" dirty="0" smtClean="0"/>
            </a:b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://rubygems.org/</a:t>
            </a:r>
            <a:r>
              <a:rPr lang="en-US" sz="1800" dirty="0"/>
              <a:t>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including </a:t>
            </a:r>
            <a:r>
              <a:rPr lang="en-US" sz="1800" dirty="0"/>
              <a:t>those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written by </a:t>
            </a:r>
            <a:r>
              <a:rPr lang="en-US" sz="1800" dirty="0"/>
              <a:t>ADIwg.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Enter </a:t>
            </a:r>
            <a:r>
              <a:rPr lang="en-US" sz="1800" dirty="0"/>
              <a:t>‘</a:t>
            </a:r>
            <a:r>
              <a:rPr lang="en-US" sz="1800" dirty="0" err="1"/>
              <a:t>adiwg</a:t>
            </a:r>
            <a:r>
              <a:rPr lang="en-US" sz="1800" dirty="0"/>
              <a:t>’ and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press </a:t>
            </a:r>
            <a:r>
              <a:rPr lang="en-US" sz="1800" dirty="0"/>
              <a:t>‘Enter’.</a:t>
            </a:r>
          </a:p>
          <a:p>
            <a:pPr marL="457200" indent="-457200">
              <a:buFont typeface="+mj-lt"/>
              <a:buAutoNum type="arabicPeriod" startAt="14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581400" y="1524000"/>
            <a:ext cx="5292664" cy="441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5762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5"/>
            </a:pPr>
            <a:r>
              <a:rPr lang="en-US" sz="1800" dirty="0"/>
              <a:t>The ADIwg gems available are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listed </a:t>
            </a:r>
            <a:r>
              <a:rPr lang="en-US" sz="1800" dirty="0"/>
              <a:t>along with their current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download </a:t>
            </a:r>
            <a:r>
              <a:rPr lang="en-US" sz="1800" dirty="0"/>
              <a:t>counts.  </a:t>
            </a:r>
            <a:endParaRPr lang="en-US" sz="1800" dirty="0" smtClean="0"/>
          </a:p>
          <a:p>
            <a:pPr marL="457200" lvl="0" indent="-457200">
              <a:buFont typeface="+mj-lt"/>
              <a:buAutoNum type="arabicPeriod" startAt="15"/>
            </a:pPr>
            <a:r>
              <a:rPr lang="en-US" sz="1800" dirty="0"/>
              <a:t>In this case we want to install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the </a:t>
            </a:r>
            <a:r>
              <a:rPr lang="en-US" sz="1800" dirty="0"/>
              <a:t>‘adiwg-mdtranslator’ gem.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From </a:t>
            </a:r>
            <a:r>
              <a:rPr lang="en-US" sz="1800" dirty="0"/>
              <a:t>the command line type: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&gt; gem </a:t>
            </a:r>
            <a:r>
              <a:rPr lang="en-US" sz="1800" dirty="0"/>
              <a:t>install adiwg-mdtranslator</a:t>
            </a:r>
          </a:p>
          <a:p>
            <a:pPr marL="457200" indent="-457200">
              <a:buFont typeface="+mj-lt"/>
              <a:buAutoNum type="arabicPeriod" startAt="15"/>
            </a:pPr>
            <a:endParaRPr lang="en-US" sz="1800" dirty="0"/>
          </a:p>
          <a:p>
            <a:pPr marL="457200" indent="-457200">
              <a:buFont typeface="+mj-lt"/>
              <a:buAutoNum type="arabicPeriod" startAt="15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4876800" y="914400"/>
            <a:ext cx="3623627" cy="5210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8879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7"/>
            </a:pPr>
            <a:r>
              <a:rPr lang="en-US" sz="1800" dirty="0"/>
              <a:t>The adiwg-mdtranslator gem will install along with all its other RubyGem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dependencies</a:t>
            </a:r>
            <a:r>
              <a:rPr lang="en-US" sz="1800" dirty="0"/>
              <a:t>.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Notice </a:t>
            </a:r>
            <a:r>
              <a:rPr lang="en-US" sz="1800" dirty="0"/>
              <a:t>6 gems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were </a:t>
            </a:r>
            <a:r>
              <a:rPr lang="en-US" sz="1800" dirty="0"/>
              <a:t>installed.  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  <a:p>
            <a:pPr marL="457200" indent="-457200">
              <a:buFont typeface="+mj-lt"/>
              <a:buAutoNum type="arabicPeriod" startAt="17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0" y="1981200"/>
            <a:ext cx="5943600" cy="4399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544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8"/>
            </a:pPr>
            <a:r>
              <a:rPr lang="en-US" sz="1800" dirty="0"/>
              <a:t>Since the adiwg-mdtranslator gem provides a Command Line Interface (CLI) we can check its installation by typing: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&gt; mdTranslator </a:t>
            </a:r>
            <a:r>
              <a:rPr lang="en-US" sz="1800" dirty="0"/>
              <a:t>help</a:t>
            </a:r>
          </a:p>
          <a:p>
            <a:pPr marL="457200" indent="-457200">
              <a:buFont typeface="+mj-lt"/>
              <a:buAutoNum type="arabicPeriod" startAt="18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590800" y="2971800"/>
            <a:ext cx="5943600" cy="184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2456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9"/>
            </a:pPr>
            <a:r>
              <a:rPr lang="en-US" sz="1800" dirty="0" smtClean="0"/>
              <a:t>We can </a:t>
            </a:r>
            <a:r>
              <a:rPr lang="en-US" sz="1800" dirty="0"/>
              <a:t>check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the version </a:t>
            </a:r>
            <a:r>
              <a:rPr lang="en-US" sz="1800" dirty="0"/>
              <a:t>and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get </a:t>
            </a:r>
            <a:r>
              <a:rPr lang="en-US" sz="1800" dirty="0"/>
              <a:t>more help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on </a:t>
            </a:r>
            <a:r>
              <a:rPr lang="en-US" sz="1800" dirty="0"/>
              <a:t>commands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such </a:t>
            </a:r>
            <a:r>
              <a:rPr lang="en-US" sz="1800" dirty="0"/>
              <a:t>as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‘</a:t>
            </a:r>
            <a:r>
              <a:rPr lang="en-US" sz="1800" dirty="0"/>
              <a:t>translate’. </a:t>
            </a:r>
            <a:endParaRPr lang="en-US" sz="1800" dirty="0" smtClean="0"/>
          </a:p>
          <a:p>
            <a:pPr marL="457200" lvl="0" indent="-457200">
              <a:buFont typeface="+mj-lt"/>
              <a:buAutoNum type="arabicPeriod" startAt="19"/>
            </a:pPr>
            <a:r>
              <a:rPr lang="en-US" sz="1800" dirty="0"/>
              <a:t>Installation of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Ruby </a:t>
            </a:r>
            <a:r>
              <a:rPr lang="en-US" sz="1800" dirty="0"/>
              <a:t>and 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mdTranslator </a:t>
            </a:r>
            <a:br>
              <a:rPr lang="en-US" sz="1800" dirty="0" smtClean="0"/>
            </a:br>
            <a:r>
              <a:rPr lang="en-US" sz="1800" dirty="0" smtClean="0"/>
              <a:t>are </a:t>
            </a:r>
            <a:r>
              <a:rPr lang="en-US" sz="1800" dirty="0"/>
              <a:t>complete.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We </a:t>
            </a:r>
            <a:r>
              <a:rPr lang="en-US" sz="1800" dirty="0"/>
              <a:t>could use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mdTranslator </a:t>
            </a:r>
            <a:br>
              <a:rPr lang="en-US" sz="1800" dirty="0" smtClean="0"/>
            </a:br>
            <a:r>
              <a:rPr lang="en-US" sz="1800" dirty="0" smtClean="0"/>
              <a:t>from </a:t>
            </a:r>
            <a:r>
              <a:rPr lang="en-US" sz="1800" dirty="0"/>
              <a:t>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command </a:t>
            </a:r>
            <a:r>
              <a:rPr lang="en-US" sz="1800" dirty="0"/>
              <a:t>line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and </a:t>
            </a:r>
            <a:r>
              <a:rPr lang="en-US" sz="1800" dirty="0"/>
              <a:t>pipe 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result </a:t>
            </a:r>
            <a:r>
              <a:rPr lang="en-US" sz="1800" dirty="0"/>
              <a:t>to a file.  </a:t>
            </a:r>
          </a:p>
          <a:p>
            <a:pPr marL="457200" indent="-457200">
              <a:buFont typeface="+mj-lt"/>
              <a:buAutoNum type="arabicPeriod" startAt="19"/>
            </a:pPr>
            <a:endParaRPr lang="en-US" sz="1800" dirty="0"/>
          </a:p>
          <a:p>
            <a:pPr marL="457200" indent="-457200">
              <a:buFont typeface="+mj-lt"/>
              <a:buAutoNum type="arabicPeriod" startAt="19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819400" y="1600200"/>
            <a:ext cx="5943600" cy="4399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6180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21"/>
            </a:pPr>
            <a:r>
              <a:rPr lang="en-US" sz="1800" dirty="0"/>
              <a:t>If we wish to also use </a:t>
            </a:r>
            <a:r>
              <a:rPr lang="en-US" sz="1800" dirty="0" smtClean="0"/>
              <a:t>mdTranslator within </a:t>
            </a:r>
            <a:r>
              <a:rPr lang="en-US" sz="1800" dirty="0"/>
              <a:t>a local web service we </a:t>
            </a:r>
            <a:r>
              <a:rPr lang="en-US" sz="1800" dirty="0" smtClean="0"/>
              <a:t>need </a:t>
            </a:r>
            <a:r>
              <a:rPr lang="en-US" sz="1800" dirty="0"/>
              <a:t>to install Ruby on Rails (Rails).</a:t>
            </a:r>
          </a:p>
          <a:p>
            <a:pPr marL="457200" indent="-457200">
              <a:buFont typeface="+mj-lt"/>
              <a:buAutoNum type="arabicPeriod" startAt="21"/>
            </a:pPr>
            <a:r>
              <a:rPr lang="en-US" sz="1800" dirty="0"/>
              <a:t>With Ruby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install, </a:t>
            </a:r>
            <a:br>
              <a:rPr lang="en-US" sz="1800" dirty="0" smtClean="0"/>
            </a:br>
            <a:r>
              <a:rPr lang="en-US" sz="1800" dirty="0" smtClean="0"/>
              <a:t>use </a:t>
            </a:r>
            <a:r>
              <a:rPr lang="en-US" sz="1800" dirty="0"/>
              <a:t>Gem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to do the </a:t>
            </a:r>
            <a:br>
              <a:rPr lang="en-US" sz="1800" dirty="0" smtClean="0"/>
            </a:br>
            <a:r>
              <a:rPr lang="en-US" sz="1800" dirty="0" smtClean="0"/>
              <a:t>work </a:t>
            </a:r>
            <a:r>
              <a:rPr lang="en-US" sz="1800" dirty="0"/>
              <a:t>for us</a:t>
            </a:r>
            <a:r>
              <a:rPr lang="en-US" sz="1800" dirty="0" smtClean="0"/>
              <a:t>.  </a:t>
            </a:r>
            <a:br>
              <a:rPr lang="en-US" sz="1800" dirty="0" smtClean="0"/>
            </a:br>
            <a:r>
              <a:rPr lang="en-US" sz="1800" dirty="0" smtClean="0"/>
              <a:t>&gt; gem </a:t>
            </a:r>
            <a:r>
              <a:rPr lang="en-US" sz="1800" dirty="0"/>
              <a:t>install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rails.</a:t>
            </a:r>
          </a:p>
          <a:p>
            <a:pPr marL="457200" indent="-457200">
              <a:buFont typeface="+mj-lt"/>
              <a:buAutoNum type="arabicPeriod" startAt="21"/>
            </a:pPr>
            <a:r>
              <a:rPr lang="en-US" sz="1800" dirty="0" smtClean="0"/>
              <a:t>Notice Rails</a:t>
            </a:r>
            <a:br>
              <a:rPr lang="en-US" sz="1800" dirty="0" smtClean="0"/>
            </a:br>
            <a:r>
              <a:rPr lang="en-US" sz="1800" dirty="0" smtClean="0"/>
              <a:t>installed </a:t>
            </a:r>
            <a:br>
              <a:rPr lang="en-US" sz="1800" dirty="0" smtClean="0"/>
            </a:br>
            <a:r>
              <a:rPr lang="en-US" sz="1800" dirty="0" smtClean="0"/>
              <a:t>another 32 </a:t>
            </a:r>
            <a:br>
              <a:rPr lang="en-US" sz="1800" dirty="0" smtClean="0"/>
            </a:br>
            <a:r>
              <a:rPr lang="en-US" sz="1800" dirty="0" smtClean="0"/>
              <a:t>gems.</a:t>
            </a:r>
            <a:endParaRPr lang="en-US" sz="1800" dirty="0"/>
          </a:p>
          <a:p>
            <a:pPr marL="457200" indent="-457200">
              <a:buFont typeface="+mj-lt"/>
              <a:buAutoNum type="arabicPeriod" startAt="21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590800" y="2286000"/>
            <a:ext cx="5943600" cy="2941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2819400" y="3048000"/>
            <a:ext cx="5943600" cy="2941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1063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24"/>
            </a:pPr>
            <a:r>
              <a:rPr lang="en-US" sz="1800" dirty="0"/>
              <a:t>To test </a:t>
            </a:r>
            <a:r>
              <a:rPr lang="en-US" sz="1800" dirty="0" smtClean="0"/>
              <a:t>the Rails </a:t>
            </a:r>
            <a:r>
              <a:rPr lang="en-US" sz="1800" dirty="0"/>
              <a:t>installation </a:t>
            </a:r>
            <a:r>
              <a:rPr lang="en-US" sz="1800" dirty="0" smtClean="0"/>
              <a:t>ask </a:t>
            </a:r>
            <a:r>
              <a:rPr lang="en-US" sz="1800" dirty="0"/>
              <a:t>rails to create a new </a:t>
            </a:r>
            <a:r>
              <a:rPr lang="en-US" sz="1800" dirty="0" smtClean="0"/>
              <a:t>website.  </a:t>
            </a:r>
            <a:r>
              <a:rPr lang="en-US" sz="1800" dirty="0"/>
              <a:t>From the command line type: </a:t>
            </a:r>
            <a:r>
              <a:rPr lang="en-US" sz="1800" dirty="0" smtClean="0"/>
              <a:t>&gt; rails </a:t>
            </a:r>
            <a:r>
              <a:rPr lang="en-US" sz="1800" dirty="0"/>
              <a:t>new </a:t>
            </a:r>
            <a:r>
              <a:rPr lang="en-US" sz="1800" dirty="0" err="1"/>
              <a:t>firstApp</a:t>
            </a:r>
            <a:r>
              <a:rPr lang="en-US" sz="1800" dirty="0"/>
              <a:t>.  ‘</a:t>
            </a:r>
            <a:r>
              <a:rPr lang="en-US" sz="1800" dirty="0" err="1"/>
              <a:t>firstApp</a:t>
            </a:r>
            <a:r>
              <a:rPr lang="en-US" sz="1800" dirty="0"/>
              <a:t>’ will install in the directory at your current prompt, in this case C:\Users\ssmith-pr\firstApp. </a:t>
            </a:r>
          </a:p>
          <a:p>
            <a:pPr marL="457200" indent="-457200">
              <a:buFont typeface="+mj-lt"/>
              <a:buAutoNum type="arabicPeriod" startAt="24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362200" y="2819400"/>
            <a:ext cx="5943600" cy="2455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2590800" y="3581400"/>
            <a:ext cx="5943600" cy="2455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0723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25"/>
            </a:pPr>
            <a:r>
              <a:rPr lang="en-US" sz="1800" dirty="0"/>
              <a:t>After many lines reported back the web site failed to complete because the </a:t>
            </a:r>
            <a:r>
              <a:rPr lang="en-US" sz="1800" dirty="0" smtClean="0"/>
              <a:t>‘</a:t>
            </a:r>
            <a:r>
              <a:rPr lang="en-US" sz="1800" dirty="0" err="1" smtClean="0"/>
              <a:t>json</a:t>
            </a:r>
            <a:r>
              <a:rPr lang="en-US" sz="1800" dirty="0" smtClean="0"/>
              <a:t>’ </a:t>
            </a:r>
            <a:r>
              <a:rPr lang="en-US" sz="1800" dirty="0"/>
              <a:t>gem version 1.8.2 </a:t>
            </a:r>
            <a:r>
              <a:rPr lang="en-US" sz="1800" dirty="0" smtClean="0"/>
              <a:t>did not </a:t>
            </a:r>
            <a:r>
              <a:rPr lang="en-US" sz="1800" dirty="0"/>
              <a:t>provided </a:t>
            </a:r>
            <a:r>
              <a:rPr lang="en-US" sz="1800" dirty="0" smtClean="0"/>
              <a:t>a version compiled </a:t>
            </a:r>
            <a:r>
              <a:rPr lang="en-US" sz="1800" dirty="0"/>
              <a:t>for Windows.  </a:t>
            </a:r>
            <a:r>
              <a:rPr lang="en-US" sz="1800" dirty="0"/>
              <a:t>Unfortunately, glitches are common on Windows installations and the installation of </a:t>
            </a:r>
            <a:r>
              <a:rPr lang="en-US" sz="1800" dirty="0" err="1"/>
              <a:t>DevKit</a:t>
            </a:r>
            <a:r>
              <a:rPr lang="en-US" sz="1800" dirty="0"/>
              <a:t> will generally be required at some </a:t>
            </a:r>
            <a:r>
              <a:rPr lang="en-US" sz="1800" dirty="0" smtClean="0"/>
              <a:t>point.  </a:t>
            </a:r>
            <a:r>
              <a:rPr lang="en-US" sz="1800" dirty="0"/>
              <a:t>Best </a:t>
            </a:r>
            <a:r>
              <a:rPr lang="en-US" sz="1800" dirty="0" smtClean="0"/>
              <a:t>do </a:t>
            </a:r>
            <a:r>
              <a:rPr lang="en-US" sz="1800" dirty="0"/>
              <a:t>it </a:t>
            </a:r>
            <a:r>
              <a:rPr lang="en-US" sz="1800" dirty="0" smtClean="0"/>
              <a:t>now! </a:t>
            </a:r>
            <a:endParaRPr lang="en-US" sz="1800" dirty="0"/>
          </a:p>
          <a:p>
            <a:pPr marL="457200" indent="-457200">
              <a:buFont typeface="+mj-lt"/>
              <a:buAutoNum type="arabicPeriod" startAt="25"/>
            </a:pPr>
            <a:r>
              <a:rPr lang="en-US" sz="1800" dirty="0"/>
              <a:t>Download the appropriate version of </a:t>
            </a:r>
            <a:r>
              <a:rPr lang="en-US" sz="1800" dirty="0" err="1"/>
              <a:t>DevKit</a:t>
            </a:r>
            <a:r>
              <a:rPr lang="en-US" sz="1800" dirty="0"/>
              <a:t> from </a:t>
            </a:r>
            <a:r>
              <a:rPr lang="en-US" sz="1800" dirty="0">
                <a:hlinkClick r:id="rId2"/>
              </a:rPr>
              <a:t>http://rubyinstaller.org/downloads/</a:t>
            </a:r>
            <a:r>
              <a:rPr lang="en-US" sz="1800" dirty="0"/>
              <a:t> .  More information about installing </a:t>
            </a:r>
            <a:r>
              <a:rPr lang="en-US" sz="1800" dirty="0" err="1"/>
              <a:t>DevKit</a:t>
            </a:r>
            <a:r>
              <a:rPr lang="en-US" sz="1800" dirty="0"/>
              <a:t> can be found at </a:t>
            </a:r>
            <a:r>
              <a:rPr lang="en-US" sz="1800" dirty="0">
                <a:hlinkClick r:id="rId3"/>
              </a:rPr>
              <a:t>https://github.com/OneClick/RubyInstaller/wiki/Development-Kit</a:t>
            </a:r>
            <a:r>
              <a:rPr lang="en-US" sz="1800" dirty="0"/>
              <a:t> .</a:t>
            </a:r>
          </a:p>
          <a:p>
            <a:pPr marL="457200" indent="-457200">
              <a:buFont typeface="+mj-lt"/>
              <a:buAutoNum type="arabicPeriod" startAt="25"/>
            </a:pPr>
            <a:r>
              <a:rPr lang="en-US" sz="1800" dirty="0"/>
              <a:t>I also install </a:t>
            </a:r>
            <a:r>
              <a:rPr lang="en-US" sz="1800" dirty="0" err="1"/>
              <a:t>DevKit</a:t>
            </a:r>
            <a:r>
              <a:rPr lang="en-US" sz="1800" dirty="0"/>
              <a:t> at the root of the C:\ directory.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883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28"/>
            </a:pPr>
            <a:r>
              <a:rPr lang="en-US" sz="1800" dirty="0"/>
              <a:t>To </a:t>
            </a:r>
            <a:r>
              <a:rPr lang="en-US" sz="1800" dirty="0" smtClean="0"/>
              <a:t>connect </a:t>
            </a:r>
            <a:r>
              <a:rPr lang="en-US" sz="1800" dirty="0" err="1" smtClean="0"/>
              <a:t>DevKit</a:t>
            </a:r>
            <a:r>
              <a:rPr lang="en-US" sz="1800" dirty="0" smtClean="0"/>
              <a:t> with the Ruby installation, navigate to the </a:t>
            </a:r>
            <a:r>
              <a:rPr lang="en-US" sz="1800" dirty="0" err="1"/>
              <a:t>DevKit</a:t>
            </a:r>
            <a:r>
              <a:rPr lang="en-US" sz="1800" dirty="0"/>
              <a:t> </a:t>
            </a:r>
            <a:r>
              <a:rPr lang="en-US" sz="1800" dirty="0" smtClean="0"/>
              <a:t>install directory</a:t>
            </a:r>
            <a:r>
              <a:rPr lang="en-US" sz="1800" dirty="0"/>
              <a:t>.</a:t>
            </a:r>
          </a:p>
          <a:p>
            <a:pPr marL="457200" indent="-457200">
              <a:buFont typeface="+mj-lt"/>
              <a:buAutoNum type="arabicPeriod" startAt="28"/>
            </a:pPr>
            <a:r>
              <a:rPr lang="en-US" sz="1800" dirty="0"/>
              <a:t>From the command line type: </a:t>
            </a:r>
            <a:r>
              <a:rPr lang="en-US" sz="1800" dirty="0" smtClean="0"/>
              <a:t>&gt; ruby </a:t>
            </a:r>
            <a:r>
              <a:rPr lang="en-US" sz="1800" dirty="0" err="1"/>
              <a:t>dk.rb</a:t>
            </a:r>
            <a:r>
              <a:rPr lang="en-US" sz="1800" dirty="0"/>
              <a:t> </a:t>
            </a:r>
            <a:r>
              <a:rPr lang="en-US" sz="1800" dirty="0" err="1"/>
              <a:t>init</a:t>
            </a:r>
            <a:endParaRPr lang="en-US" sz="1800" dirty="0"/>
          </a:p>
          <a:p>
            <a:pPr marL="457200" indent="-457200">
              <a:buFont typeface="+mj-lt"/>
              <a:buAutoNum type="arabicPeriod" startAt="28"/>
            </a:pPr>
            <a:r>
              <a:rPr lang="en-US" sz="1800" dirty="0"/>
              <a:t>Next type: </a:t>
            </a:r>
            <a:r>
              <a:rPr lang="en-US" sz="1800" dirty="0" smtClean="0"/>
              <a:t>&gt; ruby </a:t>
            </a:r>
            <a:r>
              <a:rPr lang="en-US" sz="1800" dirty="0" err="1"/>
              <a:t>dk.rb</a:t>
            </a:r>
            <a:r>
              <a:rPr lang="en-US" sz="1800" dirty="0"/>
              <a:t> install</a:t>
            </a:r>
          </a:p>
          <a:p>
            <a:pPr marL="457200" indent="-457200">
              <a:buFont typeface="+mj-lt"/>
              <a:buAutoNum type="arabicPeriod" startAt="28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590800" y="3048000"/>
            <a:ext cx="5943600" cy="2334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5197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31"/>
            </a:pPr>
            <a:r>
              <a:rPr lang="en-US" sz="1800" dirty="0"/>
              <a:t>With </a:t>
            </a:r>
            <a:r>
              <a:rPr lang="en-US" sz="1800" dirty="0" err="1"/>
              <a:t>DevKit</a:t>
            </a:r>
            <a:r>
              <a:rPr lang="en-US" sz="1800" dirty="0"/>
              <a:t> installed, </a:t>
            </a:r>
            <a:r>
              <a:rPr lang="en-US" sz="1800" dirty="0" smtClean="0"/>
              <a:t>check </a:t>
            </a:r>
            <a:r>
              <a:rPr lang="en-US" sz="1800" dirty="0"/>
              <a:t>that the PATH variable was properly updated.</a:t>
            </a:r>
          </a:p>
          <a:p>
            <a:pPr marL="457200" indent="-457200">
              <a:buFont typeface="+mj-lt"/>
              <a:buAutoNum type="arabicPeriod" startAt="31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4343400" y="1981200"/>
            <a:ext cx="3752850" cy="415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386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Ruby (not to be confused with ‘Ruby on Rails’) is a dynamic, Object Oriented, cross-platform, open-source, general-purpose programming language written in </a:t>
            </a:r>
            <a:r>
              <a:rPr lang="en-US" sz="2400" dirty="0" smtClean="0"/>
              <a:t>C.  </a:t>
            </a:r>
            <a:endParaRPr lang="en-US" sz="2400" dirty="0"/>
          </a:p>
          <a:p>
            <a:pPr lvl="0"/>
            <a:r>
              <a:rPr lang="en-US" sz="2400" dirty="0" smtClean="0"/>
              <a:t>Ruby project on GitHub - </a:t>
            </a:r>
            <a:r>
              <a:rPr lang="en-US" sz="2400" u="sng" dirty="0">
                <a:hlinkClick r:id="rId2"/>
              </a:rPr>
              <a:t>https://</a:t>
            </a:r>
            <a:r>
              <a:rPr lang="en-US" sz="2400" u="sng" dirty="0" smtClean="0">
                <a:hlinkClick r:id="rId2"/>
              </a:rPr>
              <a:t>github.com/ruby</a:t>
            </a:r>
            <a:endParaRPr lang="en-US" sz="2400" u="sng" dirty="0" smtClean="0"/>
          </a:p>
          <a:p>
            <a:pPr lvl="0"/>
            <a:r>
              <a:rPr lang="en-US" sz="2400" dirty="0" smtClean="0"/>
              <a:t>Interpretive language</a:t>
            </a:r>
          </a:p>
          <a:p>
            <a:pPr lvl="0"/>
            <a:r>
              <a:rPr lang="en-US" sz="2400" dirty="0" smtClean="0"/>
              <a:t>The </a:t>
            </a:r>
            <a:r>
              <a:rPr lang="en-US" sz="2400" dirty="0" err="1"/>
              <a:t>MinGW</a:t>
            </a:r>
            <a:r>
              <a:rPr lang="en-US" sz="2400" dirty="0"/>
              <a:t> compiler is used for Windows </a:t>
            </a:r>
            <a:r>
              <a:rPr lang="en-US" sz="2400" dirty="0" smtClean="0"/>
              <a:t>installations</a:t>
            </a:r>
          </a:p>
          <a:p>
            <a:pPr marL="0" lv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441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32"/>
            </a:pPr>
            <a:r>
              <a:rPr lang="en-US" sz="1800" dirty="0"/>
              <a:t>With the PATH now defined to </a:t>
            </a:r>
            <a:r>
              <a:rPr lang="en-US" sz="1800" dirty="0" err="1"/>
              <a:t>DevKit</a:t>
            </a:r>
            <a:r>
              <a:rPr lang="en-US" sz="1800" dirty="0"/>
              <a:t>, try for a properly installed version of the </a:t>
            </a:r>
            <a:r>
              <a:rPr lang="en-US" sz="1800" dirty="0" err="1"/>
              <a:t>json</a:t>
            </a:r>
            <a:r>
              <a:rPr lang="en-US" sz="1800" dirty="0"/>
              <a:t> gem.  </a:t>
            </a:r>
            <a:r>
              <a:rPr lang="en-US" sz="1800" dirty="0"/>
              <a:t>From the command line type: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&gt; gem </a:t>
            </a:r>
            <a:r>
              <a:rPr lang="en-US" sz="1800" dirty="0"/>
              <a:t>install </a:t>
            </a:r>
            <a:r>
              <a:rPr lang="en-US" sz="1800" dirty="0" err="1" smtClean="0"/>
              <a:t>json</a:t>
            </a:r>
            <a:endParaRPr lang="en-US" sz="1800" dirty="0" smtClean="0"/>
          </a:p>
          <a:p>
            <a:pPr marL="457200" indent="-457200">
              <a:buFont typeface="+mj-lt"/>
              <a:buAutoNum type="arabicPeriod" startAt="32"/>
            </a:pPr>
            <a:r>
              <a:rPr lang="en-US" sz="1800" dirty="0" smtClean="0"/>
              <a:t>And it works!</a:t>
            </a:r>
            <a:endParaRPr lang="en-US" sz="1800" dirty="0"/>
          </a:p>
          <a:p>
            <a:pPr marL="457200" indent="-457200">
              <a:buFont typeface="+mj-lt"/>
              <a:buAutoNum type="arabicPeriod" startAt="32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481072" y="3124200"/>
            <a:ext cx="5943600" cy="2541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5618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34"/>
            </a:pPr>
            <a:r>
              <a:rPr lang="en-US" sz="1800" dirty="0" smtClean="0"/>
              <a:t>Try </a:t>
            </a:r>
            <a:r>
              <a:rPr lang="en-US" sz="1800" dirty="0"/>
              <a:t>again to have Rails build a new web site.  From the command line type: </a:t>
            </a:r>
            <a:r>
              <a:rPr lang="en-US" sz="1800" dirty="0" smtClean="0"/>
              <a:t>&gt; rails </a:t>
            </a:r>
            <a:r>
              <a:rPr lang="en-US" sz="1800" dirty="0"/>
              <a:t>new </a:t>
            </a:r>
            <a:r>
              <a:rPr lang="en-US" sz="1800" dirty="0" err="1" smtClean="0"/>
              <a:t>firstApp</a:t>
            </a:r>
            <a:endParaRPr lang="en-US" sz="1800" dirty="0" smtClean="0"/>
          </a:p>
          <a:p>
            <a:pPr marL="457200" indent="-457200">
              <a:buFont typeface="+mj-lt"/>
              <a:buAutoNum type="arabicPeriod" startAt="34"/>
            </a:pPr>
            <a:r>
              <a:rPr lang="en-US" sz="1800" dirty="0"/>
              <a:t>After many lines you should see a successful </a:t>
            </a:r>
            <a:r>
              <a:rPr lang="en-US" sz="1800" dirty="0" smtClean="0"/>
              <a:t>completion.</a:t>
            </a:r>
            <a:endParaRPr lang="en-US" sz="1800" dirty="0"/>
          </a:p>
          <a:p>
            <a:pPr marL="457200" indent="-457200">
              <a:buFont typeface="+mj-lt"/>
              <a:buAutoNum type="arabicPeriod" startAt="34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2667000" y="2667000"/>
            <a:ext cx="5943600" cy="320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2607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36"/>
            </a:pPr>
            <a:r>
              <a:rPr lang="en-US" sz="1800" dirty="0"/>
              <a:t>To test the new web site navigate to its directory and start the rails server.  </a:t>
            </a:r>
            <a:r>
              <a:rPr lang="en-US" sz="1800" dirty="0"/>
              <a:t>From the command line type: </a:t>
            </a:r>
            <a:r>
              <a:rPr lang="en-US" sz="1800" dirty="0" smtClean="0"/>
              <a:t>&gt; rails </a:t>
            </a:r>
            <a:r>
              <a:rPr lang="en-US" sz="1800" dirty="0"/>
              <a:t>server</a:t>
            </a:r>
          </a:p>
          <a:p>
            <a:pPr marL="457200" indent="-457200">
              <a:buFont typeface="+mj-lt"/>
              <a:buAutoNum type="arabicPeriod" startAt="36"/>
            </a:pPr>
            <a:r>
              <a:rPr lang="en-US" sz="1800" dirty="0"/>
              <a:t>Rails will start its default web server ‘</a:t>
            </a:r>
            <a:r>
              <a:rPr lang="en-US" sz="1800" dirty="0" err="1"/>
              <a:t>WEBrick</a:t>
            </a:r>
            <a:r>
              <a:rPr lang="en-US" sz="1800" dirty="0"/>
              <a:t>’ on localhost port </a:t>
            </a:r>
            <a:r>
              <a:rPr lang="en-US" sz="1800" dirty="0" smtClean="0"/>
              <a:t>3000.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514600" y="2743199"/>
            <a:ext cx="5943600" cy="3253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44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38"/>
            </a:pPr>
            <a:r>
              <a:rPr lang="en-US" sz="1800" dirty="0"/>
              <a:t>Open you browser and navigate to </a:t>
            </a:r>
            <a:r>
              <a:rPr lang="en-US" sz="1800" dirty="0">
                <a:hlinkClick r:id="rId2"/>
              </a:rPr>
              <a:t>http://localhost:3000</a:t>
            </a:r>
            <a:r>
              <a:rPr lang="en-US" sz="1800" dirty="0"/>
              <a:t>.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You </a:t>
            </a:r>
            <a:r>
              <a:rPr lang="en-US" sz="1800" dirty="0"/>
              <a:t>should see 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Rails </a:t>
            </a:r>
            <a:r>
              <a:rPr lang="en-US" sz="1800" dirty="0"/>
              <a:t>‘Welcome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aboard</a:t>
            </a:r>
            <a:r>
              <a:rPr lang="en-US" sz="1800" dirty="0"/>
              <a:t>’ page.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389738" y="1981200"/>
            <a:ext cx="5284362" cy="42881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13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39"/>
            </a:pPr>
            <a:r>
              <a:rPr lang="en-US" sz="1800" dirty="0"/>
              <a:t>For more information about the installation click the ‘About you application’s environment’ and Rails will display information about the software and version</a:t>
            </a:r>
            <a:r>
              <a:rPr lang="en-US" sz="1800" dirty="0" smtClean="0"/>
              <a:t>. </a:t>
            </a:r>
          </a:p>
          <a:p>
            <a:pPr marL="457200" lvl="0" indent="-457200">
              <a:buFont typeface="+mj-lt"/>
              <a:buAutoNum type="arabicPeriod" startAt="39"/>
            </a:pPr>
            <a:r>
              <a:rPr lang="en-US" sz="1800" dirty="0"/>
              <a:t>Time to start developing</a:t>
            </a:r>
            <a:r>
              <a:rPr lang="en-US" sz="1800" dirty="0" smtClean="0"/>
              <a:t>!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-- Almost --</a:t>
            </a:r>
            <a:endParaRPr lang="en-US" sz="1800" dirty="0"/>
          </a:p>
          <a:p>
            <a:pPr marL="457200" indent="-457200">
              <a:buFont typeface="+mj-lt"/>
              <a:buAutoNum type="arabicPeriod" startAt="39"/>
            </a:pPr>
            <a:endParaRPr lang="en-US" sz="1800" dirty="0"/>
          </a:p>
          <a:p>
            <a:pPr marL="457200" indent="-457200">
              <a:buFont typeface="+mj-lt"/>
              <a:buAutoNum type="arabicPeriod" startAt="39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4724400" y="2362200"/>
            <a:ext cx="3652332" cy="3696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6758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41"/>
            </a:pPr>
            <a:r>
              <a:rPr lang="en-US" sz="1800" dirty="0"/>
              <a:t>Another common problem with Rails on Windows x64 is </a:t>
            </a:r>
            <a:r>
              <a:rPr lang="en-US" sz="1800" dirty="0" smtClean="0"/>
              <a:t>the gem </a:t>
            </a:r>
            <a:r>
              <a:rPr lang="en-US" sz="1800" dirty="0"/>
              <a:t>‘</a:t>
            </a:r>
            <a:r>
              <a:rPr lang="en-US" sz="1800" dirty="0" err="1"/>
              <a:t>tzinfo</a:t>
            </a:r>
            <a:r>
              <a:rPr lang="en-US" sz="1800" dirty="0"/>
              <a:t>’.  Windows does not include a time-zone table with the operating system so you need to download one.  Rails will automatically set one up for Windows x32 but not x64.  Edit the ‘</a:t>
            </a:r>
            <a:r>
              <a:rPr lang="en-US" sz="1800" dirty="0" err="1"/>
              <a:t>Gemfile</a:t>
            </a:r>
            <a:r>
              <a:rPr lang="en-US" sz="1800" dirty="0"/>
              <a:t>’ line </a:t>
            </a:r>
            <a:r>
              <a:rPr lang="en-US" sz="1800" dirty="0" smtClean="0"/>
              <a:t>…</a:t>
            </a:r>
          </a:p>
          <a:p>
            <a:pPr marL="458788" lvl="1" indent="0">
              <a:buNone/>
            </a:pPr>
            <a:r>
              <a:rPr lang="en-US" sz="1600" dirty="0"/>
              <a:t>	</a:t>
            </a:r>
            <a:r>
              <a:rPr lang="en-US" sz="1600" i="1" dirty="0" smtClean="0"/>
              <a:t>gem </a:t>
            </a:r>
            <a:r>
              <a:rPr lang="en-US" sz="1600" i="1" dirty="0"/>
              <a:t>'</a:t>
            </a:r>
            <a:r>
              <a:rPr lang="en-US" sz="1600" i="1" dirty="0" err="1"/>
              <a:t>tzinfo</a:t>
            </a:r>
            <a:r>
              <a:rPr lang="en-US" sz="1600" i="1" dirty="0"/>
              <a:t>-data', platforms: [:</a:t>
            </a:r>
            <a:r>
              <a:rPr lang="en-US" sz="1600" i="1" dirty="0" err="1"/>
              <a:t>mingw</a:t>
            </a:r>
            <a:r>
              <a:rPr lang="en-US" sz="1600" i="1" dirty="0"/>
              <a:t>, :</a:t>
            </a:r>
            <a:r>
              <a:rPr lang="en-US" sz="1600" i="1" dirty="0" err="1"/>
              <a:t>mswin</a:t>
            </a:r>
            <a:r>
              <a:rPr lang="en-US" sz="1600" i="1" dirty="0"/>
              <a:t>] </a:t>
            </a:r>
            <a:endParaRPr lang="en-US" sz="1600" i="1" dirty="0" smtClean="0"/>
          </a:p>
          <a:p>
            <a:pPr marL="400050" lvl="1" indent="0">
              <a:buNone/>
            </a:pPr>
            <a:r>
              <a:rPr lang="en-US" sz="1600" dirty="0" smtClean="0"/>
              <a:t>to </a:t>
            </a:r>
            <a:r>
              <a:rPr lang="en-US" sz="1600" dirty="0"/>
              <a:t>include </a:t>
            </a:r>
            <a:r>
              <a:rPr lang="en-US" sz="1600" dirty="0" smtClean="0"/>
              <a:t>support for Windows x64</a:t>
            </a:r>
          </a:p>
          <a:p>
            <a:pPr marL="917575" lvl="2" indent="0">
              <a:buNone/>
            </a:pPr>
            <a:r>
              <a:rPr lang="en-US" sz="1600" i="1" dirty="0"/>
              <a:t>gem </a:t>
            </a:r>
            <a:r>
              <a:rPr lang="en-US" sz="1600" i="1" dirty="0"/>
              <a:t>'</a:t>
            </a:r>
            <a:r>
              <a:rPr lang="en-US" sz="1600" i="1" dirty="0" err="1"/>
              <a:t>tzinfo</a:t>
            </a:r>
            <a:r>
              <a:rPr lang="en-US" sz="1600" i="1" dirty="0"/>
              <a:t>-data', platforms: [:</a:t>
            </a:r>
            <a:r>
              <a:rPr lang="en-US" sz="1600" i="1" dirty="0" err="1"/>
              <a:t>mingw</a:t>
            </a:r>
            <a:r>
              <a:rPr lang="en-US" sz="1600" i="1" dirty="0"/>
              <a:t>, :</a:t>
            </a:r>
            <a:r>
              <a:rPr lang="en-US" sz="1600" i="1" dirty="0" err="1"/>
              <a:t>mswin</a:t>
            </a:r>
            <a:r>
              <a:rPr lang="en-US" sz="1600" i="1" dirty="0"/>
              <a:t>, :x64_mingw]</a:t>
            </a:r>
          </a:p>
          <a:p>
            <a:pPr marL="457200" indent="-457200">
              <a:buFont typeface="+mj-lt"/>
              <a:buAutoNum type="arabicPeriod" startAt="41"/>
            </a:pPr>
            <a:r>
              <a:rPr lang="en-US" sz="1800" dirty="0" smtClean="0"/>
              <a:t>Run RubyGem ‘bundler’ </a:t>
            </a:r>
            <a:r>
              <a:rPr lang="en-US" sz="1800" dirty="0"/>
              <a:t>from the terminal prompt to update the gem </a:t>
            </a:r>
            <a:r>
              <a:rPr lang="en-US" sz="1800" dirty="0" smtClean="0"/>
              <a:t>files.  Type: &gt; bundle update. </a:t>
            </a:r>
          </a:p>
          <a:p>
            <a:pPr marL="457200" indent="-457200">
              <a:buFont typeface="+mj-lt"/>
              <a:buAutoNum type="arabicPeriod" startAt="41"/>
            </a:pPr>
            <a:r>
              <a:rPr lang="en-US" sz="1800" dirty="0" smtClean="0"/>
              <a:t>Now you are ready.  </a:t>
            </a:r>
            <a:endParaRPr lang="en-US" sz="1800" dirty="0"/>
          </a:p>
          <a:p>
            <a:pPr marL="457200" indent="-457200">
              <a:buFont typeface="+mj-lt"/>
              <a:buAutoNum type="arabicPeriod" startAt="41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1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1DFB75-B4A1-4E54-8AFD-FBCAC108816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745E-8DCD-4372-A04E-1A39D68E2162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3886200"/>
          </a:xfrm>
        </p:spPr>
        <p:txBody>
          <a:bodyPr>
            <a:normAutofit/>
          </a:bodyPr>
          <a:lstStyle/>
          <a:p>
            <a:endParaRPr lang="en-US" sz="16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75234961"/>
              </p:ext>
            </p:extLst>
          </p:nvPr>
        </p:nvGraphicFramePr>
        <p:xfrm>
          <a:off x="1524000" y="1333500"/>
          <a:ext cx="6096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791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1800" dirty="0"/>
              <a:t>Download the appropriate Windows installer from  </a:t>
            </a:r>
            <a:r>
              <a:rPr lang="en-US" sz="1800" u="sng" dirty="0">
                <a:hlinkClick r:id="rId2"/>
              </a:rPr>
              <a:t>http://rubyinstaller.org/</a:t>
            </a:r>
            <a:r>
              <a:rPr lang="en-US" sz="1800" dirty="0"/>
              <a:t> .   I </a:t>
            </a:r>
            <a:r>
              <a:rPr lang="en-US" sz="1800" dirty="0" smtClean="0"/>
              <a:t>used Ruby </a:t>
            </a:r>
            <a:r>
              <a:rPr lang="en-US" sz="1800" dirty="0"/>
              <a:t>2.1.6 x64 </a:t>
            </a:r>
            <a:r>
              <a:rPr lang="en-US" sz="1800" dirty="0" smtClean="0"/>
              <a:t>for </a:t>
            </a:r>
            <a:r>
              <a:rPr lang="en-US" sz="1800" dirty="0"/>
              <a:t>this example.  Version for 2.2.0 is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available </a:t>
            </a:r>
            <a:r>
              <a:rPr lang="en-US" sz="1800" dirty="0"/>
              <a:t>but I like to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give time </a:t>
            </a:r>
            <a:r>
              <a:rPr lang="en-US" sz="1800" dirty="0"/>
              <a:t>for RubyGem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providers </a:t>
            </a:r>
            <a:r>
              <a:rPr lang="en-US" sz="1800" dirty="0"/>
              <a:t>to test against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new versions.  </a:t>
            </a:r>
            <a:endParaRPr lang="en-US" sz="1800" dirty="0"/>
          </a:p>
          <a:p>
            <a:pPr marL="457200" lvl="0" indent="-457200">
              <a:buFont typeface="+mj-lt"/>
              <a:buAutoNum type="arabicPeriod"/>
            </a:pPr>
            <a:r>
              <a:rPr lang="en-US" sz="1800" dirty="0"/>
              <a:t>Navigate to </a:t>
            </a:r>
            <a:r>
              <a:rPr lang="en-US" sz="1800" dirty="0" smtClean="0"/>
              <a:t>the </a:t>
            </a:r>
            <a:br>
              <a:rPr lang="en-US" sz="1800" dirty="0" smtClean="0"/>
            </a:br>
            <a:r>
              <a:rPr lang="en-US" sz="1800" dirty="0" smtClean="0"/>
              <a:t>download </a:t>
            </a:r>
            <a:r>
              <a:rPr lang="en-US" sz="1800" dirty="0"/>
              <a:t>directory and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double-click </a:t>
            </a:r>
            <a:r>
              <a:rPr lang="en-US" sz="1800" dirty="0"/>
              <a:t>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self-extracting </a:t>
            </a:r>
            <a:r>
              <a:rPr lang="en-US" sz="1800" dirty="0"/>
              <a:t>7z file.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800" dirty="0"/>
              <a:t>Accept the license </a:t>
            </a:r>
            <a:r>
              <a:rPr lang="en-US" sz="1800" dirty="0" smtClean="0"/>
              <a:t>…  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3810000" y="2286000"/>
            <a:ext cx="4886325" cy="3790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7249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6749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1800" dirty="0"/>
              <a:t>Provide a location for the installation.  </a:t>
            </a:r>
            <a:r>
              <a:rPr lang="en-US" sz="1800" dirty="0"/>
              <a:t>I </a:t>
            </a:r>
            <a:r>
              <a:rPr lang="en-US" sz="1800" dirty="0" smtClean="0"/>
              <a:t>use </a:t>
            </a:r>
            <a:r>
              <a:rPr lang="en-US" sz="1800" dirty="0"/>
              <a:t>the root of the C:\ drive to be sure access is simple for all Ruby </a:t>
            </a:r>
            <a:r>
              <a:rPr lang="en-US" sz="1800" dirty="0" smtClean="0"/>
              <a:t>programs.  </a:t>
            </a:r>
            <a:r>
              <a:rPr lang="en-US" sz="1800" dirty="0"/>
              <a:t>I also name the folder with the version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of </a:t>
            </a:r>
            <a:r>
              <a:rPr lang="en-US" sz="1800" dirty="0"/>
              <a:t>Ruby being installed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so </a:t>
            </a:r>
            <a:r>
              <a:rPr lang="en-US" sz="1800" dirty="0"/>
              <a:t>I can </a:t>
            </a:r>
            <a:r>
              <a:rPr lang="en-US" sz="1800" dirty="0" smtClean="0"/>
              <a:t>install and </a:t>
            </a:r>
            <a:r>
              <a:rPr lang="en-US" sz="1800" dirty="0"/>
              <a:t>test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newer </a:t>
            </a:r>
            <a:r>
              <a:rPr lang="en-US" sz="1800" dirty="0"/>
              <a:t>version </a:t>
            </a:r>
            <a:r>
              <a:rPr lang="en-US" sz="1800" dirty="0" smtClean="0"/>
              <a:t>as they </a:t>
            </a:r>
            <a:br>
              <a:rPr lang="en-US" sz="1800" dirty="0" smtClean="0"/>
            </a:br>
            <a:r>
              <a:rPr lang="en-US" sz="1800" dirty="0" smtClean="0"/>
              <a:t>become </a:t>
            </a:r>
            <a:r>
              <a:rPr lang="en-US" sz="1800" dirty="0"/>
              <a:t>available.   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1800" dirty="0"/>
              <a:t>Be sure to choose to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add </a:t>
            </a:r>
            <a:r>
              <a:rPr lang="en-US" sz="1800" dirty="0"/>
              <a:t>Ruby to your PATH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and </a:t>
            </a:r>
            <a:r>
              <a:rPr lang="en-US" sz="1800" dirty="0"/>
              <a:t>make 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association </a:t>
            </a:r>
            <a:r>
              <a:rPr lang="en-US" sz="1800" dirty="0"/>
              <a:t>with .</a:t>
            </a:r>
            <a:r>
              <a:rPr lang="en-US" sz="1800" dirty="0" err="1"/>
              <a:t>rb</a:t>
            </a:r>
            <a:r>
              <a:rPr lang="en-US" sz="1800" dirty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and </a:t>
            </a:r>
            <a:r>
              <a:rPr lang="en-US" sz="1800" dirty="0"/>
              <a:t>.</a:t>
            </a:r>
            <a:r>
              <a:rPr lang="en-US" sz="1800" dirty="0" err="1"/>
              <a:t>rbw</a:t>
            </a:r>
            <a:r>
              <a:rPr lang="en-US" sz="1800" dirty="0"/>
              <a:t> file types</a:t>
            </a:r>
            <a:r>
              <a:rPr lang="en-US" sz="1800" dirty="0" smtClean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1800" dirty="0" smtClean="0"/>
              <a:t>Click ‘Install’ and the </a:t>
            </a:r>
            <a:br>
              <a:rPr lang="en-US" sz="1800" dirty="0" smtClean="0"/>
            </a:br>
            <a:r>
              <a:rPr lang="en-US" sz="1800" dirty="0" smtClean="0"/>
              <a:t>process will complete.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752088" y="2286000"/>
            <a:ext cx="4886325" cy="3790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313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1800" dirty="0"/>
              <a:t>Check that the path was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added </a:t>
            </a:r>
            <a:r>
              <a:rPr lang="en-US" sz="1800" dirty="0"/>
              <a:t>to the Windows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Environment </a:t>
            </a:r>
            <a:r>
              <a:rPr lang="en-US" sz="1800" dirty="0"/>
              <a:t>Variables.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The </a:t>
            </a:r>
            <a:r>
              <a:rPr lang="en-US" sz="1800" dirty="0"/>
              <a:t>PATH can be viewed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and </a:t>
            </a:r>
            <a:r>
              <a:rPr lang="en-US" sz="1800" dirty="0"/>
              <a:t>edited from 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‘</a:t>
            </a:r>
            <a:r>
              <a:rPr lang="en-US" sz="1800" dirty="0"/>
              <a:t>Advanced’ tab of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‘</a:t>
            </a:r>
            <a:r>
              <a:rPr lang="en-US" sz="1800" dirty="0"/>
              <a:t>System Properties’. 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Click </a:t>
            </a:r>
            <a:r>
              <a:rPr lang="en-US" sz="1800" dirty="0"/>
              <a:t>the ‘Environment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Variables </a:t>
            </a:r>
            <a:r>
              <a:rPr lang="en-US" sz="1800" dirty="0"/>
              <a:t>…’ button.</a:t>
            </a:r>
          </a:p>
          <a:p>
            <a:pPr marL="457200" indent="-457200">
              <a:buFont typeface="+mj-lt"/>
              <a:buAutoNum type="arabicPeriod" startAt="7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4343400" y="1524000"/>
            <a:ext cx="4057650" cy="4514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6784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n-US" sz="1800" dirty="0"/>
              <a:t>Be sure you see the path to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the </a:t>
            </a:r>
            <a:r>
              <a:rPr lang="en-US" sz="1800" dirty="0"/>
              <a:t>folder you installed Ruby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in</a:t>
            </a:r>
            <a:r>
              <a:rPr lang="en-US" sz="1800" dirty="0"/>
              <a:t>. </a:t>
            </a:r>
          </a:p>
          <a:p>
            <a:pPr marL="457200" indent="-457200">
              <a:buFont typeface="+mj-lt"/>
              <a:buAutoNum type="arabicPeriod" startAt="8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4495800" y="1752600"/>
            <a:ext cx="3752850" cy="415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211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9"/>
            </a:pPr>
            <a:r>
              <a:rPr lang="en-US" sz="1800" dirty="0"/>
              <a:t>With Ruby installed, test that Ruby installed properly in your environment.  Start a command window (launch CMD from the start menu). 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1800" dirty="0"/>
              <a:t> From the prompt check the version of Ruby installed: </a:t>
            </a:r>
            <a:r>
              <a:rPr lang="en-US" sz="1800" dirty="0" smtClean="0"/>
              <a:t>&gt; ruby </a:t>
            </a:r>
            <a:r>
              <a:rPr lang="en-US" sz="1800" dirty="0"/>
              <a:t>–v</a:t>
            </a:r>
          </a:p>
          <a:p>
            <a:pPr marL="457200" indent="-457200">
              <a:buFont typeface="+mj-lt"/>
              <a:buAutoNum type="arabicPeriod" startAt="9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0" y="3124200"/>
            <a:ext cx="5943600" cy="2698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6072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1"/>
            </a:pPr>
            <a:r>
              <a:rPr lang="en-US" sz="1800" dirty="0"/>
              <a:t>You can also start </a:t>
            </a:r>
            <a:r>
              <a:rPr lang="en-US" sz="1800" dirty="0" smtClean="0"/>
              <a:t>the ‘Interactive Ruby’ </a:t>
            </a:r>
            <a:r>
              <a:rPr lang="en-US" sz="1800" dirty="0"/>
              <a:t>console and write a few lines of Ruby code just to see </a:t>
            </a:r>
            <a:r>
              <a:rPr lang="en-US" sz="1800" dirty="0" smtClean="0"/>
              <a:t>that all works </a:t>
            </a:r>
            <a:r>
              <a:rPr lang="en-US" sz="1800" dirty="0"/>
              <a:t>properly. </a:t>
            </a:r>
          </a:p>
          <a:p>
            <a:pPr marL="457200" indent="-457200">
              <a:buFont typeface="+mj-lt"/>
              <a:buAutoNum type="arabicPeriod" startAt="11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0" y="2514600"/>
            <a:ext cx="5943600" cy="2698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6844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12"/>
            </a:pPr>
            <a:r>
              <a:rPr lang="en-US" sz="1800" dirty="0"/>
              <a:t>Ruby gets </a:t>
            </a:r>
            <a:r>
              <a:rPr lang="en-US" sz="1800" dirty="0" smtClean="0"/>
              <a:t>many </a:t>
            </a:r>
            <a:r>
              <a:rPr lang="en-US" sz="1800" dirty="0"/>
              <a:t>benefit from the rich repository of </a:t>
            </a:r>
            <a:r>
              <a:rPr lang="en-US" sz="1800" dirty="0" smtClean="0"/>
              <a:t>RubyGems or </a:t>
            </a:r>
            <a:r>
              <a:rPr lang="en-US" sz="1800" dirty="0"/>
              <a:t>code libraries written to easily plug into and be consumed by Ruby programs.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Check the gems </a:t>
            </a:r>
            <a:r>
              <a:rPr lang="en-US" sz="1800" dirty="0"/>
              <a:t>installed with the Ruby </a:t>
            </a:r>
            <a:r>
              <a:rPr lang="en-US" sz="1800" dirty="0" smtClean="0"/>
              <a:t>installation: &gt; gem </a:t>
            </a:r>
            <a:r>
              <a:rPr lang="en-US" sz="1800" dirty="0"/>
              <a:t>list </a:t>
            </a:r>
            <a:endParaRPr lang="en-US" sz="1800" dirty="0" smtClean="0"/>
          </a:p>
          <a:p>
            <a:pPr marL="457200" lvl="0" indent="-457200">
              <a:buFont typeface="+mj-lt"/>
              <a:buAutoNum type="arabicPeriod" startAt="12"/>
            </a:pPr>
            <a:r>
              <a:rPr lang="en-US" sz="1800" dirty="0"/>
              <a:t>Note that the </a:t>
            </a:r>
            <a:r>
              <a:rPr lang="en-US" sz="1800" dirty="0" smtClean="0"/>
              <a:t>RubyGem </a:t>
            </a:r>
            <a:r>
              <a:rPr lang="en-US" sz="1800" dirty="0"/>
              <a:t>‘gem’ is also installed although not listed.  </a:t>
            </a:r>
          </a:p>
          <a:p>
            <a:pPr marL="457200" indent="-457200">
              <a:buFont typeface="+mj-lt"/>
              <a:buAutoNum type="arabicPeriod" startAt="12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5/4/2015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667000" y="3276600"/>
            <a:ext cx="5943600" cy="2698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3369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ADIwg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>
        <a:spAutoFit/>
      </a:bodyPr>
      <a:lstStyle>
        <a:defPPr>
          <a:defRPr dirty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7529</TotalTime>
  <Words>738</Words>
  <Application>Microsoft Office PowerPoint</Application>
  <PresentationFormat>On-screen Show (4:3)</PresentationFormat>
  <Paragraphs>134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ADIwgTheme</vt:lpstr>
      <vt:lpstr>Flow</vt:lpstr>
      <vt:lpstr>ISO Developer’s Toolkit - Installing on Windows  2015 CDI Workshop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 Smith</dc:creator>
  <cp:lastModifiedBy>Smith, Stan</cp:lastModifiedBy>
  <cp:revision>449</cp:revision>
  <cp:lastPrinted>2015-04-06T19:15:32Z</cp:lastPrinted>
  <dcterms:created xsi:type="dcterms:W3CDTF">2012-08-27T16:53:10Z</dcterms:created>
  <dcterms:modified xsi:type="dcterms:W3CDTF">2015-05-05T00:41:24Z</dcterms:modified>
</cp:coreProperties>
</file>