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8"/>
  </p:notesMasterIdLst>
  <p:sldIdLst>
    <p:sldId id="335" r:id="rId3"/>
    <p:sldId id="352" r:id="rId4"/>
    <p:sldId id="353" r:id="rId5"/>
    <p:sldId id="343" r:id="rId6"/>
    <p:sldId id="344" r:id="rId7"/>
    <p:sldId id="365" r:id="rId8"/>
    <p:sldId id="366" r:id="rId9"/>
    <p:sldId id="367" r:id="rId10"/>
    <p:sldId id="368" r:id="rId11"/>
    <p:sldId id="373" r:id="rId12"/>
    <p:sldId id="369" r:id="rId13"/>
    <p:sldId id="363" r:id="rId14"/>
    <p:sldId id="364" r:id="rId15"/>
    <p:sldId id="349" r:id="rId16"/>
    <p:sldId id="359" r:id="rId17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BB573D"/>
    <a:srgbClr val="6C7DB0"/>
    <a:srgbClr val="566A88"/>
    <a:srgbClr val="566AA3"/>
    <a:srgbClr val="009AD0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202" autoAdjust="0"/>
  </p:normalViewPr>
  <p:slideViewPr>
    <p:cSldViewPr>
      <p:cViewPr>
        <p:scale>
          <a:sx n="76" d="100"/>
          <a:sy n="76" d="100"/>
        </p:scale>
        <p:origin x="-119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r>
              <a:rPr lang="en-US" baseline="0" dirty="0" smtClean="0"/>
              <a:t> of need to exchange research knowledge in terms of data and metadata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7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3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3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ISO/TC 211  - Geographic information/</a:t>
            </a:r>
            <a:r>
              <a:rPr lang="en-US" dirty="0" err="1" smtClean="0"/>
              <a:t>Geomatics</a:t>
            </a:r>
            <a:r>
              <a:rPr lang="en-US" dirty="0" smtClean="0"/>
              <a:t>: http://www.iso.org/iso/home/store/catalogue_tc/catalogue_tc_browse.htm?commid=54904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5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full ISO standard is very large – but little is mandatory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Limit the number of ISO fields to support in first iteration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Anticipate this field set will cover about 80%+ of our data resources.  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Still not small, (see stats)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The model is also an excellent tool to learn ISO, much easier than ISO docs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Yellow – starting point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Green – implemented</a:t>
            </a:r>
          </a:p>
          <a:p>
            <a:pPr marL="171450" indent="-171450">
              <a:buFont typeface="Wingdings"/>
              <a:buChar char="Ø"/>
            </a:pPr>
            <a:r>
              <a:rPr lang="en-US" sz="1600" baseline="0" dirty="0" smtClean="0"/>
              <a:t>Blue – implementation on hold</a:t>
            </a:r>
          </a:p>
          <a:p>
            <a:pPr marL="171450" indent="-171450">
              <a:buFont typeface="Wingdings"/>
              <a:buChar char="Ø"/>
            </a:pPr>
            <a:r>
              <a:rPr lang="en-US" sz="1600" dirty="0" smtClean="0"/>
              <a:t>Gray – subtypes</a:t>
            </a:r>
            <a:r>
              <a:rPr lang="en-US" sz="1600" baseline="0" dirty="0" smtClean="0"/>
              <a:t> not implemented </a:t>
            </a:r>
          </a:p>
          <a:p>
            <a:pPr marL="171450" indent="-171450">
              <a:buFont typeface="Wingdings"/>
              <a:buChar char="Ø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5/11/2015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851648" cy="13716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  <a:defRPr/>
            </a:pPr>
            <a:r>
              <a:rPr lang="en-US" sz="6000" dirty="0">
                <a:solidFill>
                  <a:srgbClr val="D5F4FF"/>
                </a:solidFill>
                <a:effectLst/>
              </a:rPr>
              <a:t>Introduction to </a:t>
            </a:r>
            <a:r>
              <a:rPr lang="en-US" sz="6000" dirty="0" err="1">
                <a:solidFill>
                  <a:srgbClr val="D5F4FF"/>
                </a:solidFill>
                <a:effectLst/>
              </a:rPr>
              <a:t>ADIwg</a:t>
            </a:r>
            <a:r>
              <a:rPr lang="en-US" sz="6000" dirty="0">
                <a:solidFill>
                  <a:srgbClr val="D5F4FF"/>
                </a:solidFill>
                <a:effectLst/>
              </a:rPr>
              <a:t> ISO Metadata Toolkit</a:t>
            </a:r>
            <a:r>
              <a:rPr lang="en-US" sz="6000" dirty="0">
                <a:effectLst/>
              </a:rPr>
              <a:t/>
            </a:r>
            <a:br>
              <a:rPr lang="en-US" sz="6000" dirty="0">
                <a:effectLst/>
              </a:rPr>
            </a:br>
            <a:r>
              <a:rPr lang="en-US" sz="6000" spc="-150" dirty="0" smtClean="0"/>
              <a:t> 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2015 CDI Conference Training Session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 ASC;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LCC;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Walworth, USGS ASC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Polled members for types of data produced</a:t>
            </a:r>
            <a:endParaRPr lang="en-US" sz="2800" dirty="0"/>
          </a:p>
          <a:p>
            <a:pPr marL="742950" lvl="2" indent="-342900"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 descr="C:\Users\dwalworth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2787"/>
            <a:ext cx="6764055" cy="418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Defined metadata content requirements</a:t>
            </a:r>
          </a:p>
          <a:p>
            <a:r>
              <a:rPr lang="en-US" sz="2800" dirty="0" smtClean="0"/>
              <a:t>Analyzed common standards for best solution</a:t>
            </a:r>
          </a:p>
          <a:p>
            <a:pPr lvl="1"/>
            <a:r>
              <a:rPr lang="en-US" dirty="0" smtClean="0"/>
              <a:t>FGDC, Dublin Core, EMI, ISO</a:t>
            </a:r>
          </a:p>
          <a:p>
            <a:r>
              <a:rPr lang="en-US" sz="2800" dirty="0" smtClean="0"/>
              <a:t>Selected ISO standard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91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 </a:t>
            </a:r>
            <a:r>
              <a:rPr lang="en-US" dirty="0"/>
              <a:t>about </a:t>
            </a:r>
            <a:r>
              <a:rPr lang="en-US" dirty="0" smtClean="0"/>
              <a:t>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Standard?</a:t>
            </a:r>
          </a:p>
          <a:p>
            <a:pPr lvl="1"/>
            <a:r>
              <a:rPr lang="en-US" dirty="0"/>
              <a:t>FGDC CSDGM, Dublin Core, EML, ISO/TC </a:t>
            </a:r>
            <a:r>
              <a:rPr lang="en-US" dirty="0" smtClean="0"/>
              <a:t>211, ...</a:t>
            </a:r>
          </a:p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19115, 19115-2, 19115-1, …</a:t>
            </a:r>
          </a:p>
          <a:p>
            <a:r>
              <a:rPr lang="en-US" dirty="0" smtClean="0"/>
              <a:t>Which Profile?</a:t>
            </a:r>
          </a:p>
          <a:p>
            <a:pPr lvl="1"/>
            <a:r>
              <a:rPr lang="en-US" dirty="0" smtClean="0"/>
              <a:t>Based on ISO 19115: North </a:t>
            </a:r>
            <a:r>
              <a:rPr lang="en-US" dirty="0"/>
              <a:t>American Profile, WMO Core, INSPIRE, Polar Metadata </a:t>
            </a:r>
            <a:r>
              <a:rPr lang="en-US" dirty="0" smtClean="0"/>
              <a:t>Profile,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“human vs machine”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What’s it for?</a:t>
            </a:r>
          </a:p>
          <a:p>
            <a:pPr lvl="1"/>
            <a:r>
              <a:rPr lang="en-US" dirty="0" smtClean="0"/>
              <a:t>Human eyes?</a:t>
            </a:r>
          </a:p>
          <a:p>
            <a:pPr lvl="1"/>
            <a:r>
              <a:rPr lang="en-US" dirty="0" smtClean="0"/>
              <a:t>Machine-to-machine?</a:t>
            </a:r>
          </a:p>
          <a:p>
            <a:pPr lvl="1"/>
            <a:r>
              <a:rPr lang="en-US" dirty="0" smtClean="0"/>
              <a:t>To discover, communicate, document, archive?</a:t>
            </a:r>
          </a:p>
          <a:p>
            <a:r>
              <a:rPr lang="en-US" dirty="0" smtClean="0"/>
              <a:t>Resource type?</a:t>
            </a:r>
          </a:p>
          <a:p>
            <a:pPr lvl="1"/>
            <a:r>
              <a:rPr lang="en-US" dirty="0" smtClean="0"/>
              <a:t>Geospatial</a:t>
            </a:r>
          </a:p>
          <a:p>
            <a:pPr lvl="1"/>
            <a:r>
              <a:rPr lang="en-US" dirty="0" smtClean="0"/>
              <a:t>Non-spatial (reports, images, tabular, …)</a:t>
            </a:r>
          </a:p>
          <a:p>
            <a:pPr lvl="1"/>
            <a:r>
              <a:rPr lang="en-US" dirty="0" smtClean="0"/>
              <a:t>Project level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</a:t>
            </a:r>
            <a:r>
              <a:rPr lang="en-US" dirty="0"/>
              <a:t>ISO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4367F1-57C0-4DE6-A7AF-C82566DAE9C1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www.adiwg.org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/>
              <a:pPr/>
              <a:t>14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6286"/>
            <a:ext cx="6763445" cy="470351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434915" y="3505200"/>
            <a:ext cx="2743200" cy="1905000"/>
          </a:xfrm>
          <a:prstGeom prst="rect">
            <a:avLst/>
          </a:prstGeom>
          <a:solidFill>
            <a:srgbClr val="D5F4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supported fields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110+ classes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350+ attributes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ucida Sans" panose="020B0602030504020204" pitchFamily="34" charset="0"/>
              </a:rPr>
              <a:t>7</a:t>
            </a: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0% of full standard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3 ‘E’ size diagrams</a:t>
            </a:r>
          </a:p>
        </p:txBody>
      </p:sp>
    </p:spTree>
    <p:extLst>
      <p:ext uri="{BB962C8B-B14F-4D97-AF65-F5344CB8AC3E}">
        <p14:creationId xmlns:p14="http://schemas.microsoft.com/office/powerpoint/2010/main" val="32544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182">
        <p:fade/>
      </p:transition>
    </mc:Choice>
    <mc:Fallback xmlns="">
      <p:transition spd="med" advTm="701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86600" cy="1143000"/>
          </a:xfrm>
        </p:spPr>
        <p:txBody>
          <a:bodyPr/>
          <a:lstStyle/>
          <a:p>
            <a:r>
              <a:rPr lang="en-US" dirty="0" smtClean="0"/>
              <a:t>ISO Metadata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Transition to branded open source project</a:t>
            </a:r>
          </a:p>
          <a:p>
            <a:r>
              <a:rPr lang="en-US" sz="2400" dirty="0" smtClean="0"/>
              <a:t>Core Alaska group from </a:t>
            </a:r>
            <a:r>
              <a:rPr lang="en-US" sz="2400" dirty="0" err="1" smtClean="0"/>
              <a:t>ADIwg</a:t>
            </a:r>
            <a:endParaRPr lang="en-US" sz="2400" dirty="0" smtClean="0"/>
          </a:p>
          <a:p>
            <a:r>
              <a:rPr lang="en-US" sz="2400" dirty="0" smtClean="0"/>
              <a:t>Growing participation from interested parties</a:t>
            </a:r>
          </a:p>
          <a:p>
            <a:r>
              <a:rPr lang="en-US" sz="2400" dirty="0" smtClean="0"/>
              <a:t>Sponsorship from CDI and NCCWSC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Outline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267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overview and toolkit introduction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Generating metadata using the toolkit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integration with systems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6" name="Picture 2" descr="C:\Users\dwalworth\AppData\Local\Microsoft\Windows\Temporary Internet Files\Content.IE5\S885AJYX\toolbox.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287588" cy="15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6019800" cy="3276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Project introduction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</a:t>
            </a:r>
            <a:r>
              <a:rPr lang="en-US" sz="2800" dirty="0" smtClean="0"/>
              <a:t>evelopment background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Toolkit </a:t>
            </a:r>
            <a:r>
              <a:rPr lang="en-US" sz="2800" dirty="0"/>
              <a:t>i</a:t>
            </a:r>
            <a:r>
              <a:rPr lang="en-US" sz="2800" dirty="0" smtClean="0"/>
              <a:t>ntroduction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/>
              <a:pPr>
                <a:defRPr/>
              </a:pPr>
              <a:t>5/11/2015</a:t>
            </a:fld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www.adiwg.org</a:t>
            </a:r>
          </a:p>
        </p:txBody>
      </p:sp>
      <p:pic>
        <p:nvPicPr>
          <p:cNvPr id="1027" name="Picture 3" descr="C:\Users\dwalworth\AppData\Local\Microsoft\Windows\Temporary Internet Files\Content.IE5\9SWA5082\large-tool-kit-66.6-358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ADIwg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56314" cy="4648200"/>
          </a:xfrm>
        </p:spPr>
        <p:txBody>
          <a:bodyPr>
            <a:normAutofit fontScale="92500"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Alaska Data Integration Working Group (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: to examine and address the technical barriers to efficiently integrate and share data within and among participating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organizations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Steering Committee: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Alaska Climate Change Executive Roundtable (ACCER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fontAlgn="base">
              <a:spcAft>
                <a:spcPct val="0"/>
              </a:spcAft>
            </a:pPr>
            <a:endParaRPr lang="en-US" sz="2400" dirty="0" smtClean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ADIwg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technical work group implements objectives</a:t>
            </a:r>
            <a:endParaRPr lang="en-US" sz="24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fontAlgn="base">
              <a:spcAft>
                <a:spcPct val="0"/>
              </a:spcAft>
            </a:pPr>
            <a:endParaRPr lang="en-US" sz="2600" dirty="0">
              <a:solidFill>
                <a:schemeClr val="tx2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847">
        <p:fade/>
      </p:transition>
    </mc:Choice>
    <mc:Fallback xmlns="">
      <p:transition spd="med" advTm="468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ADIwg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010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Federal</a:t>
            </a:r>
          </a:p>
          <a:p>
            <a:pPr lvl="1"/>
            <a:r>
              <a:rPr lang="en-US" sz="2900" dirty="0" smtClean="0"/>
              <a:t>BLM, BOEM, NPS, USFWS, USFS, USGS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State </a:t>
            </a:r>
            <a:r>
              <a:rPr lang="en-US" sz="2900" b="1" dirty="0"/>
              <a:t>of Alaska</a:t>
            </a:r>
          </a:p>
          <a:p>
            <a:pPr lvl="1"/>
            <a:r>
              <a:rPr lang="en-US" sz="2900" dirty="0"/>
              <a:t>University of Alaska (</a:t>
            </a:r>
            <a:r>
              <a:rPr lang="en-US" sz="2900" dirty="0" smtClean="0"/>
              <a:t>UAF, UAS)</a:t>
            </a:r>
            <a:endParaRPr lang="en-US" sz="2900" dirty="0"/>
          </a:p>
          <a:p>
            <a:pPr lvl="1"/>
            <a:r>
              <a:rPr lang="en-US" sz="2900" dirty="0"/>
              <a:t>Geographic Information Network of Alaska (GINA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dirty="0" smtClean="0"/>
              <a:t>International Arctic Research Center (IARC) 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Non-Governmental Organizations (NGOs)</a:t>
            </a:r>
          </a:p>
          <a:p>
            <a:pPr lvl="1"/>
            <a:r>
              <a:rPr lang="en-US" sz="2900" dirty="0"/>
              <a:t>Arctic Ocean Observing System (AOOS)</a:t>
            </a:r>
          </a:p>
          <a:p>
            <a:pPr lvl="1"/>
            <a:r>
              <a:rPr lang="en-US" sz="2900" dirty="0"/>
              <a:t>Arctic Research Mapping Application (ARMAP) - Nunatech Consulting </a:t>
            </a:r>
          </a:p>
          <a:p>
            <a:pPr lvl="1"/>
            <a:r>
              <a:rPr lang="en-US" sz="2900" dirty="0"/>
              <a:t>North Pacific Research Board (NPRB</a:t>
            </a:r>
            <a:r>
              <a:rPr lang="en-US" sz="2900" dirty="0" smtClean="0"/>
              <a:t>)</a:t>
            </a:r>
            <a:endParaRPr lang="en-US" sz="2900" dirty="0"/>
          </a:p>
          <a:p>
            <a:pPr lvl="1"/>
            <a:r>
              <a:rPr lang="en-US" sz="2900" dirty="0"/>
              <a:t>North Slope Science Initiative (NSSI</a:t>
            </a:r>
            <a:r>
              <a:rPr lang="en-US" sz="2900" dirty="0" smtClean="0"/>
              <a:t>)</a:t>
            </a:r>
          </a:p>
          <a:p>
            <a:pPr lvl="1"/>
            <a:endParaRPr lang="en-US" sz="2900" dirty="0" smtClean="0"/>
          </a:p>
          <a:p>
            <a:r>
              <a:rPr lang="en-US" sz="2900" b="1" dirty="0" smtClean="0"/>
              <a:t>Cooperatives/Joint-Ventures</a:t>
            </a:r>
          </a:p>
          <a:p>
            <a:pPr lvl="1"/>
            <a:r>
              <a:rPr lang="en-US" sz="2900" dirty="0" smtClean="0"/>
              <a:t>Arctic LCC</a:t>
            </a:r>
            <a:endParaRPr lang="en-US" sz="2900" dirty="0"/>
          </a:p>
          <a:p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2" descr="C:\Users\stansmith\Pictures\akdiwg_log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690" y="2133600"/>
            <a:ext cx="94179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Users\JoBradley\junk\logo\alt_logo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14" y="1452942"/>
            <a:ext cx="1200150" cy="5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81">
        <p:fade/>
      </p:transition>
    </mc:Choice>
    <mc:Fallback xmlns="">
      <p:transition spd="med" advTm="242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ADIwg</a:t>
            </a:r>
            <a:r>
              <a:rPr lang="en-US" dirty="0" smtClean="0"/>
              <a:t> ISO 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Adoption </a:t>
            </a:r>
            <a:r>
              <a:rPr lang="en-US" sz="2000" dirty="0"/>
              <a:t>of </a:t>
            </a:r>
            <a:r>
              <a:rPr lang="en-US" sz="2000" dirty="0" smtClean="0"/>
              <a:t>ISO 19115-2 as standard for ADIwg</a:t>
            </a:r>
            <a:endParaRPr lang="en-US" sz="2000" dirty="0"/>
          </a:p>
          <a:p>
            <a:pPr lvl="1"/>
            <a:r>
              <a:rPr lang="en-US" sz="2000" dirty="0" smtClean="0"/>
              <a:t>Share high investment cost for comprehension and implementation </a:t>
            </a:r>
          </a:p>
          <a:p>
            <a:pPr lvl="1"/>
            <a:r>
              <a:rPr lang="en-US" sz="2000" dirty="0" smtClean="0"/>
              <a:t>Support diversity of requirements and implementation skills across ADIwg membership</a:t>
            </a:r>
          </a:p>
          <a:p>
            <a:pPr lvl="1"/>
            <a:r>
              <a:rPr lang="en-US" sz="2000" dirty="0" smtClean="0"/>
              <a:t>Transition </a:t>
            </a:r>
            <a:r>
              <a:rPr lang="en-US" sz="2000" dirty="0"/>
              <a:t>existing project </a:t>
            </a:r>
            <a:r>
              <a:rPr lang="en-US" sz="2000" dirty="0" smtClean="0"/>
              <a:t>metadata standard to ISO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54980-9E30-45BD-B139-6F9DCD8E438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7736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Support both project and data metadata in ISO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54864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386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Support </a:t>
            </a:r>
            <a:r>
              <a:rPr lang="en-US" sz="3200" dirty="0"/>
              <a:t>creation of </a:t>
            </a:r>
            <a:r>
              <a:rPr lang="en-US" sz="3200" i="1" dirty="0"/>
              <a:t>original</a:t>
            </a:r>
            <a:r>
              <a:rPr lang="en-US" sz="3200" dirty="0"/>
              <a:t> metadata </a:t>
            </a:r>
            <a:r>
              <a:rPr lang="en-US" sz="3200" dirty="0" smtClean="0"/>
              <a:t>records</a:t>
            </a:r>
          </a:p>
          <a:p>
            <a:r>
              <a:rPr lang="en-US" sz="3200" dirty="0" smtClean="0"/>
              <a:t>Portable, open source code library for developers</a:t>
            </a:r>
          </a:p>
          <a:p>
            <a:r>
              <a:rPr lang="en-US" sz="3200" dirty="0" smtClean="0"/>
              <a:t>Create a user-friendly metadata preparation tools</a:t>
            </a:r>
          </a:p>
          <a:p>
            <a:r>
              <a:rPr lang="en-US" sz="3200" dirty="0"/>
              <a:t>Accommodate </a:t>
            </a:r>
            <a:r>
              <a:rPr lang="en-US" sz="3200" dirty="0" smtClean="0"/>
              <a:t>diverse needs and </a:t>
            </a:r>
            <a:r>
              <a:rPr lang="en-US" sz="3200" dirty="0"/>
              <a:t>technical abilities</a:t>
            </a:r>
          </a:p>
          <a:p>
            <a:r>
              <a:rPr lang="en-US" sz="3200" dirty="0" smtClean="0"/>
              <a:t>Extensible (create metadata in multiple standards)</a:t>
            </a:r>
          </a:p>
          <a:p>
            <a:pPr lvl="1"/>
            <a:endParaRPr lang="en-US" sz="800" dirty="0"/>
          </a:p>
          <a:p>
            <a:pPr lvl="1"/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E087F-2A59-47AB-AF76-87F2C3E3847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2835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 of Scope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sz="2800" dirty="0"/>
              <a:t>Metadata clearinghouse </a:t>
            </a:r>
            <a:endParaRPr lang="en-US" sz="2800" dirty="0" smtClean="0"/>
          </a:p>
          <a:p>
            <a:r>
              <a:rPr lang="en-US" sz="2800" dirty="0" smtClean="0"/>
              <a:t>Translation </a:t>
            </a:r>
            <a:r>
              <a:rPr lang="en-US" sz="2800" dirty="0"/>
              <a:t>between XML metadata </a:t>
            </a:r>
            <a:r>
              <a:rPr lang="en-US" sz="2800" dirty="0" smtClean="0"/>
              <a:t>standards (e.g</a:t>
            </a:r>
            <a:r>
              <a:rPr lang="en-US" sz="2800" dirty="0"/>
              <a:t>. FGDC-&gt;ISO)</a:t>
            </a:r>
          </a:p>
          <a:p>
            <a:r>
              <a:rPr lang="en-US" sz="2800" dirty="0"/>
              <a:t>Provide metadata snippets to other metadata tools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5/11/2015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56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8966</TotalTime>
  <Words>669</Words>
  <Application>Microsoft Office PowerPoint</Application>
  <PresentationFormat>On-screen Show (4:3)</PresentationFormat>
  <Paragraphs>165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ADIwgTheme</vt:lpstr>
      <vt:lpstr>Flow</vt:lpstr>
      <vt:lpstr>Introduction to ADIwg ISO Metadata Toolkit   2015 CDI Conference Training Session</vt:lpstr>
      <vt:lpstr>Workshop Outline</vt:lpstr>
      <vt:lpstr>Overview</vt:lpstr>
      <vt:lpstr>About ADIwg</vt:lpstr>
      <vt:lpstr>Who is ADIwg?</vt:lpstr>
      <vt:lpstr>ADIwg ISO Metadata Requirements</vt:lpstr>
      <vt:lpstr>Project Objectives</vt:lpstr>
      <vt:lpstr>Project Scope</vt:lpstr>
      <vt:lpstr>Out of Scope </vt:lpstr>
      <vt:lpstr>Choosing a Standard</vt:lpstr>
      <vt:lpstr>Choosing a Standard</vt:lpstr>
      <vt:lpstr>“data about data”</vt:lpstr>
      <vt:lpstr>“human vs machine”</vt:lpstr>
      <vt:lpstr>Supported ISO Fields</vt:lpstr>
      <vt:lpstr>ISO Metadata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467</cp:revision>
  <cp:lastPrinted>2015-03-13T00:26:59Z</cp:lastPrinted>
  <dcterms:created xsi:type="dcterms:W3CDTF">2012-08-27T16:53:10Z</dcterms:created>
  <dcterms:modified xsi:type="dcterms:W3CDTF">2015-05-11T16:17:26Z</dcterms:modified>
</cp:coreProperties>
</file>