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2"/>
  </p:notesMasterIdLst>
  <p:sldIdLst>
    <p:sldId id="335" r:id="rId3"/>
    <p:sldId id="341" r:id="rId4"/>
    <p:sldId id="342" r:id="rId5"/>
    <p:sldId id="344" r:id="rId6"/>
    <p:sldId id="345" r:id="rId7"/>
    <p:sldId id="348" r:id="rId8"/>
    <p:sldId id="349" r:id="rId9"/>
    <p:sldId id="346" r:id="rId10"/>
    <p:sldId id="312" r:id="rId11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mdTranslator is hosted as a public web service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</a:t>
            </a:r>
            <a:r>
              <a:rPr lang="en-US" sz="1600" dirty="0" err="1" smtClean="0"/>
              <a:t>Heroku</a:t>
            </a:r>
            <a:r>
              <a:rPr lang="en-US" sz="1600" baseline="0" dirty="0" smtClean="0"/>
              <a:t> is a cloud platform as a service (</a:t>
            </a:r>
            <a:r>
              <a:rPr lang="en-US" sz="1600" baseline="0" dirty="0" err="1" smtClean="0"/>
              <a:t>PaaS</a:t>
            </a:r>
            <a:r>
              <a:rPr lang="en-US" sz="1600" baseline="0" dirty="0" smtClean="0"/>
              <a:t>) supporting several languages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Ruby, Node.js, Python, PHP, Perl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We did not develop on this platform, but are using it to host the mdTranslator API until a permanent home is found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back to were</a:t>
            </a:r>
            <a:r>
              <a:rPr lang="en-US" baseline="0" dirty="0" smtClean="0"/>
              <a:t> we left off in the Into to ISO Toolkit segment </a:t>
            </a:r>
          </a:p>
          <a:p>
            <a:r>
              <a:rPr lang="en-US" baseline="0" dirty="0" smtClean="0"/>
              <a:t>-- hosted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at </a:t>
            </a:r>
            <a:r>
              <a:rPr lang="en-US" u="sng" baseline="0" dirty="0" smtClean="0"/>
              <a:t>http://mdtranslator.adiwg.org/ </a:t>
            </a:r>
          </a:p>
          <a:p>
            <a:r>
              <a:rPr lang="en-US" u="none" baseline="0" dirty="0" smtClean="0"/>
              <a:t>-- the web service has an embedded mdTranslator gem</a:t>
            </a:r>
          </a:p>
          <a:p>
            <a:r>
              <a:rPr lang="en-US" u="none" baseline="0" dirty="0" smtClean="0"/>
              <a:t>-- the web service provides a RESTful API to interact with the mdTranslator </a:t>
            </a:r>
          </a:p>
          <a:p>
            <a:r>
              <a:rPr lang="en-US" u="none" baseline="0" dirty="0" smtClean="0"/>
              <a:t>---- </a:t>
            </a:r>
            <a:r>
              <a:rPr lang="en-US" sz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REST (Representational State Transfer)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</a:t>
            </a: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Architectural style for scalable web services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All functionality is available via unique URLs </a:t>
            </a:r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another ISO</a:t>
            </a:r>
            <a:r>
              <a:rPr lang="en-US" baseline="0" dirty="0" smtClean="0"/>
              <a:t> Toolkit component is also hosted in the API – mdCodes </a:t>
            </a:r>
          </a:p>
          <a:p>
            <a:r>
              <a:rPr lang="en-US" baseline="0" dirty="0" smtClean="0"/>
              <a:t>-- mdCodes is designed to supply ISO codelists via REST endpoints to metadata editor application </a:t>
            </a:r>
          </a:p>
          <a:p>
            <a:r>
              <a:rPr lang="en-US" baseline="0" dirty="0" smtClean="0"/>
              <a:t>-- covered later in this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4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</a:t>
            </a:r>
            <a:r>
              <a:rPr lang="en-US" baseline="0" dirty="0" smtClean="0"/>
              <a:t> from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t</a:t>
            </a:r>
            <a:r>
              <a:rPr lang="en-US" dirty="0" smtClean="0"/>
              <a:t>alk from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 from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9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type of</a:t>
            </a:r>
            <a:r>
              <a:rPr lang="en-US" baseline="0" dirty="0" smtClean="0"/>
              <a:t> list =&gt; static</a:t>
            </a:r>
          </a:p>
          <a:p>
            <a:r>
              <a:rPr lang="en-US" baseline="0" dirty="0" smtClean="0"/>
              <a:t>-- name =&gt; </a:t>
            </a:r>
            <a:r>
              <a:rPr lang="en-US" baseline="0" dirty="0" err="1" smtClean="0"/>
              <a:t>iso_restriction</a:t>
            </a:r>
            <a:endParaRPr lang="en-US" baseline="0" dirty="0" smtClean="0"/>
          </a:p>
          <a:p>
            <a:r>
              <a:rPr lang="en-US" baseline="0" dirty="0" smtClean="0"/>
              <a:t>-- official source name =&gt; </a:t>
            </a:r>
            <a:r>
              <a:rPr lang="en-US" baseline="0" dirty="0" err="1" smtClean="0"/>
              <a:t>MD_RestrictionCode</a:t>
            </a:r>
            <a:endParaRPr lang="en-US" baseline="0" dirty="0" smtClean="0"/>
          </a:p>
          <a:p>
            <a:r>
              <a:rPr lang="en-US" baseline="0" dirty="0" smtClean="0"/>
              <a:t>-- extensible =&gt; T/F</a:t>
            </a:r>
          </a:p>
          <a:p>
            <a:r>
              <a:rPr lang="en-US" baseline="0" dirty="0" smtClean="0"/>
              <a:t>-- description</a:t>
            </a:r>
          </a:p>
          <a:p>
            <a:r>
              <a:rPr lang="en-US" baseline="0" dirty="0" smtClean="0"/>
              <a:t>-- list of codes </a:t>
            </a:r>
          </a:p>
          <a:p>
            <a:r>
              <a:rPr lang="en-US" baseline="0" dirty="0" smtClean="0"/>
              <a:t>---- unique code</a:t>
            </a:r>
          </a:p>
          <a:p>
            <a:r>
              <a:rPr lang="en-US" baseline="0" dirty="0" smtClean="0"/>
              <a:t>---- code name</a:t>
            </a:r>
          </a:p>
          <a:p>
            <a:r>
              <a:rPr lang="en-US" baseline="0" dirty="0" smtClean="0"/>
              <a:t>---- description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1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5/6/2015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iwg.org/mdTools/" TargetMode="External"/><Relationship Id="rId3" Type="http://schemas.openxmlformats.org/officeDocument/2006/relationships/hyperlink" Target="http://mdtranslator.adiwg.org/" TargetMode="External"/><Relationship Id="rId7" Type="http://schemas.openxmlformats.org/officeDocument/2006/relationships/hyperlink" Target="http://www.adiwg.org/mdTranslat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dtranslator.adiwg.org/api/writers" TargetMode="External"/><Relationship Id="rId5" Type="http://schemas.openxmlformats.org/officeDocument/2006/relationships/hyperlink" Target="http://mdtranslator.adiwg.org/api/readers" TargetMode="External"/><Relationship Id="rId10" Type="http://schemas.openxmlformats.org/officeDocument/2006/relationships/hyperlink" Target="https://rubygems.org/search?utf8=&#10003;&amp;query=adiwg" TargetMode="External"/><Relationship Id="rId4" Type="http://schemas.openxmlformats.org/officeDocument/2006/relationships/hyperlink" Target="http://mdtranslator.adiwg.org/api/v1" TargetMode="External"/><Relationship Id="rId9" Type="http://schemas.openxmlformats.org/officeDocument/2006/relationships/hyperlink" Target="https://github.com/adiw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dtranslator.adiwg.org/api/v1/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translator.adiwg.org/api/v1/demo" TargetMode="External"/><Relationship Id="rId4" Type="http://schemas.openxmlformats.org/officeDocument/2006/relationships/hyperlink" Target="http://mdtranslator.adiwg.org/api/v1/op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dtranslator.adiwg.org/api/codelists/iso_mediumName?definitions=true" TargetMode="External"/><Relationship Id="rId3" Type="http://schemas.openxmlformats.org/officeDocument/2006/relationships/hyperlink" Target="http://mdtranslator.adiwg.org/api/codelists?format=json" TargetMode="External"/><Relationship Id="rId7" Type="http://schemas.openxmlformats.org/officeDocument/2006/relationships/hyperlink" Target="http://mdtranslator.adiwg.org/api/codelists/iso_restriction" TargetMode="External"/><Relationship Id="rId2" Type="http://schemas.openxmlformats.org/officeDocument/2006/relationships/hyperlink" Target="http://mdtranslator.adiwg.org/api/codeli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dtranslator.adiwg.org/api/codelists?callback=myCall" TargetMode="External"/><Relationship Id="rId5" Type="http://schemas.openxmlformats.org/officeDocument/2006/relationships/hyperlink" Target="http://mdtranslator.adiwg.org/api/codelists?definitions=true" TargetMode="External"/><Relationship Id="rId4" Type="http://schemas.openxmlformats.org/officeDocument/2006/relationships/hyperlink" Target="http://mdtranslator.adiwg.org/api/codelists?format=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Using </a:t>
            </a:r>
            <a:r>
              <a:rPr lang="en-US" sz="6000" spc="-150" dirty="0" smtClean="0"/>
              <a:t>mdTranslator API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3" name="TextBox 2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4572000" y="685800"/>
            <a:ext cx="4267200" cy="5181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9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0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10130" y="1066800"/>
            <a:ext cx="3200400" cy="4131893"/>
            <a:chOff x="5029200" y="1202107"/>
            <a:chExt cx="3200400" cy="4131893"/>
          </a:xfrm>
        </p:grpSpPr>
        <p:sp>
          <p:nvSpPr>
            <p:cNvPr id="114" name="Rounded Rectangle 113"/>
            <p:cNvSpPr/>
            <p:nvPr/>
          </p:nvSpPr>
          <p:spPr>
            <a:xfrm>
              <a:off x="5029200" y="1202107"/>
              <a:ext cx="3200400" cy="413189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41" name="Folded Corner 140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42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Right Arrow 142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GET/POST</a:t>
            </a:r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289957" y="294904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843530" y="1245584"/>
            <a:ext cx="2514600" cy="760441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995930" y="1357619"/>
            <a:ext cx="2209800" cy="274847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mdCodes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23364" y="1642535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Ruby Gem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Box 76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‘Welcome’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Welcome page - </a:t>
            </a:r>
            <a:r>
              <a:rPr lang="en-US" sz="1800" dirty="0" smtClean="0">
                <a:hlinkClick r:id="rId3"/>
              </a:rPr>
              <a:t>http://mdtranslator.adiwg.org/ </a:t>
            </a:r>
            <a:endParaRPr lang="en-US" sz="1800" dirty="0"/>
          </a:p>
          <a:p>
            <a:r>
              <a:rPr lang="en-US" sz="1800" dirty="0"/>
              <a:t>Overview</a:t>
            </a:r>
          </a:p>
          <a:p>
            <a:r>
              <a:rPr lang="en-US" sz="1800" dirty="0"/>
              <a:t>Background</a:t>
            </a:r>
          </a:p>
          <a:p>
            <a:pPr lvl="1"/>
            <a:r>
              <a:rPr lang="en-US" sz="1800" dirty="0"/>
              <a:t>Including description of the six ISO Metadata Developer’s Toolkit components</a:t>
            </a:r>
          </a:p>
          <a:p>
            <a:r>
              <a:rPr lang="en-US" sz="1800" dirty="0"/>
              <a:t>Links</a:t>
            </a:r>
          </a:p>
          <a:p>
            <a:pPr lvl="1"/>
            <a:r>
              <a:rPr lang="en-US" sz="1800" dirty="0"/>
              <a:t>mdTranslator resources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API 	</a:t>
            </a:r>
            <a:r>
              <a:rPr lang="en-US" sz="1800" dirty="0">
                <a:hlinkClick r:id="rId4"/>
              </a:rPr>
              <a:t>.../</a:t>
            </a:r>
            <a:r>
              <a:rPr lang="en-US" sz="1800" dirty="0" err="1">
                <a:hlinkClick r:id="rId4"/>
              </a:rPr>
              <a:t>api</a:t>
            </a:r>
            <a:r>
              <a:rPr lang="en-US" sz="1800" dirty="0">
                <a:hlinkClick r:id="rId4"/>
              </a:rPr>
              <a:t>/v1</a:t>
            </a:r>
            <a:r>
              <a:rPr lang="en-US" sz="1800" dirty="0"/>
              <a:t> 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Readers	</a:t>
            </a:r>
            <a:r>
              <a:rPr lang="en-US" sz="1800" dirty="0">
                <a:hlinkClick r:id="rId5"/>
              </a:rPr>
              <a:t>.../</a:t>
            </a:r>
            <a:r>
              <a:rPr lang="en-US" sz="1800" dirty="0" err="1">
                <a:hlinkClick r:id="rId5"/>
              </a:rPr>
              <a:t>api</a:t>
            </a:r>
            <a:r>
              <a:rPr lang="en-US" sz="1800" dirty="0">
                <a:hlinkClick r:id="rId5"/>
              </a:rPr>
              <a:t>/readers</a:t>
            </a:r>
            <a:r>
              <a:rPr lang="en-US" sz="1800" dirty="0"/>
              <a:t> 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Writers	</a:t>
            </a:r>
            <a:r>
              <a:rPr lang="en-US" sz="1800" dirty="0">
                <a:hlinkClick r:id="rId6"/>
              </a:rPr>
              <a:t>.../</a:t>
            </a:r>
            <a:r>
              <a:rPr lang="en-US" sz="1800" dirty="0" err="1">
                <a:hlinkClick r:id="rId6"/>
              </a:rPr>
              <a:t>api</a:t>
            </a:r>
            <a:r>
              <a:rPr lang="en-US" sz="1800" dirty="0">
                <a:hlinkClick r:id="rId6"/>
              </a:rPr>
              <a:t>/writers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Related external resources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mdTranslator Home page 	</a:t>
            </a:r>
            <a:r>
              <a:rPr lang="en-US" sz="1800" dirty="0">
                <a:hlinkClick r:id="rId7"/>
              </a:rPr>
              <a:t>http://www.adiwg.org/mdTranslator/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mdTools 	</a:t>
            </a:r>
            <a:r>
              <a:rPr lang="en-US" sz="1800" dirty="0">
                <a:hlinkClick r:id="rId8"/>
              </a:rPr>
              <a:t>http://www.adiwg.org/mdTools/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GitHub repository 	</a:t>
            </a:r>
            <a:r>
              <a:rPr lang="en-US" sz="1800" dirty="0">
                <a:hlinkClick r:id="rId9"/>
              </a:rPr>
              <a:t>https://github.com/adiwg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RubyGems libraries	</a:t>
            </a:r>
            <a:r>
              <a:rPr lang="en-US" sz="1800" dirty="0">
                <a:hlinkClick r:id="rId10"/>
              </a:rPr>
              <a:t>https://rubygems.org/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Autofit/>
          </a:bodyPr>
          <a:lstStyle/>
          <a:p>
            <a:r>
              <a:rPr lang="en-US" sz="2000" dirty="0"/>
              <a:t>API V1 documentation </a:t>
            </a:r>
            <a:r>
              <a:rPr lang="en-US" sz="2000" dirty="0" smtClean="0">
                <a:hlinkClick r:id="rId3"/>
              </a:rPr>
              <a:t>.../</a:t>
            </a:r>
            <a:r>
              <a:rPr lang="en-US" sz="2000" dirty="0" err="1" smtClean="0">
                <a:hlinkClick r:id="rId3"/>
              </a:rPr>
              <a:t>api</a:t>
            </a:r>
            <a:r>
              <a:rPr lang="en-US" sz="2000" dirty="0" smtClean="0">
                <a:hlinkClick r:id="rId3"/>
              </a:rPr>
              <a:t>/v1/</a:t>
            </a:r>
            <a:r>
              <a:rPr lang="en-US" sz="2000" dirty="0" err="1" smtClean="0">
                <a:hlinkClick r:id="rId3"/>
              </a:rPr>
              <a:t>api</a:t>
            </a:r>
            <a:r>
              <a:rPr lang="en-US" sz="2000" dirty="0" smtClean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hlinkClick r:id="rId3"/>
              </a:rPr>
              <a:t>.../</a:t>
            </a:r>
            <a:r>
              <a:rPr lang="en-US" sz="2000" dirty="0" err="1" smtClean="0">
                <a:hlinkClick r:id="rId3"/>
              </a:rPr>
              <a:t>api</a:t>
            </a:r>
            <a:r>
              <a:rPr lang="en-US" sz="2000" dirty="0" smtClean="0">
                <a:hlinkClick r:id="rId3"/>
              </a:rPr>
              <a:t>/v1</a:t>
            </a:r>
            <a:endParaRPr lang="en-US" sz="2000" dirty="0" smtClean="0"/>
          </a:p>
          <a:p>
            <a:pPr lvl="1"/>
            <a:r>
              <a:rPr lang="en-US" sz="1400" dirty="0" smtClean="0"/>
              <a:t>API is v</a:t>
            </a:r>
            <a:r>
              <a:rPr lang="en-US" sz="1400" dirty="0" smtClean="0"/>
              <a:t>ersioned to support legacy versions of API</a:t>
            </a:r>
          </a:p>
          <a:p>
            <a:pPr lvl="1"/>
            <a:r>
              <a:rPr lang="en-US" sz="1400" dirty="0" smtClean="0"/>
              <a:t>API </a:t>
            </a:r>
            <a:r>
              <a:rPr lang="en-US" sz="1400" dirty="0"/>
              <a:t>only supports </a:t>
            </a:r>
            <a:r>
              <a:rPr lang="en-US" sz="1400" dirty="0" smtClean="0"/>
              <a:t>GET </a:t>
            </a:r>
            <a:r>
              <a:rPr lang="en-US" sz="1400" dirty="0"/>
              <a:t>and </a:t>
            </a:r>
            <a:r>
              <a:rPr lang="en-US" sz="1400" dirty="0" smtClean="0"/>
              <a:t>POST verbs</a:t>
            </a:r>
          </a:p>
          <a:p>
            <a:pPr lvl="1"/>
            <a:r>
              <a:rPr lang="en-US" sz="1400" dirty="0"/>
              <a:t>PUTs (updates) and DELETEs not accepted </a:t>
            </a:r>
            <a:endParaRPr lang="en-US" sz="1400" dirty="0"/>
          </a:p>
          <a:p>
            <a:pPr lvl="1"/>
            <a:r>
              <a:rPr lang="en-US" sz="1600" b="1" dirty="0"/>
              <a:t>Documentation and Lists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Informational web pages</a:t>
            </a:r>
          </a:p>
          <a:p>
            <a:pPr lvl="3"/>
            <a:r>
              <a:rPr lang="en-US" sz="1400" dirty="0" smtClean="0"/>
              <a:t>API version 1 options 	</a:t>
            </a:r>
            <a:r>
              <a:rPr lang="en-US" sz="1400" dirty="0" smtClean="0">
                <a:hlinkClick r:id="rId4"/>
              </a:rPr>
              <a:t>.../</a:t>
            </a:r>
            <a:r>
              <a:rPr lang="en-US" sz="1400" dirty="0" err="1" smtClean="0">
                <a:hlinkClick r:id="rId4"/>
              </a:rPr>
              <a:t>api</a:t>
            </a:r>
            <a:r>
              <a:rPr lang="en-US" sz="1400" dirty="0" smtClean="0">
                <a:hlinkClick r:id="rId4"/>
              </a:rPr>
              <a:t>/v1/options</a:t>
            </a:r>
            <a:endParaRPr lang="en-US" sz="1400" dirty="0" smtClean="0"/>
          </a:p>
          <a:p>
            <a:pPr lvl="3"/>
            <a:r>
              <a:rPr lang="en-US" sz="1400" dirty="0" smtClean="0"/>
              <a:t>Interacting </a:t>
            </a:r>
            <a:r>
              <a:rPr lang="en-US" sz="1400" dirty="0"/>
              <a:t>with </a:t>
            </a:r>
            <a:r>
              <a:rPr lang="en-US" sz="1400" dirty="0" err="1"/>
              <a:t>codeLists</a:t>
            </a:r>
            <a:endParaRPr lang="en-US" sz="1400" dirty="0"/>
          </a:p>
          <a:p>
            <a:pPr lvl="1"/>
            <a:r>
              <a:rPr lang="en-US" sz="1600" b="1" dirty="0" smtClean="0"/>
              <a:t>Translator </a:t>
            </a:r>
            <a:r>
              <a:rPr lang="en-US" sz="1600" b="1" dirty="0"/>
              <a:t>method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Limited application due to URI size limits (2K)</a:t>
            </a:r>
          </a:p>
          <a:p>
            <a:pPr lvl="2"/>
            <a:r>
              <a:rPr lang="en-US" sz="1400" dirty="0"/>
              <a:t>POST </a:t>
            </a:r>
          </a:p>
          <a:p>
            <a:pPr lvl="3"/>
            <a:r>
              <a:rPr lang="en-US" sz="1400" dirty="0"/>
              <a:t>mdTranslator </a:t>
            </a:r>
            <a:r>
              <a:rPr lang="en-US" sz="1400" dirty="0" smtClean="0"/>
              <a:t>parameters	</a:t>
            </a:r>
            <a:r>
              <a:rPr lang="en-US" sz="1400" dirty="0" smtClean="0">
                <a:hlinkClick r:id="rId5"/>
              </a:rPr>
              <a:t>.../</a:t>
            </a:r>
            <a:r>
              <a:rPr lang="en-US" sz="1400" dirty="0" err="1" smtClean="0">
                <a:hlinkClick r:id="rId5"/>
              </a:rPr>
              <a:t>api</a:t>
            </a:r>
            <a:r>
              <a:rPr lang="en-US" sz="1400" dirty="0" smtClean="0">
                <a:hlinkClick r:id="rId5"/>
              </a:rPr>
              <a:t>/v1/demo</a:t>
            </a:r>
            <a:endParaRPr lang="en-US" sz="1400" dirty="0"/>
          </a:p>
          <a:p>
            <a:pPr lvl="3"/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Separate </a:t>
            </a:r>
            <a:r>
              <a:rPr lang="en-US" sz="1600" dirty="0"/>
              <a:t>Ruby module and gem from mdTranslator</a:t>
            </a:r>
          </a:p>
          <a:p>
            <a:r>
              <a:rPr lang="en-US" sz="1600" dirty="0"/>
              <a:t>Used </a:t>
            </a:r>
            <a:r>
              <a:rPr lang="en-US" sz="1600" dirty="0"/>
              <a:t>by metadata content editors (mdEditor) to load </a:t>
            </a:r>
            <a:r>
              <a:rPr lang="en-US" sz="1600" dirty="0"/>
              <a:t>codelist values and definitions</a:t>
            </a:r>
          </a:p>
          <a:p>
            <a:r>
              <a:rPr lang="en-US" sz="1600" dirty="0"/>
              <a:t>All ISO codelists needed by mdTranslator</a:t>
            </a:r>
          </a:p>
          <a:p>
            <a:r>
              <a:rPr lang="en-US" sz="1600" dirty="0"/>
              <a:t>Current with 19115-2, 19115-1, including </a:t>
            </a:r>
            <a:r>
              <a:rPr lang="en-US" sz="1600" dirty="0" smtClean="0"/>
              <a:t>some ADIwg </a:t>
            </a:r>
            <a:r>
              <a:rPr lang="en-US" sz="1600" dirty="0"/>
              <a:t>extensions</a:t>
            </a:r>
            <a:endParaRPr lang="en-US" sz="1600" dirty="0"/>
          </a:p>
          <a:p>
            <a:r>
              <a:rPr lang="en-US" sz="1600" dirty="0"/>
              <a:t>Each codelist is a </a:t>
            </a:r>
            <a:r>
              <a:rPr lang="en-US" sz="1600" dirty="0"/>
              <a:t>maintained in a separate </a:t>
            </a:r>
            <a:r>
              <a:rPr lang="en-US" sz="1600" dirty="0"/>
              <a:t>YAML file</a:t>
            </a:r>
          </a:p>
          <a:p>
            <a:pPr lvl="1"/>
            <a:r>
              <a:rPr lang="en-US" sz="1600" dirty="0"/>
              <a:t>“Yet Another Markup Language” or “YAML </a:t>
            </a:r>
            <a:r>
              <a:rPr lang="en-US" sz="1600" dirty="0" err="1"/>
              <a:t>Ain’t</a:t>
            </a:r>
            <a:r>
              <a:rPr lang="en-US" sz="1600" dirty="0"/>
              <a:t> Markup Language”</a:t>
            </a:r>
          </a:p>
          <a:p>
            <a:pPr lvl="1"/>
            <a:r>
              <a:rPr lang="en-US" sz="1600" dirty="0"/>
              <a:t>Suited for text editing structured data</a:t>
            </a:r>
          </a:p>
          <a:p>
            <a:pPr lvl="1"/>
            <a:r>
              <a:rPr lang="en-US" sz="1600" dirty="0"/>
              <a:t>Supported in Ruby, Python, Perl</a:t>
            </a:r>
            <a:r>
              <a:rPr lang="en-US" sz="1600" dirty="0"/>
              <a:t>, </a:t>
            </a:r>
            <a:r>
              <a:rPr lang="en-US" sz="1600" dirty="0" err="1"/>
              <a:t>grep</a:t>
            </a:r>
            <a:endParaRPr lang="en-US" sz="1600" dirty="0"/>
          </a:p>
          <a:p>
            <a:r>
              <a:rPr lang="en-US" sz="1600" dirty="0"/>
              <a:t>Only supporting static codelists </a:t>
            </a:r>
            <a:r>
              <a:rPr lang="en-US" sz="1600" dirty="0"/>
              <a:t>are supported at </a:t>
            </a:r>
            <a:r>
              <a:rPr lang="en-US" sz="1600" dirty="0"/>
              <a:t>this </a:t>
            </a:r>
            <a:r>
              <a:rPr lang="en-US" sz="1600" dirty="0"/>
              <a:t>time</a:t>
            </a:r>
            <a:endParaRPr lang="en-US" sz="1600" dirty="0"/>
          </a:p>
          <a:p>
            <a:r>
              <a:rPr lang="en-US" sz="1600" dirty="0"/>
              <a:t>May be </a:t>
            </a:r>
            <a:r>
              <a:rPr lang="en-US" sz="1600" dirty="0" err="1"/>
              <a:t>extenced</a:t>
            </a:r>
            <a:r>
              <a:rPr lang="en-US" sz="1600" dirty="0"/>
              <a:t> to </a:t>
            </a:r>
            <a:r>
              <a:rPr lang="en-US" sz="1600" dirty="0"/>
              <a:t>provide consistent API for externally maintained hierarchical code lists such </a:t>
            </a:r>
            <a:r>
              <a:rPr lang="en-US" sz="1600" dirty="0"/>
              <a:t>as: </a:t>
            </a:r>
            <a:endParaRPr lang="en-US" sz="1600" dirty="0"/>
          </a:p>
          <a:p>
            <a:pPr lvl="1"/>
            <a:r>
              <a:rPr lang="en-US" sz="1600" dirty="0"/>
              <a:t>GCMD Global Change Master Directory of Earth Science Keywords (NASA</a:t>
            </a:r>
            <a:r>
              <a:rPr lang="en-US" sz="1600" dirty="0"/>
              <a:t>), ITIS, Several </a:t>
            </a:r>
            <a:r>
              <a:rPr lang="en-US" sz="1600" dirty="0"/>
              <a:t>candidates from </a:t>
            </a:r>
            <a:r>
              <a:rPr lang="en-US" sz="1600" dirty="0"/>
              <a:t>NOAA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1"/>
          <a:stretch/>
        </p:blipFill>
        <p:spPr>
          <a:xfrm>
            <a:off x="457200" y="2057400"/>
            <a:ext cx="8251429" cy="302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YAML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4"/>
          <a:stretch/>
        </p:blipFill>
        <p:spPr>
          <a:xfrm>
            <a:off x="457200" y="5118322"/>
            <a:ext cx="8251429" cy="113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</a:rPr>
              <a:t>Static codelist example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030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.../</a:t>
            </a:r>
            <a:r>
              <a:rPr lang="en-US" sz="1600" dirty="0" err="1" smtClean="0"/>
              <a:t>api</a:t>
            </a:r>
            <a:r>
              <a:rPr lang="en-US" sz="1600" dirty="0" smtClean="0"/>
              <a:t>/codelists  </a:t>
            </a:r>
            <a:r>
              <a:rPr lang="en-US" sz="1600" dirty="0"/>
              <a:t>– use chrome w/ JSON </a:t>
            </a:r>
            <a:r>
              <a:rPr lang="en-US" sz="1600" dirty="0" smtClean="0"/>
              <a:t>formatter plugin</a:t>
            </a:r>
            <a:endParaRPr lang="en-US" sz="1600" dirty="0"/>
          </a:p>
          <a:p>
            <a:pPr lvl="1"/>
            <a:r>
              <a:rPr lang="en-US" sz="1600" dirty="0" smtClean="0"/>
              <a:t>All codelists </a:t>
            </a:r>
            <a:r>
              <a:rPr lang="en-US" sz="1600" dirty="0"/>
              <a:t>and 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.../</a:t>
            </a:r>
            <a:r>
              <a:rPr lang="en-US" sz="1600" dirty="0" err="1" smtClean="0">
                <a:hlinkClick r:id="rId2"/>
              </a:rPr>
              <a:t>api</a:t>
            </a:r>
            <a:r>
              <a:rPr lang="en-US" sz="1600" dirty="0" smtClean="0">
                <a:hlinkClick r:id="rId2"/>
              </a:rPr>
              <a:t>/codelists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codelists and </a:t>
            </a:r>
            <a:r>
              <a:rPr lang="en-US" sz="1600" dirty="0"/>
              <a:t>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.../</a:t>
            </a:r>
            <a:r>
              <a:rPr lang="en-US" sz="1600" dirty="0" err="1" smtClean="0">
                <a:hlinkClick r:id="rId3"/>
              </a:rPr>
              <a:t>api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codelists?format</a:t>
            </a:r>
            <a:r>
              <a:rPr lang="en-US" sz="1600" dirty="0" smtClean="0">
                <a:hlinkClick r:id="rId3"/>
              </a:rPr>
              <a:t>=</a:t>
            </a:r>
            <a:r>
              <a:rPr lang="en-US" sz="1600" dirty="0" err="1" smtClean="0">
                <a:hlinkClick r:id="rId3"/>
              </a:rPr>
              <a:t>json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ISO </a:t>
            </a:r>
            <a:r>
              <a:rPr lang="en-US" sz="1600" dirty="0" err="1" smtClean="0"/>
              <a:t>CT_CodelistCatalogue</a:t>
            </a:r>
            <a:r>
              <a:rPr lang="en-US" sz="1600" dirty="0" smtClean="0"/>
              <a:t> 	</a:t>
            </a:r>
            <a:r>
              <a:rPr lang="en-US" sz="1600" dirty="0" smtClean="0">
                <a:hlinkClick r:id="rId4"/>
              </a:rPr>
              <a:t>.../</a:t>
            </a:r>
            <a:r>
              <a:rPr lang="en-US" sz="1600" dirty="0" err="1" smtClean="0">
                <a:hlinkClick r:id="rId4"/>
              </a:rPr>
              <a:t>api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err="1" smtClean="0">
                <a:hlinkClick r:id="rId4"/>
              </a:rPr>
              <a:t>codelists?format</a:t>
            </a:r>
            <a:r>
              <a:rPr lang="en-US" sz="1600" dirty="0" smtClean="0">
                <a:hlinkClick r:id="rId4"/>
              </a:rPr>
              <a:t>=xml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codes with definitions 	</a:t>
            </a:r>
            <a:r>
              <a:rPr lang="en-US" sz="1600" dirty="0" smtClean="0">
                <a:hlinkClick r:id="rId5"/>
              </a:rPr>
              <a:t>.../</a:t>
            </a:r>
            <a:r>
              <a:rPr lang="en-US" sz="1600" dirty="0" err="1" smtClean="0">
                <a:hlinkClick r:id="rId5"/>
              </a:rPr>
              <a:t>api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err="1" smtClean="0">
                <a:hlinkClick r:id="rId5"/>
              </a:rPr>
              <a:t>codelists?definitions</a:t>
            </a:r>
            <a:r>
              <a:rPr lang="en-US" sz="1600" dirty="0" smtClean="0">
                <a:hlinkClick r:id="rId5"/>
              </a:rPr>
              <a:t>=true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Add a </a:t>
            </a:r>
            <a:r>
              <a:rPr lang="en-US" sz="1600" dirty="0" err="1" smtClean="0"/>
              <a:t>JSONp</a:t>
            </a:r>
            <a:r>
              <a:rPr lang="en-US" sz="1600" dirty="0" smtClean="0"/>
              <a:t> wrapper 	</a:t>
            </a:r>
            <a:r>
              <a:rPr lang="en-US" sz="1600" dirty="0" smtClean="0">
                <a:hlinkClick r:id="rId6"/>
              </a:rPr>
              <a:t>.../</a:t>
            </a:r>
            <a:r>
              <a:rPr lang="en-US" sz="1600" dirty="0" err="1" smtClean="0">
                <a:hlinkClick r:id="rId6"/>
              </a:rPr>
              <a:t>api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codelists?callback</a:t>
            </a:r>
            <a:r>
              <a:rPr lang="en-US" sz="1600" dirty="0" smtClean="0">
                <a:hlinkClick r:id="rId6"/>
              </a:rPr>
              <a:t>=</a:t>
            </a:r>
            <a:r>
              <a:rPr lang="en-US" sz="1600" dirty="0" err="1" smtClean="0">
                <a:hlinkClick r:id="rId6"/>
              </a:rPr>
              <a:t>myCall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Single codelist 		</a:t>
            </a:r>
            <a:r>
              <a:rPr lang="en-US" sz="1600" dirty="0" smtClean="0">
                <a:hlinkClick r:id="rId7"/>
              </a:rPr>
              <a:t>.../</a:t>
            </a:r>
            <a:r>
              <a:rPr lang="en-US" sz="1600" dirty="0" err="1" smtClean="0">
                <a:hlinkClick r:id="rId7"/>
              </a:rPr>
              <a:t>api</a:t>
            </a:r>
            <a:r>
              <a:rPr lang="en-US" sz="1600" dirty="0" smtClean="0">
                <a:hlinkClick r:id="rId7"/>
              </a:rPr>
              <a:t>/codelists/</a:t>
            </a:r>
            <a:r>
              <a:rPr lang="en-US" sz="1600" dirty="0" err="1" smtClean="0">
                <a:hlinkClick r:id="rId7"/>
              </a:rPr>
              <a:t>iso_restriction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Single codelist </a:t>
            </a:r>
            <a:r>
              <a:rPr lang="en-US" sz="1600" dirty="0"/>
              <a:t>with definitions 	 </a:t>
            </a:r>
            <a:r>
              <a:rPr lang="en-US" sz="1600" dirty="0" smtClean="0"/>
              <a:t>					</a:t>
            </a:r>
            <a:r>
              <a:rPr lang="en-US" sz="1600" dirty="0" smtClean="0">
                <a:hlinkClick r:id="rId8"/>
              </a:rPr>
              <a:t>.../</a:t>
            </a:r>
            <a:r>
              <a:rPr lang="en-US" sz="1600" dirty="0" err="1" smtClean="0">
                <a:hlinkClick r:id="rId8"/>
              </a:rPr>
              <a:t>api</a:t>
            </a:r>
            <a:r>
              <a:rPr lang="en-US" sz="1600" dirty="0" smtClean="0">
                <a:hlinkClick r:id="rId8"/>
              </a:rPr>
              <a:t>/codelists/</a:t>
            </a:r>
            <a:r>
              <a:rPr lang="en-US" sz="1600" dirty="0" err="1" smtClean="0">
                <a:hlinkClick r:id="rId8"/>
              </a:rPr>
              <a:t>iso_mediumName?definitions</a:t>
            </a:r>
            <a:r>
              <a:rPr lang="en-US" sz="1600" dirty="0" smtClean="0">
                <a:hlinkClick r:id="rId8"/>
              </a:rPr>
              <a:t>=true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7719</TotalTime>
  <Words>511</Words>
  <Application>Microsoft Office PowerPoint</Application>
  <PresentationFormat>On-screen Show (4:3)</PresentationFormat>
  <Paragraphs>137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ADIwgTheme</vt:lpstr>
      <vt:lpstr>Flow</vt:lpstr>
      <vt:lpstr>ISO Developer’s Toolkit - Using mdTranslator API  2015 CDI Workshop</vt:lpstr>
      <vt:lpstr>mdTranslator as web service</vt:lpstr>
      <vt:lpstr>mdTranslator as web service</vt:lpstr>
      <vt:lpstr>mdTranslator ‘Welcome’</vt:lpstr>
      <vt:lpstr>mdTranslator API</vt:lpstr>
      <vt:lpstr>mdCodes</vt:lpstr>
      <vt:lpstr>mdCodes YAML file</vt:lpstr>
      <vt:lpstr>mdCodes API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449</cp:revision>
  <cp:lastPrinted>2015-04-06T19:15:32Z</cp:lastPrinted>
  <dcterms:created xsi:type="dcterms:W3CDTF">2012-08-27T16:53:10Z</dcterms:created>
  <dcterms:modified xsi:type="dcterms:W3CDTF">2015-05-06T22:43:43Z</dcterms:modified>
</cp:coreProperties>
</file>