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9"/>
  </p:notesMasterIdLst>
  <p:sldIdLst>
    <p:sldId id="335" r:id="rId3"/>
    <p:sldId id="338" r:id="rId4"/>
    <p:sldId id="354" r:id="rId5"/>
    <p:sldId id="355" r:id="rId6"/>
    <p:sldId id="356" r:id="rId7"/>
    <p:sldId id="312" r:id="rId8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2BEC53-6885-4779-B31C-4B6E068797E9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0_3" csCatId="mainScheme" phldr="1"/>
      <dgm:spPr/>
    </dgm:pt>
    <dgm:pt modelId="{40A1BAC4-76B5-417E-8F05-1F478E33B032}">
      <dgm:prSet phldrT="[Text]"/>
      <dgm:spPr/>
      <dgm:t>
        <a:bodyPr/>
        <a:lstStyle/>
        <a:p>
          <a:r>
            <a:rPr lang="en-US" dirty="0" smtClean="0"/>
            <a:t>Discussion?</a:t>
          </a:r>
          <a:endParaRPr lang="en-US" dirty="0"/>
        </a:p>
      </dgm:t>
    </dgm:pt>
    <dgm:pt modelId="{7691AE96-0682-4969-B4A0-70BF094AB789}" type="parTrans" cxnId="{D38D83D8-24BD-48DC-9E09-86F58036D4C9}">
      <dgm:prSet/>
      <dgm:spPr/>
      <dgm:t>
        <a:bodyPr/>
        <a:lstStyle/>
        <a:p>
          <a:endParaRPr lang="en-US"/>
        </a:p>
      </dgm:t>
    </dgm:pt>
    <dgm:pt modelId="{EEAE361C-8056-485B-BC1B-3EF4A0F2C79F}" type="sibTrans" cxnId="{D38D83D8-24BD-48DC-9E09-86F58036D4C9}">
      <dgm:prSet/>
      <dgm:spPr/>
      <dgm:t>
        <a:bodyPr/>
        <a:lstStyle/>
        <a:p>
          <a:endParaRPr lang="en-US"/>
        </a:p>
      </dgm:t>
    </dgm:pt>
    <dgm:pt modelId="{AB2785D8-E269-4033-A7AD-73FC7DC015A2}" type="pres">
      <dgm:prSet presAssocID="{CB2BEC53-6885-4779-B31C-4B6E068797E9}" presName="Name0" presStyleCnt="0">
        <dgm:presLayoutVars>
          <dgm:chMax/>
          <dgm:chPref/>
          <dgm:dir/>
        </dgm:presLayoutVars>
      </dgm:prSet>
      <dgm:spPr/>
    </dgm:pt>
    <dgm:pt modelId="{04B4BF85-B073-4F0D-90B8-B05052A1C8B6}" type="pres">
      <dgm:prSet presAssocID="{40A1BAC4-76B5-417E-8F05-1F478E33B032}" presName="composite" presStyleCnt="0"/>
      <dgm:spPr/>
    </dgm:pt>
    <dgm:pt modelId="{EEABF6C4-8225-4D5D-927C-F303C290B1F2}" type="pres">
      <dgm:prSet presAssocID="{40A1BAC4-76B5-417E-8F05-1F478E33B032}" presName="Accent" presStyleLbl="alignNode1" presStyleIdx="0" presStyleCnt="1" custLinFactNeighborX="23467" custLinFactNeighborY="-620">
        <dgm:presLayoutVars>
          <dgm:chMax val="0"/>
          <dgm:chPref val="0"/>
        </dgm:presLayoutVars>
      </dgm:prSet>
      <dgm:spPr/>
    </dgm:pt>
    <dgm:pt modelId="{2397C4DF-DB7B-4F50-830E-5D4587003BCA}" type="pres">
      <dgm:prSet presAssocID="{40A1BAC4-76B5-417E-8F05-1F478E33B032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:\Users\stansmith\AppData\Local\Microsoft\Windows\Temporary Internet Files\Content.IE5\4739N7I8\MC900358967[1].wmf"/>
        </a:ext>
      </dgm:extLst>
    </dgm:pt>
    <dgm:pt modelId="{CD27130B-FFCF-4E83-83D9-EB721D50A772}" type="pres">
      <dgm:prSet presAssocID="{40A1BAC4-76B5-417E-8F05-1F478E33B032}" presName="Parent" presStyleLbl="fgAccFollow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F30EE-DE0D-4EE2-98E2-DB39C2834E8D}" type="pres">
      <dgm:prSet presAssocID="{40A1BAC4-76B5-417E-8F05-1F478E33B032}" presName="Space" presStyleCnt="0">
        <dgm:presLayoutVars>
          <dgm:chMax val="0"/>
          <dgm:chPref val="0"/>
        </dgm:presLayoutVars>
      </dgm:prSet>
      <dgm:spPr/>
    </dgm:pt>
  </dgm:ptLst>
  <dgm:cxnLst>
    <dgm:cxn modelId="{D38D83D8-24BD-48DC-9E09-86F58036D4C9}" srcId="{CB2BEC53-6885-4779-B31C-4B6E068797E9}" destId="{40A1BAC4-76B5-417E-8F05-1F478E33B032}" srcOrd="0" destOrd="0" parTransId="{7691AE96-0682-4969-B4A0-70BF094AB789}" sibTransId="{EEAE361C-8056-485B-BC1B-3EF4A0F2C79F}"/>
    <dgm:cxn modelId="{A886019D-43FC-457C-A150-90B4C890F7F6}" type="presOf" srcId="{40A1BAC4-76B5-417E-8F05-1F478E33B032}" destId="{CD27130B-FFCF-4E83-83D9-EB721D50A772}" srcOrd="0" destOrd="0" presId="urn:microsoft.com/office/officeart/2008/layout/AlternatingPictureCircles"/>
    <dgm:cxn modelId="{17958C98-3B83-4E0E-A39F-54073EAD0AE0}" type="presOf" srcId="{CB2BEC53-6885-4779-B31C-4B6E068797E9}" destId="{AB2785D8-E269-4033-A7AD-73FC7DC015A2}" srcOrd="0" destOrd="0" presId="urn:microsoft.com/office/officeart/2008/layout/AlternatingPictureCircles"/>
    <dgm:cxn modelId="{B243002D-008E-4517-B793-48891E0B6A71}" type="presParOf" srcId="{AB2785D8-E269-4033-A7AD-73FC7DC015A2}" destId="{04B4BF85-B073-4F0D-90B8-B05052A1C8B6}" srcOrd="0" destOrd="0" presId="urn:microsoft.com/office/officeart/2008/layout/AlternatingPictureCircles"/>
    <dgm:cxn modelId="{BBE08A98-E136-4083-9DAA-0A0821B6AA54}" type="presParOf" srcId="{04B4BF85-B073-4F0D-90B8-B05052A1C8B6}" destId="{EEABF6C4-8225-4D5D-927C-F303C290B1F2}" srcOrd="0" destOrd="0" presId="urn:microsoft.com/office/officeart/2008/layout/AlternatingPictureCircles"/>
    <dgm:cxn modelId="{5859977F-6AC9-4E45-BC03-0707C49ED6E8}" type="presParOf" srcId="{04B4BF85-B073-4F0D-90B8-B05052A1C8B6}" destId="{2397C4DF-DB7B-4F50-830E-5D4587003BCA}" srcOrd="1" destOrd="0" presId="urn:microsoft.com/office/officeart/2008/layout/AlternatingPictureCircles"/>
    <dgm:cxn modelId="{8B068D0F-06DA-4F26-BF86-D5ED73ED5265}" type="presParOf" srcId="{04B4BF85-B073-4F0D-90B8-B05052A1C8B6}" destId="{CD27130B-FFCF-4E83-83D9-EB721D50A772}" srcOrd="2" destOrd="0" presId="urn:microsoft.com/office/officeart/2008/layout/AlternatingPictureCircles"/>
    <dgm:cxn modelId="{210EE17C-46F6-438A-857C-6EBFE4E37C5A}" type="presParOf" srcId="{04B4BF85-B073-4F0D-90B8-B05052A1C8B6}" destId="{B40F30EE-DE0D-4EE2-98E2-DB39C2834E8D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F6C4-8225-4D5D-927C-F303C290B1F2}">
      <dsp:nvSpPr>
        <dsp:cNvPr id="0" name=""/>
        <dsp:cNvSpPr/>
      </dsp:nvSpPr>
      <dsp:spPr>
        <a:xfrm>
          <a:off x="3009913" y="533391"/>
          <a:ext cx="3086086" cy="3085951"/>
        </a:xfrm>
        <a:prstGeom prst="donut">
          <a:avLst>
            <a:gd name="adj" fmla="val 110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C4DF-DB7B-4F50-830E-5D4587003BCA}">
      <dsp:nvSpPr>
        <dsp:cNvPr id="0" name=""/>
        <dsp:cNvSpPr/>
      </dsp:nvSpPr>
      <dsp:spPr>
        <a:xfrm>
          <a:off x="314" y="660527"/>
          <a:ext cx="3795587" cy="28698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85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7130B-FFCF-4E83-83D9-EB721D50A772}">
      <dsp:nvSpPr>
        <dsp:cNvPr id="0" name=""/>
        <dsp:cNvSpPr/>
      </dsp:nvSpPr>
      <dsp:spPr>
        <a:xfrm>
          <a:off x="3349111" y="891964"/>
          <a:ext cx="2407061" cy="2406956"/>
        </a:xfrm>
        <a:prstGeom prst="ellips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Discussion?</a:t>
          </a:r>
          <a:endParaRPr lang="en-US" sz="2300" kern="1200" dirty="0"/>
        </a:p>
      </dsp:txBody>
      <dsp:txXfrm>
        <a:off x="3701617" y="1244455"/>
        <a:ext cx="1702049" cy="1701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 typeface="Wingdings"/>
              <a:buNone/>
            </a:pPr>
            <a:r>
              <a:rPr lang="en-US" sz="1600" dirty="0" smtClean="0"/>
              <a:t>-- this is really easy </a:t>
            </a:r>
          </a:p>
          <a:p>
            <a:pPr marL="0" indent="0">
              <a:spcBef>
                <a:spcPct val="0"/>
              </a:spcBef>
              <a:buFont typeface="Wingdings"/>
              <a:buNone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– Ruby code to read a file and assign the content to a variable</a:t>
            </a:r>
          </a:p>
          <a:p>
            <a:r>
              <a:rPr lang="en-US" dirty="0" smtClean="0"/>
              <a:t>5</a:t>
            </a:r>
            <a:r>
              <a:rPr lang="en-US" baseline="0" dirty="0" smtClean="0"/>
              <a:t> – call to the mdTranslator</a:t>
            </a:r>
          </a:p>
          <a:p>
            <a:r>
              <a:rPr lang="en-US" baseline="0" dirty="0" smtClean="0"/>
              <a:t>5 – the parameter list is ‘named’ position of the parameters in the list is not important.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 – a Ruby</a:t>
            </a:r>
            <a:r>
              <a:rPr lang="en-US" baseline="0" dirty="0" smtClean="0"/>
              <a:t> hash is returned from the </a:t>
            </a:r>
            <a:r>
              <a:rPr lang="en-US" baseline="0" dirty="0" err="1" smtClean="0"/>
              <a:t>mdTranslator.translate</a:t>
            </a:r>
            <a:r>
              <a:rPr lang="en-US" baseline="0" dirty="0" smtClean="0"/>
              <a:t> method </a:t>
            </a:r>
          </a:p>
          <a:p>
            <a:r>
              <a:rPr lang="en-US" baseline="0" dirty="0" smtClean="0"/>
              <a:t>6 – extract the output from metadata[:</a:t>
            </a:r>
            <a:r>
              <a:rPr lang="en-US" baseline="0" dirty="0" err="1" smtClean="0"/>
              <a:t>writerOutput</a:t>
            </a:r>
            <a:r>
              <a:rPr lang="en-US" baseline="0" dirty="0" smtClean="0"/>
              <a:t>] </a:t>
            </a:r>
          </a:p>
          <a:p>
            <a:r>
              <a:rPr lang="en-US" baseline="0" dirty="0" smtClean="0"/>
              <a:t>7 – write the metadata output to a file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8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/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5/6/2015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mdTranslator in Ruby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 Smith, USGS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mdTranslator in Ruby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1800" dirty="0" smtClean="0"/>
              <a:t>Complete the installation of Ruby and the adiwg-mdtranslator gem if </a:t>
            </a:r>
            <a:r>
              <a:rPr lang="en-US" sz="1800" dirty="0" smtClean="0"/>
              <a:t>not </a:t>
            </a:r>
            <a:r>
              <a:rPr lang="en-US" sz="1800" dirty="0" smtClean="0"/>
              <a:t>already </a:t>
            </a:r>
            <a:r>
              <a:rPr lang="en-US" sz="1800" dirty="0" smtClean="0"/>
              <a:t>done</a:t>
            </a:r>
            <a:r>
              <a:rPr lang="en-US" sz="1800" dirty="0" smtClean="0"/>
              <a:t>. 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Use your </a:t>
            </a:r>
            <a:r>
              <a:rPr lang="en-US" sz="1800" dirty="0" smtClean="0"/>
              <a:t>favorite code editor create a new file </a:t>
            </a:r>
            <a:r>
              <a:rPr lang="en-US" sz="1800" dirty="0" smtClean="0"/>
              <a:t>named ‘</a:t>
            </a:r>
            <a:r>
              <a:rPr lang="en-US" sz="1800" dirty="0" err="1" smtClean="0"/>
              <a:t>translate.rb</a:t>
            </a:r>
            <a:r>
              <a:rPr lang="en-US" sz="1800" dirty="0" smtClean="0"/>
              <a:t>’</a:t>
            </a:r>
            <a:r>
              <a:rPr lang="en-US" sz="1600" dirty="0" smtClean="0"/>
              <a:t>.</a:t>
            </a:r>
          </a:p>
          <a:p>
            <a:pPr lvl="0">
              <a:buFont typeface="+mj-lt"/>
              <a:buAutoNum type="arabicPeriod"/>
            </a:pPr>
            <a:r>
              <a:rPr lang="en-US" sz="1800" dirty="0" smtClean="0"/>
              <a:t>Start by including the RubyGem ‘adiwg-mdtranslator’.</a:t>
            </a:r>
          </a:p>
          <a:p>
            <a:pPr lvl="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083004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simple mdTranslator Ruby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/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include the adiwg-mdtranslator RubyGem in the application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'adiwg-mdtranslator'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endParaRPr lang="en-US" sz="1200" dirty="0">
              <a:solidFill>
                <a:srgbClr val="A5C25C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72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1800" dirty="0" smtClean="0"/>
              <a:t>Read in the file containing your metadata content in mdJson format. </a:t>
            </a:r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endParaRPr lang="en-US" sz="1800" dirty="0"/>
          </a:p>
          <a:p>
            <a:pPr>
              <a:buFont typeface="+mj-lt"/>
              <a:buAutoNum type="arabicPeriod" startAt="4"/>
            </a:pPr>
            <a:endParaRPr lang="en-US" sz="1800" dirty="0" smtClean="0"/>
          </a:p>
          <a:p>
            <a:pPr>
              <a:buFont typeface="+mj-lt"/>
              <a:buAutoNum type="arabicPeriod" startAt="4"/>
            </a:pPr>
            <a:r>
              <a:rPr lang="en-US" sz="1800" dirty="0" smtClean="0"/>
              <a:t>Call the mdTranslator.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133600"/>
            <a:ext cx="6400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read file in the mdJson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 err="1">
                <a:solidFill>
                  <a:srgbClr val="A5C25C"/>
                </a:solidFill>
                <a:latin typeface="Courier New"/>
              </a:rPr>
              <a:t>full_example.json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'r'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.read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my_file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.close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/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073604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call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with desired parameters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</a:t>
            </a:r>
            <a:r>
              <a:rPr lang="en-US" sz="1200" i="1" dirty="0" err="1">
                <a:solidFill>
                  <a:srgbClr val="BC9458"/>
                </a:solidFill>
                <a:latin typeface="Courier New"/>
              </a:rPr>
              <a:t>mdtranslator</a:t>
            </a:r>
            <a:r>
              <a:rPr lang="en-US" sz="1200" i="1" dirty="0">
                <a:solidFill>
                  <a:srgbClr val="BC9458"/>
                </a:solidFill>
                <a:latin typeface="Courier New"/>
              </a:rPr>
              <a:t> uses a 'named' parameter list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DA4939"/>
                </a:solidFill>
                <a:latin typeface="Courier New"/>
              </a:rPr>
              <a:t>ADIWG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::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Mdtranslator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</a:t>
            </a: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translate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jsonObj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reader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'mdJson'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validate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'normal'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</a:t>
            </a:r>
            <a:br>
              <a:rPr lang="en-US" sz="1200" dirty="0">
                <a:solidFill>
                  <a:srgbClr val="CC7832"/>
                </a:solidFill>
                <a:latin typeface="Courier New"/>
              </a:rPr>
            </a:br>
            <a:r>
              <a:rPr lang="en-US" sz="1200" dirty="0">
                <a:solidFill>
                  <a:srgbClr val="CC7832"/>
                </a:solidFill>
                <a:latin typeface="Courier New"/>
              </a:rPr>
              <a:t>    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writer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'iso19115_2'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showAllTags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: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true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7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6"/>
            </a:pPr>
            <a:r>
              <a:rPr lang="en-US" sz="1800" dirty="0" smtClean="0"/>
              <a:t>Extract the output from the return. </a:t>
            </a:r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Save the formatted metadata record.</a:t>
            </a:r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endParaRPr lang="en-US" sz="1800" dirty="0"/>
          </a:p>
          <a:p>
            <a:pPr>
              <a:buFont typeface="+mj-lt"/>
              <a:buAutoNum type="arabicPeriod" startAt="6"/>
            </a:pPr>
            <a:endParaRPr lang="en-US" sz="1800" dirty="0" smtClean="0"/>
          </a:p>
          <a:p>
            <a:pPr>
              <a:buFont typeface="+mj-lt"/>
              <a:buAutoNum type="arabicPeriod" startAt="6"/>
            </a:pPr>
            <a:r>
              <a:rPr lang="en-US" sz="1800" dirty="0" smtClean="0"/>
              <a:t>All done!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075527"/>
            <a:ext cx="64008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extract the metadata output from the returned metadata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if !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].nil?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   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[</a:t>
            </a:r>
            <a:r>
              <a:rPr lang="en-US" sz="1200" dirty="0">
                <a:solidFill>
                  <a:srgbClr val="6E9CBE"/>
                </a:solidFill>
                <a:latin typeface="Courier New"/>
              </a:rPr>
              <a:t>:</a:t>
            </a:r>
            <a:r>
              <a:rPr lang="en-US" sz="1200" dirty="0" err="1">
                <a:solidFill>
                  <a:srgbClr val="6E9CBE"/>
                </a:solidFill>
                <a:latin typeface="Courier New"/>
              </a:rPr>
              <a:t>writerOutput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]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=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'Extracted'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CC7833"/>
                </a:solidFill>
                <a:latin typeface="Courier New"/>
              </a:rPr>
              <a:t>end</a:t>
            </a:r>
            <a:br>
              <a:rPr lang="en-US" sz="1200" dirty="0">
                <a:solidFill>
                  <a:srgbClr val="CC7833"/>
                </a:solidFill>
                <a:latin typeface="Courier New"/>
              </a:rPr>
            </a:br>
            <a:endParaRPr lang="en-US" sz="1200" dirty="0">
              <a:solidFill>
                <a:srgbClr val="CC7833"/>
              </a:solidFill>
              <a:latin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44196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send the metadata output to a file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 err="1">
                <a:solidFill>
                  <a:srgbClr val="DA4939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.open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'C:\Users</a:t>
            </a:r>
            <a:r>
              <a:rPr lang="en-US" sz="1200" dirty="0" smtClean="0">
                <a:solidFill>
                  <a:srgbClr val="A5C25C"/>
                </a:solidFill>
                <a:latin typeface="Courier New"/>
              </a:rPr>
              <a:t>\...\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mdOutput.xml'</a:t>
            </a:r>
            <a:r>
              <a:rPr lang="en-US" sz="1200" dirty="0">
                <a:solidFill>
                  <a:srgbClr val="CC7832"/>
                </a:solidFill>
                <a:latin typeface="Courier New"/>
              </a:rPr>
              <a:t>,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'w'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{ 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</a:t>
            </a:r>
            <a:r>
              <a:rPr lang="en-US" sz="1200" dirty="0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>
                <a:solidFill>
                  <a:srgbClr val="CC7833"/>
                </a:solidFill>
                <a:latin typeface="Courier New"/>
              </a:rPr>
              <a:t>| </a:t>
            </a:r>
            <a:r>
              <a:rPr lang="en-US" sz="1200" dirty="0" err="1">
                <a:solidFill>
                  <a:srgbClr val="C37522"/>
                </a:solidFill>
                <a:latin typeface="Courier New"/>
              </a:rPr>
              <a:t>file</a:t>
            </a:r>
            <a:r>
              <a:rPr lang="en-US" sz="1200" dirty="0" err="1">
                <a:solidFill>
                  <a:srgbClr val="A9B7C6"/>
                </a:solidFill>
                <a:latin typeface="Courier New"/>
              </a:rPr>
              <a:t>.write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(</a:t>
            </a:r>
            <a:r>
              <a:rPr lang="en-US" sz="1200" b="1" dirty="0" err="1">
                <a:solidFill>
                  <a:srgbClr val="0096DF"/>
                </a:solidFill>
                <a:latin typeface="Courier New"/>
              </a:rPr>
              <a:t>writerOut</a:t>
            </a:r>
            <a:r>
              <a:rPr lang="en-US" sz="1200" dirty="0">
                <a:solidFill>
                  <a:srgbClr val="A9B7C6"/>
                </a:solidFill>
                <a:latin typeface="Courier New"/>
              </a:rPr>
              <a:t>) }</a:t>
            </a:r>
            <a:br>
              <a:rPr lang="en-US" sz="1200" dirty="0">
                <a:solidFill>
                  <a:srgbClr val="A9B7C6"/>
                </a:solidFill>
                <a:latin typeface="Courier New"/>
              </a:rPr>
            </a:br>
            <a:endParaRPr lang="en-US" sz="1200" dirty="0">
              <a:solidFill>
                <a:srgbClr val="A9B7C6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31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mdTranslator in Ruby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sz="1800" dirty="0" smtClean="0"/>
              <a:t>Other things to do …</a:t>
            </a:r>
          </a:p>
          <a:p>
            <a:pPr lvl="1"/>
            <a:r>
              <a:rPr lang="en-US" sz="1400" dirty="0" smtClean="0"/>
              <a:t>Examine </a:t>
            </a:r>
            <a:r>
              <a:rPr lang="en-US" sz="1400" dirty="0" smtClean="0"/>
              <a:t>other elements of the ‘return </a:t>
            </a:r>
            <a:r>
              <a:rPr lang="en-US" sz="1400" dirty="0" smtClean="0"/>
              <a:t>hash’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Check return values for errors</a:t>
            </a:r>
          </a:p>
          <a:p>
            <a:pPr lvl="1"/>
            <a:r>
              <a:rPr lang="en-US" sz="1400" dirty="0" smtClean="0"/>
              <a:t>Handle error reporting</a:t>
            </a:r>
          </a:p>
          <a:p>
            <a:pPr lvl="1"/>
            <a:r>
              <a:rPr lang="en-US" sz="1400" dirty="0" smtClean="0"/>
              <a:t>Handle different writers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err="1" smtClean="0"/>
              <a:t>mdTranslator.translate</a:t>
            </a:r>
            <a:r>
              <a:rPr lang="en-US" sz="1400" dirty="0" smtClean="0"/>
              <a:t> options</a:t>
            </a:r>
          </a:p>
          <a:p>
            <a:pPr lvl="1"/>
            <a:r>
              <a:rPr lang="en-US" sz="1400" dirty="0" smtClean="0"/>
              <a:t>Blah, blah, blah …</a:t>
            </a:r>
            <a:endParaRPr lang="en-US" sz="1400" dirty="0" smtClean="0"/>
          </a:p>
          <a:p>
            <a:pPr lvl="1"/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286000"/>
            <a:ext cx="640080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BC9458"/>
                </a:solidFill>
                <a:latin typeface="Courier New"/>
              </a:rPr>
              <a:t># show metadata returned hash</a:t>
            </a:r>
            <a:br>
              <a:rPr lang="en-US" sz="1200" i="1" dirty="0">
                <a:solidFill>
                  <a:srgbClr val="BC9458"/>
                </a:solidFill>
                <a:latin typeface="Courier New"/>
              </a:rPr>
            </a:br>
            <a:r>
              <a:rPr lang="en-US" sz="1200" dirty="0">
                <a:solidFill>
                  <a:srgbClr val="DA4939"/>
                </a:solidFill>
                <a:latin typeface="Courier New"/>
              </a:rPr>
              <a:t>require </a:t>
            </a:r>
            <a:r>
              <a:rPr lang="en-US" sz="1200" dirty="0">
                <a:solidFill>
                  <a:srgbClr val="A5C25C"/>
                </a:solidFill>
                <a:latin typeface="Courier New"/>
              </a:rPr>
              <a:t>'pp'</a:t>
            </a:r>
            <a:br>
              <a:rPr lang="en-US" sz="1200" dirty="0">
                <a:solidFill>
                  <a:srgbClr val="A5C25C"/>
                </a:solidFill>
                <a:latin typeface="Courier New"/>
              </a:rPr>
            </a:br>
            <a:r>
              <a:rPr lang="en-US" sz="1200" dirty="0">
                <a:solidFill>
                  <a:srgbClr val="A9B7C6"/>
                </a:solidFill>
                <a:latin typeface="Courier New"/>
              </a:rPr>
              <a:t>pp </a:t>
            </a:r>
            <a:r>
              <a:rPr lang="en-US" sz="1200" b="1" dirty="0">
                <a:solidFill>
                  <a:srgbClr val="0096DF"/>
                </a:solidFill>
                <a:latin typeface="Courier New"/>
              </a:rPr>
              <a:t>metadata</a:t>
            </a:r>
            <a:br>
              <a:rPr lang="en-US" sz="1200" b="1" dirty="0">
                <a:solidFill>
                  <a:srgbClr val="0096DF"/>
                </a:solidFill>
                <a:latin typeface="Courier New"/>
              </a:rPr>
            </a:br>
            <a:endParaRPr lang="en-US" sz="1200" b="1" dirty="0">
              <a:solidFill>
                <a:srgbClr val="0096DF"/>
              </a:solidFill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66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1DFB75-B4A1-4E54-8AFD-FBCAC108816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5/6/2015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745E-8DCD-4372-A04E-1A39D68E216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388620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5234961"/>
              </p:ext>
            </p:extLst>
          </p:nvPr>
        </p:nvGraphicFramePr>
        <p:xfrm>
          <a:off x="1524000" y="1333500"/>
          <a:ext cx="6096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79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</TotalTime>
  <Words>269</Words>
  <Application>Microsoft Office PowerPoint</Application>
  <PresentationFormat>On-screen Show (4:3)</PresentationFormat>
  <Paragraphs>77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ADIwgTheme</vt:lpstr>
      <vt:lpstr>Flow</vt:lpstr>
      <vt:lpstr>ISO Developer’s Toolkit - mdTranslator in Ruby  2015 CDI Workshop</vt:lpstr>
      <vt:lpstr>mdTranslator in Ruby 1</vt:lpstr>
      <vt:lpstr>mdTranslator in Ruby 2</vt:lpstr>
      <vt:lpstr>mdTranslator in Ruby 3</vt:lpstr>
      <vt:lpstr>mdTranslator in Ruby 4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Stan Smith Privileged</cp:lastModifiedBy>
  <cp:revision>462</cp:revision>
  <cp:lastPrinted>2015-04-06T19:15:32Z</cp:lastPrinted>
  <dcterms:created xsi:type="dcterms:W3CDTF">2012-08-27T16:53:10Z</dcterms:created>
  <dcterms:modified xsi:type="dcterms:W3CDTF">2015-05-06T23:44:22Z</dcterms:modified>
</cp:coreProperties>
</file>